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86" r:id="rId6"/>
    <p:sldId id="256" r:id="rId7"/>
    <p:sldId id="275" r:id="rId8"/>
    <p:sldId id="276" r:id="rId9"/>
    <p:sldId id="279" r:id="rId10"/>
    <p:sldId id="277" r:id="rId11"/>
    <p:sldId id="281" r:id="rId12"/>
    <p:sldId id="280" r:id="rId13"/>
    <p:sldId id="283" r:id="rId14"/>
    <p:sldId id="289" r:id="rId15"/>
    <p:sldId id="287" r:id="rId16"/>
    <p:sldId id="288" r:id="rId17"/>
    <p:sldId id="282" r:id="rId18"/>
    <p:sldId id="278" r:id="rId19"/>
    <p:sldId id="284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0" d="100"/>
          <a:sy n="100" d="100"/>
        </p:scale>
        <p:origin x="-1020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6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3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8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5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5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79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4FDCF-7FD0-408A-AFA4-56AA567F9F2C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3B41-3CC4-45D2-964D-7FF2DE079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komi.ru/" TargetMode="External"/><Relationship Id="rId2" Type="http://schemas.openxmlformats.org/officeDocument/2006/relationships/hyperlink" Target="mailto:doc@consultantkomi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052736"/>
            <a:ext cx="5400600" cy="4657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6"/>
          <a:stretch/>
        </p:blipFill>
        <p:spPr>
          <a:xfrm>
            <a:off x="527538" y="531194"/>
            <a:ext cx="527538" cy="63268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 b="84501"/>
          <a:stretch/>
        </p:blipFill>
        <p:spPr>
          <a:xfrm>
            <a:off x="527538" y="1071"/>
            <a:ext cx="527538" cy="5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1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843" y="404665"/>
            <a:ext cx="7166349" cy="648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Графическая модель издания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5040560" cy="4536504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71100" y="908721"/>
            <a:ext cx="4741060" cy="15121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Количество полос до 64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Способ печати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– офсет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err="1" smtClean="0">
                <a:solidFill>
                  <a:schemeClr val="tx1"/>
                </a:solidFill>
                <a:latin typeface="Georgia" pitchFamily="18" charset="0"/>
              </a:rPr>
              <a:t>Полноцвет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Бумага импортная матовая 115 г/м кв., обложка – 170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г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м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кв.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236" y="2479646"/>
            <a:ext cx="1919277" cy="25795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2513" y="2479646"/>
            <a:ext cx="1939178" cy="258787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8617" y="3398946"/>
            <a:ext cx="2003583" cy="26943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494" y="3398946"/>
            <a:ext cx="2005433" cy="269435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917"/>
            <a:ext cx="7166349" cy="168604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Графическая модель издания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5040560" cy="2952328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31640" y="759046"/>
            <a:ext cx="4741060" cy="5187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Особенности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верстки 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Размер журнала – 210х280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мм. 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Количество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колонок –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2-3-4 </a:t>
            </a:r>
          </a:p>
          <a:p>
            <a:pPr algn="l"/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Ширина колонок – 90-58-42 мм, </a:t>
            </a:r>
            <a:r>
              <a:rPr lang="ru-RU" sz="1400" i="1" dirty="0" err="1">
                <a:solidFill>
                  <a:schemeClr val="tx1"/>
                </a:solidFill>
                <a:latin typeface="Georgia" pitchFamily="18" charset="0"/>
              </a:rPr>
              <a:t>середник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 – 5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мм. 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Выключка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по левому краю, концевая строка влево. 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Поля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: сверху, по краям – 12 мм,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внизу</a:t>
            </a:r>
            <a:r>
              <a:rPr lang="en-US" sz="1400" i="1" dirty="0" smtClean="0">
                <a:solidFill>
                  <a:schemeClr val="tx1"/>
                </a:solidFill>
                <a:latin typeface="Georgia" pitchFamily="18" charset="0"/>
              </a:rPr>
              <a:t> –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17 мм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Расстояние от заголовка до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текста </a:t>
            </a:r>
            <a:r>
              <a:rPr lang="en-US" sz="1400" i="1" dirty="0" smtClean="0">
                <a:solidFill>
                  <a:schemeClr val="tx1"/>
                </a:solidFill>
                <a:latin typeface="Georgia" pitchFamily="18" charset="0"/>
              </a:rPr>
              <a:t>–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75 мм.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Заголовки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выполнены 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черным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цветом, выравнивание 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по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левой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стороне. </a:t>
            </a:r>
          </a:p>
          <a:p>
            <a:pPr algn="l"/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Шрифт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Гарнитура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ru-RU" sz="1400" i="1" dirty="0" err="1">
                <a:solidFill>
                  <a:schemeClr val="tx1"/>
                </a:solidFill>
                <a:latin typeface="Georgia" pitchFamily="18" charset="0"/>
              </a:rPr>
              <a:t>Greta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, кегль –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9 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Заголовки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ru-RU" sz="1400" i="1" dirty="0" err="1">
                <a:solidFill>
                  <a:schemeClr val="tx1"/>
                </a:solidFill>
                <a:latin typeface="Georgia" pitchFamily="18" charset="0"/>
              </a:rPr>
              <a:t>Brutal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, 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кегль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40 в новостях, 16 в статьях .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513" y="526838"/>
            <a:ext cx="2437943" cy="324036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070" y="3436626"/>
            <a:ext cx="2306242" cy="308871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0299" y="-99392"/>
            <a:ext cx="7166349" cy="168604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Графическая модель издания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5904656" cy="4536504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44843" y="836712"/>
            <a:ext cx="7056784" cy="539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Комплекс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первой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полосы (обложки)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Шапка белая с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названием издания и номером выпуска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Тематическая фотография/иллюстрация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на всю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полосу до шапки (минус поля)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Анонсы  номера в шапке и анонсы главной темы на фото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13139">
            <a:off x="1619854" y="2352735"/>
            <a:ext cx="2835212" cy="377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929">
            <a:off x="5225625" y="2352482"/>
            <a:ext cx="2841604" cy="378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843" y="-99392"/>
            <a:ext cx="7166349" cy="168604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Графическая модель издания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5904656" cy="4536504"/>
          </a:xfrm>
        </p:spPr>
        <p:txBody>
          <a:bodyPr>
            <a:noAutofit/>
          </a:bodyPr>
          <a:lstStyle/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344843" y="836712"/>
            <a:ext cx="7056784" cy="539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Средства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выделения </a:t>
            </a: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В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качестве средств выделения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используются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цветные подложки, курсив, полужирное начертание или цвет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шрифта.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Иллюстрации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и оформление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Используются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цветные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и ч/б авторские фотографии и рисунки, </a:t>
            </a:r>
            <a:r>
              <a:rPr lang="ru-RU" sz="1400" i="1" dirty="0" err="1" smtClean="0">
                <a:solidFill>
                  <a:schemeClr val="tx1"/>
                </a:solidFill>
                <a:latin typeface="Georgia" pitchFamily="18" charset="0"/>
              </a:rPr>
              <a:t>инфографика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400" i="1" dirty="0">
                <a:solidFill>
                  <a:schemeClr val="tx1"/>
                </a:solidFill>
                <a:latin typeface="Georgia" pitchFamily="18" charset="0"/>
              </a:rPr>
              <a:t>схемы,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</a:rPr>
              <a:t>графики. Каждая из рубрик выделена  своим цветом.</a:t>
            </a:r>
            <a:endParaRPr lang="ru-RU" sz="1400" i="1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69517">
            <a:off x="1475656" y="3212976"/>
            <a:ext cx="2153605" cy="287786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2784">
            <a:off x="3544689" y="2653023"/>
            <a:ext cx="2146545" cy="287360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715" y="2849462"/>
            <a:ext cx="1910943" cy="25569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2658" y="2849462"/>
            <a:ext cx="1940144" cy="25569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166349" cy="893961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С нами сотрудничают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700808"/>
            <a:ext cx="6912768" cy="4536504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Управление Федеральной налоговой службы по Республике Коми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Отделение Пенсионного фонда России по Республике Коми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Отделение Фонда социального страхования по Республике Коми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Государственная инспекция труда в РК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УГИБДД по РК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Отделение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Ассоциации юристов России в Республике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Коми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Национальный банк РК и др.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562" y="908720"/>
            <a:ext cx="5184576" cy="10860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  <a:t>Метод распространения</a:t>
            </a:r>
            <a:br>
              <a:rPr lang="ru-RU" sz="2400" b="1" dirty="0">
                <a:solidFill>
                  <a:prstClr val="black"/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Прямой маркетинг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Бесплатно 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635781" y="1988840"/>
            <a:ext cx="5152357" cy="99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Arial Narrow" pitchFamily="34" charset="0"/>
              </a:rPr>
              <a:t>Территория </a:t>
            </a: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распространения</a:t>
            </a:r>
            <a:endParaRPr lang="ru-RU" sz="2400" dirty="0">
              <a:solidFill>
                <a:prstClr val="black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Республика Коми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628257" y="3212976"/>
            <a:ext cx="5184576" cy="10454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Тираж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3 700 экз.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638705" y="4410067"/>
            <a:ext cx="5184576" cy="104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lvl="0" algn="l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Arial Narrow" pitchFamily="34" charset="0"/>
              </a:rPr>
              <a:t>Периодичность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1 раз в 2 месяца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091" y="548681"/>
            <a:ext cx="7166349" cy="648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Выходные данные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7402094" cy="4536504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Учредитель – ООО «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КонсультантПлюсКоми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</a:p>
          <a:p>
            <a:pPr marL="285750" indent="-285750" algn="l">
              <a:buFont typeface="Wingdings" pitchFamily="2" charset="2"/>
              <a:buChar char="Ø"/>
            </a:pP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Главный редактор – Ирина Тропникова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Дизайн, фото, иллюстрации – Сергей Попов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Свидетельство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о регистрации СМИ ПИ № ТУ 11-00251 от 13 .03.2014. выдано Управлением Федеральной службы по надзору в сфере связи, информационных технологий и массовых коммуникаций по Республике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Коми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Адрес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редакции: 167000, Республика Коми,</a:t>
            </a:r>
            <a:br>
              <a:rPr lang="ru-RU" sz="16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г. Сыктывкар, ул. Интернациональная, д.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108/3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Телефон: 8(8212) 29-15-51,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56-52-13 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E-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mail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>doc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  <a:hlinkClick r:id="rId2"/>
              </a:rPr>
              <a:t>@consultantkomi.ru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l"/>
            <a:endParaRPr lang="en-US" sz="1600" dirty="0" smtClean="0">
              <a:solidFill>
                <a:schemeClr val="tx1"/>
              </a:solidFill>
              <a:latin typeface="Georgia" pitchFamily="18" charset="0"/>
              <a:hlinkClick r:id="rId3"/>
            </a:endParaRP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  <a:hlinkClick r:id="rId3"/>
              </a:rPr>
              <a:t>www.consultantkomi.ru</a:t>
            </a:r>
            <a:r>
              <a:rPr lang="en-US" sz="1600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091" y="548681"/>
            <a:ext cx="7166349" cy="64807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Редакция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5328592" cy="4814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1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4163" y="1124744"/>
            <a:ext cx="7276097" cy="252028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ООО «</a:t>
            </a:r>
            <a:r>
              <a:rPr lang="ru-RU" sz="1600" dirty="0" err="1" smtClean="0">
                <a:solidFill>
                  <a:schemeClr val="tx1"/>
                </a:solidFill>
                <a:latin typeface="Georgia" pitchFamily="18" charset="0"/>
              </a:rPr>
              <a:t>КонсультантПлюсКоми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» — региональный информационный центр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Сети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КонсультантПлюс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соразработчик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справочных правовых систем по законодательству Республики Коми. 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Компания оказывает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услуги по установке и сервисному обслуживанию систем </a:t>
            </a:r>
            <a:r>
              <a:rPr lang="ru-RU" sz="1600" dirty="0" err="1">
                <a:solidFill>
                  <a:schemeClr val="tx1"/>
                </a:solidFill>
                <a:latin typeface="Georgia" pitchFamily="18" charset="0"/>
              </a:rPr>
              <a:t>КонсультантПлюс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органам государственной власти,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организациям и предприятиям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региона.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9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480" y="5946820"/>
            <a:ext cx="1418253" cy="571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0176" y="2924944"/>
            <a:ext cx="7170084" cy="3717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548680"/>
            <a:ext cx="1587649" cy="43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9" y="332656"/>
            <a:ext cx="4282580" cy="1326009"/>
          </a:xfrm>
        </p:spPr>
        <p:txBody>
          <a:bodyPr anchor="t">
            <a:normAutofit/>
          </a:bodyPr>
          <a:lstStyle/>
          <a:p>
            <a:pPr algn="l"/>
            <a:r>
              <a:rPr lang="ru-RU" sz="1800" b="1" dirty="0" smtClean="0">
                <a:latin typeface="Arial Narrow" pitchFamily="34" charset="0"/>
              </a:rPr>
              <a:t>Корпоративное издание Консультант Коми</a:t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1800" b="1" dirty="0" smtClean="0">
                <a:latin typeface="Arial Narrow" pitchFamily="34" charset="0"/>
              </a:rPr>
              <a:t/>
            </a:r>
            <a:br>
              <a:rPr lang="ru-RU" sz="18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Деловой журнал «</a:t>
            </a:r>
            <a:r>
              <a:rPr lang="en-US" sz="2400" b="1" dirty="0" smtClean="0">
                <a:latin typeface="Arial Narrow" pitchFamily="34" charset="0"/>
              </a:rPr>
              <a:t>.DOC</a:t>
            </a:r>
            <a:r>
              <a:rPr lang="ru-RU" sz="2400" b="1" dirty="0" smtClean="0">
                <a:latin typeface="Arial Narrow" pitchFamily="34" charset="0"/>
              </a:rPr>
              <a:t>»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476" y="527051"/>
            <a:ext cx="2984500" cy="3956050"/>
          </a:xfrm>
          <a:prstGeom prst="rect">
            <a:avLst/>
          </a:prstGeom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556792"/>
            <a:ext cx="3167731" cy="4221088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096344" cy="407266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340768"/>
            <a:ext cx="4392488" cy="367240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Корпоративное издание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для клиентов вестник «Ваш Консультант» (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b2c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) выпускается с 2006 года.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 марте 2014 года издание перерегистрировано в журнал «.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DOC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» (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b2b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). 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1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900" dirty="0" smtClean="0">
                <a:solidFill>
                  <a:schemeClr val="tx1"/>
                </a:solidFill>
                <a:latin typeface="Georgia" pitchFamily="18" charset="0"/>
              </a:rPr>
              <a:t>свидетельство о регистрации СМИ ПИ № ТУ 11-00251 от 13 .03.2014. выдано Управлением Федеральной службы по надзору в сфере связи, информационных технологий и массовых коммуникаций по Республике Коми)</a:t>
            </a:r>
            <a:r>
              <a:rPr lang="ru-RU" sz="9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900" dirty="0">
                <a:solidFill>
                  <a:schemeClr val="tx1"/>
                </a:solidFill>
                <a:latin typeface="Georgia" pitchFamily="18" charset="0"/>
              </a:rPr>
            </a:br>
            <a:endParaRPr lang="ru-RU" sz="9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314" y="1412776"/>
            <a:ext cx="2836507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4232" y="1340768"/>
            <a:ext cx="2448272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Arial Narrow" pitchFamily="34" charset="0"/>
              </a:rPr>
              <a:t>Миссия журнала</a:t>
            </a:r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1800" dirty="0">
                <a:latin typeface="Georgia" pitchFamily="18" charset="0"/>
              </a:rPr>
              <a:t>Предоставляем полноценную информационную площадку для профессионального и личностного роста читателя 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74232" y="3739538"/>
            <a:ext cx="2665720" cy="979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  <a:ea typeface="+mj-ea"/>
                <a:cs typeface="+mj-cs"/>
              </a:rPr>
              <a:t>Слоган</a:t>
            </a:r>
          </a:p>
          <a:p>
            <a:pPr algn="l">
              <a:spcBef>
                <a:spcPct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Информация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для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разумных решений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7225">
            <a:off x="4102576" y="583048"/>
            <a:ext cx="4410674" cy="294044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728">
            <a:off x="3782265" y="2029662"/>
            <a:ext cx="4396089" cy="293072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" t="894" b="676"/>
          <a:stretch/>
        </p:blipFill>
        <p:spPr bwMode="auto">
          <a:xfrm rot="21354614">
            <a:off x="3811221" y="3348781"/>
            <a:ext cx="4360627" cy="288071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692696"/>
            <a:ext cx="7166349" cy="168604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 Читательская аудитория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16832"/>
            <a:ext cx="3888432" cy="417646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Клиенты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(в том числе потенциальные) 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компании, работающие в: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экономической/финансовой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сфере (50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%)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правовой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сфере (30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%)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иные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(20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%) 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Возраст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: от 25 до 60 лет </a:t>
            </a:r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средний возраст 35-45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)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Гендерное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распределение: 75%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женщины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050" y="1484784"/>
            <a:ext cx="3482446" cy="275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5165" y="764705"/>
            <a:ext cx="6637235" cy="576064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Контент</a:t>
            </a: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411440"/>
            <a:ext cx="6336704" cy="4536504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Актуальная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и полезная бизнес-информация, предназначенная для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клиентов и потенциальных клиентов «Консультант Коми»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Новости РФ и РК в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сфере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экономики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права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Интервью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 представителями органов государственной власти и управления, авторитетными представителями юридического и экономического сообщества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Аналитические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и обзорные материалы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по положениям регионального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федерального законодательства</a:t>
            </a:r>
            <a:endParaRPr lang="ru-RU" sz="1800" dirty="0">
              <a:solidFill>
                <a:schemeClr val="tx1"/>
              </a:solidFill>
              <a:latin typeface="Georgia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Авторские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статьи, соответствующие тематике издания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latin typeface="Georgia" pitchFamily="18" charset="0"/>
              </a:rPr>
              <a:t>Рекламная </a:t>
            </a:r>
            <a:r>
              <a:rPr lang="ru-RU" sz="1800" dirty="0">
                <a:solidFill>
                  <a:schemeClr val="tx1"/>
                </a:solidFill>
                <a:latin typeface="Georgia" pitchFamily="18" charset="0"/>
              </a:rPr>
              <a:t>и справочная информация 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6091" y="662831"/>
            <a:ext cx="7166349" cy="1109985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 smtClean="0">
                <a:latin typeface="Arial Narrow" pitchFamily="34" charset="0"/>
              </a:rPr>
              <a:t>Рубрикатор</a:t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7128792" cy="4536504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Новости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(обзор событий в обществе, новости партнеров, актуальные изменения в законодательстве РФ, новые документы)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Тема номера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Интервью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Разъяснение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(мнения экспертов, консультантов по спорным, сложным, актуальным темам; разъяснения отдельных положений законодательства)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>
                <a:solidFill>
                  <a:schemeClr val="tx1"/>
                </a:solidFill>
                <a:latin typeface="Georgia" pitchFamily="18" charset="0"/>
              </a:rPr>
              <a:t>Бизнес-практикум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(обзорные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материалы практического, обучающего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характера, консалтинг, обмен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опытом, материалы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бизнес-завтраков, семинаров)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Личный интерес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(материалы, связанные с конкретными ситуациями, актуальными для граждан: разъяснения по законодательству в сферах  недвижимости, авто, медицины, ЖКХ и т.д.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u="sng" dirty="0" smtClean="0">
                <a:solidFill>
                  <a:schemeClr val="tx1"/>
                </a:solidFill>
                <a:latin typeface="Georgia" pitchFamily="18" charset="0"/>
              </a:rPr>
              <a:t>Справочная информация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 (деловой календарь, анонсы)</a:t>
            </a: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78855"/>
            <a:ext cx="7166349" cy="893961"/>
          </a:xfrm>
        </p:spPr>
        <p:txBody>
          <a:bodyPr anchor="t">
            <a:normAutofit/>
          </a:bodyPr>
          <a:lstStyle/>
          <a:p>
            <a:pPr algn="l"/>
            <a:r>
              <a:rPr lang="ru-RU" sz="2400" b="1" dirty="0">
                <a:latin typeface="Arial Narrow" pitchFamily="34" charset="0"/>
              </a:rPr>
              <a:t>Конкурентные преимущества издания </a:t>
            </a:r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endParaRPr lang="ru-RU" sz="2400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840760" cy="4390028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аналитика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и обзор регионального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законодательства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мнения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различных экспертов в области экономики и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права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читательские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опросы по актуальным социальным, правовым и экономическим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вопросам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активное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вовлечение читателей в контент-наполнение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журнала 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легкость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в подаче информации и современный стиль в верстке и </a:t>
            </a:r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оформлении</a:t>
            </a:r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Georgia" pitchFamily="18" charset="0"/>
              </a:rPr>
              <a:t>Качественные </a:t>
            </a:r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особенности: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- профессиональная тематика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- прагматичность информации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- квалифицированная экспертиза и аналитика</a:t>
            </a:r>
          </a:p>
          <a:p>
            <a:pPr algn="l"/>
            <a:r>
              <a:rPr lang="ru-RU" sz="1600" dirty="0">
                <a:solidFill>
                  <a:schemeClr val="tx1"/>
                </a:solidFill>
                <a:latin typeface="Georgia" pitchFamily="18" charset="0"/>
              </a:rPr>
              <a:t>- достоверность и актуальность</a:t>
            </a: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16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"/>
            <a:ext cx="527538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197308"/>
            <a:ext cx="993381" cy="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12EBCC-5633-422B-A1D0-C067F95A4A1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4B89B1-C518-4D22-8528-CCD475374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E3559E8-49F6-4EB9-B2DF-8CDA56AF79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3305</TotalTime>
  <Words>699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Корпоративное издание Консультант Коми  Деловой журнал «.DOC»</vt:lpstr>
      <vt:lpstr>Презентация PowerPoint</vt:lpstr>
      <vt:lpstr>Миссия журнала Предоставляем полноценную информационную площадку для профессионального и личностного роста читателя </vt:lpstr>
      <vt:lpstr> Читательская аудитория</vt:lpstr>
      <vt:lpstr>Контент</vt:lpstr>
      <vt:lpstr>Рубрикатор </vt:lpstr>
      <vt:lpstr>Конкурентные преимущества издания  </vt:lpstr>
      <vt:lpstr>Графическая модель издания </vt:lpstr>
      <vt:lpstr>Графическая модель издания </vt:lpstr>
      <vt:lpstr>Графическая модель издания </vt:lpstr>
      <vt:lpstr>Графическая модель издания </vt:lpstr>
      <vt:lpstr>С нами сотрудничают </vt:lpstr>
      <vt:lpstr>Презентация PowerPoint</vt:lpstr>
      <vt:lpstr>Выходные данные </vt:lpstr>
      <vt:lpstr>Редакция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Журнал «.DOC»</dc:title>
  <dc:creator>Холопова Полина Владимировна</dc:creator>
  <cp:lastModifiedBy>Логинов</cp:lastModifiedBy>
  <cp:revision>103</cp:revision>
  <dcterms:created xsi:type="dcterms:W3CDTF">2014-05-20T08:20:45Z</dcterms:created>
  <dcterms:modified xsi:type="dcterms:W3CDTF">2015-03-30T14:25:04Z</dcterms:modified>
</cp:coreProperties>
</file>