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57" r:id="rId8"/>
    <p:sldId id="259" r:id="rId9"/>
    <p:sldId id="270" r:id="rId10"/>
    <p:sldId id="263" r:id="rId11"/>
    <p:sldId id="260" r:id="rId12"/>
    <p:sldId id="265" r:id="rId13"/>
    <p:sldId id="264" r:id="rId14"/>
    <p:sldId id="267" r:id="rId15"/>
    <p:sldId id="268" r:id="rId16"/>
    <p:sldId id="266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7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3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3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5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7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8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5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0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7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7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4EFC-B0F2-4E8E-B83F-2B886F87F1B8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9C2D-19DE-414B-A450-292116D30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estnik@consultantkomi.ru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272808" cy="223224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Ежемесячный рекламно-информационный вестник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5300" b="1" spc="-150" dirty="0">
                <a:solidFill>
                  <a:schemeClr val="accent6"/>
                </a:solidFill>
                <a:latin typeface="Arial Narrow" pitchFamily="34" charset="0"/>
              </a:rPr>
              <a:t>«Ваш Консультант» </a:t>
            </a:r>
            <a:r>
              <a:rPr lang="ru-RU" b="1" spc="-150" dirty="0" smtClean="0">
                <a:latin typeface="Arial Narrow" pitchFamily="34" charset="0"/>
              </a:rPr>
              <a:t/>
            </a:r>
            <a:br>
              <a:rPr lang="ru-RU" b="1" spc="-150" dirty="0" smtClean="0">
                <a:latin typeface="Arial Narrow" pitchFamily="34" charset="0"/>
              </a:rPr>
            </a:br>
            <a:endParaRPr lang="ru-RU" sz="6000" b="1" spc="-15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8496944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Учредитель: ООО «КонсультантПлюсКоми»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0984"/>
            <a:ext cx="3312368" cy="33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Arial Narrow" pitchFamily="34" charset="0"/>
              </a:rPr>
              <a:t>Периодические рубрики</a:t>
            </a:r>
            <a:endParaRPr lang="ru-RU" sz="40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/>
              <a:t>Знание – сила</a:t>
            </a:r>
          </a:p>
          <a:p>
            <a:r>
              <a:rPr lang="ru-RU" sz="5600" dirty="0" smtClean="0"/>
              <a:t>Материалы об олимпиадах для школьников и студентов, проведенных в рамках  Всероссийской программы информационной поддержки российской науки и образования (</a:t>
            </a:r>
            <a:r>
              <a:rPr lang="ru-RU" sz="5600" dirty="0" err="1" smtClean="0"/>
              <a:t>КонсультантПлюс</a:t>
            </a:r>
            <a:r>
              <a:rPr lang="ru-RU" sz="5600" dirty="0" smtClean="0"/>
              <a:t>)</a:t>
            </a:r>
          </a:p>
          <a:p>
            <a:pPr marL="0" indent="0">
              <a:buNone/>
            </a:pPr>
            <a:r>
              <a:rPr lang="ru-RU" sz="5600" b="1" dirty="0" smtClean="0"/>
              <a:t>Интервью</a:t>
            </a:r>
          </a:p>
          <a:p>
            <a:r>
              <a:rPr lang="ru-RU" sz="5600" dirty="0" smtClean="0"/>
              <a:t>Интервью с руководителями крупных компаний региона, руководителями органов власти и управления Республики Коми, общественными деятелями</a:t>
            </a:r>
          </a:p>
          <a:p>
            <a:pPr marL="0" indent="0">
              <a:buNone/>
            </a:pPr>
            <a:r>
              <a:rPr lang="ru-RU" sz="5600" b="1" dirty="0" smtClean="0"/>
              <a:t>Вопрос-ответ</a:t>
            </a:r>
          </a:p>
          <a:p>
            <a:r>
              <a:rPr lang="ru-RU" sz="5600" dirty="0" smtClean="0"/>
              <a:t>На вопросы пользователей отвечают специалисты компании или служащие органов власти и управления</a:t>
            </a:r>
          </a:p>
          <a:p>
            <a:pPr marL="0" indent="0">
              <a:buNone/>
            </a:pPr>
            <a:r>
              <a:rPr lang="ru-RU" sz="5600" b="1" dirty="0" smtClean="0"/>
              <a:t>Наша компания / Лица компании</a:t>
            </a:r>
          </a:p>
          <a:p>
            <a:r>
              <a:rPr lang="ru-RU" sz="5600" dirty="0" smtClean="0"/>
              <a:t>Рубрика, посвященная структурным подразделениям компании, отличившимся сотрудникам</a:t>
            </a:r>
          </a:p>
          <a:p>
            <a:pPr marL="0" indent="0">
              <a:buNone/>
            </a:pPr>
            <a:r>
              <a:rPr lang="ru-RU" sz="5600" b="1" dirty="0" smtClean="0"/>
              <a:t>Как найти </a:t>
            </a:r>
          </a:p>
          <a:p>
            <a:r>
              <a:rPr lang="ru-RU" sz="5600" dirty="0"/>
              <a:t>П</a:t>
            </a:r>
            <a:r>
              <a:rPr lang="ru-RU" sz="5600" dirty="0" smtClean="0"/>
              <a:t>ошаговая инструкция по поиску необходимой информации в системе </a:t>
            </a:r>
            <a:r>
              <a:rPr lang="ru-RU" sz="5600" dirty="0" err="1" smtClean="0"/>
              <a:t>КонсультантПлюс</a:t>
            </a:r>
            <a:r>
              <a:rPr lang="ru-RU" sz="5600" dirty="0" smtClean="0"/>
              <a:t>, вопросы от клиентов </a:t>
            </a:r>
          </a:p>
          <a:p>
            <a:pPr marL="0" indent="0">
              <a:buNone/>
            </a:pPr>
            <a:r>
              <a:rPr lang="ru-RU" sz="5600" b="1" dirty="0" smtClean="0"/>
              <a:t>На заметку</a:t>
            </a:r>
          </a:p>
          <a:p>
            <a:r>
              <a:rPr lang="ru-RU" sz="5600" dirty="0" smtClean="0"/>
              <a:t>Практические советы по организации рабочего процесса (личный тайм-менеджмент, отношения внутри коллектива, разрешение конфликтов на работе, эмоциональное выгорание на рабочем месте  и т.д.)</a:t>
            </a:r>
          </a:p>
          <a:p>
            <a:pPr marL="0" indent="0">
              <a:buNone/>
            </a:pPr>
            <a:r>
              <a:rPr lang="ru-RU" sz="5600" b="1" dirty="0" smtClean="0"/>
              <a:t>Реформа</a:t>
            </a:r>
            <a:endParaRPr lang="ru-RU" sz="5600" b="1" dirty="0"/>
          </a:p>
          <a:p>
            <a:r>
              <a:rPr lang="ru-RU" sz="5600" dirty="0" smtClean="0"/>
              <a:t>Комментарии специалистов по актуальным вопросам реформирования законодательства</a:t>
            </a:r>
          </a:p>
          <a:p>
            <a:pPr marL="0" indent="0">
              <a:buNone/>
            </a:pPr>
            <a:r>
              <a:rPr lang="ru-RU" sz="5600" b="1" dirty="0" smtClean="0"/>
              <a:t>Конкурс</a:t>
            </a:r>
          </a:p>
          <a:p>
            <a:r>
              <a:rPr lang="ru-RU" sz="5600" dirty="0" smtClean="0"/>
              <a:t>Материалы о конкурсах</a:t>
            </a:r>
          </a:p>
          <a:p>
            <a:pPr marL="0" indent="0">
              <a:buNone/>
            </a:pPr>
            <a:r>
              <a:rPr lang="ru-RU" sz="5600" b="1" dirty="0" smtClean="0"/>
              <a:t>Презентация</a:t>
            </a:r>
          </a:p>
          <a:p>
            <a:r>
              <a:rPr lang="ru-RU" sz="5600" dirty="0" smtClean="0"/>
              <a:t>Материалы о новых продуктах, новшествах в системе КонсультантПлюс, изменениях на сайте и т.д.</a:t>
            </a:r>
          </a:p>
          <a:p>
            <a:pPr marL="0" indent="0">
              <a:buNone/>
            </a:pPr>
            <a:r>
              <a:rPr lang="ru-RU" sz="5600" b="1" dirty="0" smtClean="0"/>
              <a:t>Итоги </a:t>
            </a:r>
          </a:p>
          <a:p>
            <a:r>
              <a:rPr lang="ru-RU" sz="5600" dirty="0" smtClean="0"/>
              <a:t>Отчеты о проведении конференций, материалы о финалах/церемониях награждения профессиональных конкурсов, проводимых «КонсультантПлюсКоми»</a:t>
            </a:r>
          </a:p>
          <a:p>
            <a:endParaRPr lang="ru-RU" sz="56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216"/>
            <a:ext cx="3240024" cy="54010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6696744" cy="63367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Шрифт </a:t>
            </a:r>
          </a:p>
          <a:p>
            <a:r>
              <a:rPr lang="ru-RU" sz="1800" dirty="0" smtClean="0"/>
              <a:t>Гарнитура </a:t>
            </a:r>
            <a:r>
              <a:rPr lang="en-US" sz="1800" dirty="0" smtClean="0"/>
              <a:t>–</a:t>
            </a:r>
            <a:r>
              <a:rPr lang="ru-RU" sz="1800" dirty="0" smtClean="0"/>
              <a:t> </a:t>
            </a:r>
            <a:r>
              <a:rPr lang="en-US" sz="1800" dirty="0" smtClean="0"/>
              <a:t>Garamond Franklin</a:t>
            </a:r>
            <a:r>
              <a:rPr lang="ru-RU" sz="1800" dirty="0" smtClean="0"/>
              <a:t>, кегль – 9.</a:t>
            </a:r>
            <a:r>
              <a:rPr lang="en-US" sz="1800" dirty="0" smtClean="0"/>
              <a:t> </a:t>
            </a:r>
            <a:r>
              <a:rPr lang="ru-RU" sz="1800" dirty="0" smtClean="0"/>
              <a:t>Заголовки </a:t>
            </a:r>
            <a:r>
              <a:rPr lang="en-US" sz="1800" dirty="0" smtClean="0"/>
              <a:t>–</a:t>
            </a:r>
            <a:r>
              <a:rPr lang="ru-RU" sz="1800" dirty="0" smtClean="0"/>
              <a:t> </a:t>
            </a:r>
            <a:r>
              <a:rPr lang="en-US" sz="1800" dirty="0" smtClean="0"/>
              <a:t>Gothic Demi Cond</a:t>
            </a:r>
            <a:r>
              <a:rPr lang="ru-RU" sz="1800" dirty="0" smtClean="0"/>
              <a:t>, кегль </a:t>
            </a:r>
            <a:r>
              <a:rPr lang="en-US" sz="1800" dirty="0" smtClean="0"/>
              <a:t>–</a:t>
            </a:r>
            <a:r>
              <a:rPr lang="ru-RU" sz="1800" dirty="0" smtClean="0"/>
              <a:t> </a:t>
            </a:r>
            <a:r>
              <a:rPr lang="ru-RU" sz="1800" dirty="0" smtClean="0"/>
              <a:t>35 </a:t>
            </a:r>
          </a:p>
          <a:p>
            <a:pPr marL="0" indent="0">
              <a:buNone/>
            </a:pPr>
            <a:r>
              <a:rPr lang="ru-RU" sz="1800" b="1" dirty="0" smtClean="0"/>
              <a:t>Количество полос </a:t>
            </a:r>
          </a:p>
          <a:p>
            <a:r>
              <a:rPr lang="ru-RU" sz="1800" dirty="0" smtClean="0"/>
              <a:t>12-16</a:t>
            </a:r>
          </a:p>
          <a:p>
            <a:pPr marL="0" indent="0">
              <a:buNone/>
            </a:pPr>
            <a:r>
              <a:rPr lang="ru-RU" sz="1800" b="1" dirty="0" smtClean="0"/>
              <a:t>Способ печати </a:t>
            </a:r>
          </a:p>
          <a:p>
            <a:r>
              <a:rPr lang="ru-RU" sz="1800" dirty="0" smtClean="0"/>
              <a:t>Офсет</a:t>
            </a:r>
          </a:p>
          <a:p>
            <a:pPr marL="0" indent="0">
              <a:buNone/>
            </a:pPr>
            <a:r>
              <a:rPr lang="ru-RU" sz="1800" b="1" dirty="0" smtClean="0"/>
              <a:t>Основные цвета </a:t>
            </a:r>
          </a:p>
          <a:p>
            <a:r>
              <a:rPr lang="ru-RU" sz="1800" dirty="0" smtClean="0"/>
              <a:t>Оранжевый (</a:t>
            </a:r>
            <a:r>
              <a:rPr lang="en-US" sz="1800" dirty="0" smtClean="0"/>
              <a:t>CMYK</a:t>
            </a:r>
            <a:r>
              <a:rPr lang="ru-RU" sz="1800" dirty="0" smtClean="0"/>
              <a:t> 0:45:100:0), фиолетовый (</a:t>
            </a:r>
            <a:r>
              <a:rPr lang="en-US" sz="1800" dirty="0"/>
              <a:t>CMYK</a:t>
            </a:r>
            <a:r>
              <a:rPr lang="ru-RU" sz="1800" dirty="0"/>
              <a:t> </a:t>
            </a:r>
            <a:r>
              <a:rPr lang="ru-RU" sz="1800" dirty="0" smtClean="0"/>
              <a:t>30:33:0:0) </a:t>
            </a:r>
          </a:p>
          <a:p>
            <a:pPr marL="0" indent="0">
              <a:buNone/>
            </a:pPr>
            <a:r>
              <a:rPr lang="ru-RU" sz="1800" b="1" dirty="0"/>
              <a:t>Особенности </a:t>
            </a:r>
            <a:r>
              <a:rPr lang="ru-RU" sz="1800" b="1" dirty="0" smtClean="0"/>
              <a:t>верстки </a:t>
            </a:r>
          </a:p>
          <a:p>
            <a:r>
              <a:rPr lang="ru-RU" sz="1800" dirty="0" smtClean="0"/>
              <a:t>Размер – 210х297 мм. Количество колонок – 3. Ширина колонок – 58 мм, </a:t>
            </a:r>
            <a:r>
              <a:rPr lang="ru-RU" sz="1800" dirty="0" err="1" smtClean="0"/>
              <a:t>середник</a:t>
            </a:r>
            <a:r>
              <a:rPr lang="ru-RU" sz="1800" dirty="0" smtClean="0"/>
              <a:t> – 3 мм. Выключка по формату, концевая строка </a:t>
            </a:r>
            <a:r>
              <a:rPr lang="ru-RU" sz="1800" dirty="0" smtClean="0"/>
              <a:t>влево.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Поля</a:t>
            </a:r>
            <a:r>
              <a:rPr lang="ru-RU" sz="1800" dirty="0" smtClean="0"/>
              <a:t>: сверху – 30 мм, внизу, внутри, снаружи – 15 мм.</a:t>
            </a:r>
          </a:p>
          <a:p>
            <a:pPr marL="0" indent="0">
              <a:buNone/>
            </a:pPr>
            <a:r>
              <a:rPr lang="ru-RU" sz="1800" b="1" dirty="0" smtClean="0"/>
              <a:t>Комплекс первой полосы, обложки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Шапка с названием издания и номером выпуска</a:t>
            </a:r>
          </a:p>
          <a:p>
            <a:r>
              <a:rPr lang="ru-RU" sz="1800" dirty="0" smtClean="0"/>
              <a:t>Тематическая фотография на всю полосу</a:t>
            </a:r>
          </a:p>
          <a:p>
            <a:r>
              <a:rPr lang="ru-RU" sz="1800" dirty="0"/>
              <a:t>А</a:t>
            </a:r>
            <a:r>
              <a:rPr lang="ru-RU" sz="1800" dirty="0" smtClean="0"/>
              <a:t>нонсы  номера</a:t>
            </a:r>
          </a:p>
          <a:p>
            <a:pPr marL="0" indent="0">
              <a:buNone/>
            </a:pPr>
            <a:r>
              <a:rPr lang="ru-RU" sz="1800" b="1" dirty="0" smtClean="0"/>
              <a:t>Композиция заголовков </a:t>
            </a:r>
          </a:p>
          <a:p>
            <a:r>
              <a:rPr lang="ru-RU" sz="1800" dirty="0" smtClean="0"/>
              <a:t>Заголовки выполнены двумя цветами – оранжевым и фиолетовым, выравнивание по левой стороне  </a:t>
            </a:r>
          </a:p>
          <a:p>
            <a:pPr marL="0" indent="0">
              <a:buNone/>
            </a:pPr>
            <a:r>
              <a:rPr lang="ru-RU" sz="1800" b="1" dirty="0" smtClean="0"/>
              <a:t>Средства выделения </a:t>
            </a:r>
          </a:p>
          <a:p>
            <a:r>
              <a:rPr lang="ru-RU" sz="1800" dirty="0" smtClean="0"/>
              <a:t>В качестве средств выделения служат цветные подложки, курсив, полужирное начертание или цвет шрифта</a:t>
            </a:r>
          </a:p>
          <a:p>
            <a:pPr marL="0" indent="0">
              <a:buNone/>
            </a:pPr>
            <a:r>
              <a:rPr lang="ru-RU" sz="1800" b="1" dirty="0" smtClean="0"/>
              <a:t>Иллюстрации </a:t>
            </a:r>
          </a:p>
          <a:p>
            <a:r>
              <a:rPr lang="ru-RU" sz="1800" dirty="0" smtClean="0"/>
              <a:t>Используются цветные фотографии, скриншоты, схемы, </a:t>
            </a:r>
            <a:r>
              <a:rPr lang="ru-RU" sz="1800" dirty="0" smtClean="0"/>
              <a:t>г</a:t>
            </a:r>
            <a:r>
              <a:rPr lang="ru-RU" sz="1800" dirty="0" smtClean="0"/>
              <a:t>р</a:t>
            </a:r>
            <a:r>
              <a:rPr lang="ru-RU" sz="1800" dirty="0" smtClean="0"/>
              <a:t>афики.</a:t>
            </a:r>
            <a:br>
              <a:rPr lang="ru-RU" sz="1800" dirty="0" smtClean="0"/>
            </a:br>
            <a:r>
              <a:rPr lang="ru-RU" sz="1800" dirty="0" smtClean="0"/>
              <a:t>Все </a:t>
            </a:r>
            <a:r>
              <a:rPr lang="ru-RU" sz="1800" dirty="0" smtClean="0"/>
              <a:t>иллюстрации изготавливаются силами редакции вестника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Arial Narrow" pitchFamily="34" charset="0"/>
              </a:rPr>
              <a:t>График выхода номера</a:t>
            </a:r>
            <a:endParaRPr lang="ru-RU" sz="40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63197"/>
              </p:ext>
            </p:extLst>
          </p:nvPr>
        </p:nvGraphicFramePr>
        <p:xfrm>
          <a:off x="1331640" y="1412776"/>
          <a:ext cx="6552728" cy="4648944"/>
        </p:xfrm>
        <a:graphic>
          <a:graphicData uri="http://schemas.openxmlformats.org/drawingml/2006/table">
            <a:tbl>
              <a:tblPr firstRow="1" firstCol="1" bandRow="1">
                <a:effectLst/>
                <a:tableStyleId>{775DCB02-9BB8-47FD-8907-85C794F793BA}</a:tableStyleId>
              </a:tblPr>
              <a:tblGrid>
                <a:gridCol w="648072"/>
                <a:gridCol w="4320480"/>
                <a:gridCol w="1584176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25400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Этап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25400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25400" cap="flat" cmpd="sng" algn="ctr">
                      <a:noFill/>
                      <a:prstDash val="soli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Планирование 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До 10 числа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Сбор материалов от авторов. Редакторская обработка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До 25 числа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Верстка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До 28-29 числа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4.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Визирование номера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До 30-31 числа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Отправка в типографию на печать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31-1 числа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6. 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Печать 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До 5 числа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7.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Передача номера для распространения среди клиентов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5-6 число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137160" marB="13716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30097"/>
            <a:ext cx="9144001" cy="2027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Arial Narrow" pitchFamily="34" charset="0"/>
              </a:rPr>
              <a:t>Над вестником работают:</a:t>
            </a:r>
            <a:endParaRPr lang="ru-RU" sz="40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7" y="1196752"/>
            <a:ext cx="8291264" cy="345638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Руководители проекта </a:t>
            </a:r>
            <a:r>
              <a:rPr lang="ru-RU" sz="2800" dirty="0" smtClean="0"/>
              <a:t>– Андрей Семеренко, Константин Пелёвин</a:t>
            </a:r>
          </a:p>
          <a:p>
            <a:r>
              <a:rPr lang="ru-RU" sz="2800" b="1" dirty="0" smtClean="0"/>
              <a:t>Главный редактор </a:t>
            </a:r>
            <a:r>
              <a:rPr lang="ru-RU" sz="2800" dirty="0" smtClean="0"/>
              <a:t>– генеральный директор Владимир Ермолин</a:t>
            </a:r>
          </a:p>
          <a:p>
            <a:r>
              <a:rPr lang="ru-RU" sz="2800" b="1" dirty="0" smtClean="0"/>
              <a:t>Редактор</a:t>
            </a:r>
            <a:r>
              <a:rPr lang="ru-RU" sz="2800" dirty="0" smtClean="0"/>
              <a:t> – Ирина Тропникова</a:t>
            </a:r>
          </a:p>
          <a:p>
            <a:r>
              <a:rPr lang="ru-RU" sz="2800" b="1" dirty="0" smtClean="0"/>
              <a:t>Дизайн, верстка, фото </a:t>
            </a:r>
            <a:r>
              <a:rPr lang="ru-RU" sz="2800" dirty="0" smtClean="0"/>
              <a:t>– Сергей Попов</a:t>
            </a:r>
          </a:p>
          <a:p>
            <a:r>
              <a:rPr lang="ru-RU" sz="2800" b="1" dirty="0" smtClean="0"/>
              <a:t>Журналисты</a:t>
            </a:r>
            <a:r>
              <a:rPr lang="ru-RU" sz="2800" dirty="0" smtClean="0"/>
              <a:t> – Полина Холопова, Елена Кузнецова</a:t>
            </a:r>
          </a:p>
          <a:p>
            <a:r>
              <a:rPr lang="ru-RU" sz="2800" dirty="0" smtClean="0"/>
              <a:t>В подготовке материалов также принимают участие другие сотрудники компании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238147"/>
            <a:ext cx="4851971" cy="3640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-182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Arial Narrow" pitchFamily="34" charset="0"/>
              </a:rPr>
              <a:t>Выходные данные</a:t>
            </a:r>
            <a:endParaRPr lang="ru-RU" sz="40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7499176" cy="432048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Учредитель</a:t>
            </a:r>
            <a:r>
              <a:rPr lang="ru-RU" sz="2400" dirty="0" smtClean="0"/>
              <a:t> – ООО «КонсультантПлюсКоми»</a:t>
            </a:r>
          </a:p>
          <a:p>
            <a:r>
              <a:rPr lang="ru-RU" sz="2400" b="1" dirty="0" smtClean="0"/>
              <a:t>Регистрация СМИ </a:t>
            </a:r>
            <a:r>
              <a:rPr lang="en-US" sz="2400" b="1" dirty="0" smtClean="0"/>
              <a:t>(</a:t>
            </a:r>
            <a:r>
              <a:rPr lang="ru-RU" sz="2400" b="1" dirty="0" smtClean="0"/>
              <a:t>перерегистрация) </a:t>
            </a:r>
            <a:r>
              <a:rPr lang="ru-RU" sz="2400" dirty="0" smtClean="0"/>
              <a:t>– </a:t>
            </a:r>
            <a:r>
              <a:rPr lang="ru-RU" sz="2400" dirty="0" smtClean="0"/>
              <a:t>ПИ </a:t>
            </a:r>
            <a:r>
              <a:rPr lang="ru-RU" sz="2400" dirty="0" smtClean="0"/>
              <a:t>№ ТУ 11-0161 от 13 июля 2012 года, зарегистрирован Управлением Федеральной службы по надзору в сфере связи, информационных технологий и массовых коммуникаций по Республике Коми</a:t>
            </a:r>
          </a:p>
          <a:p>
            <a:r>
              <a:rPr lang="ru-RU" sz="2400" b="1" dirty="0" smtClean="0"/>
              <a:t>Адрес редакции: </a:t>
            </a:r>
            <a:r>
              <a:rPr lang="ru-RU" sz="2400" dirty="0" smtClean="0"/>
              <a:t>167000, Республика </a:t>
            </a:r>
            <a:r>
              <a:rPr lang="ru-RU" sz="2400" dirty="0" smtClean="0"/>
              <a:t>Коми,</a:t>
            </a:r>
            <a:br>
              <a:rPr lang="ru-RU" sz="2400" dirty="0" smtClean="0"/>
            </a:br>
            <a:r>
              <a:rPr lang="ru-RU" sz="2400" dirty="0" smtClean="0"/>
              <a:t>г. Сыктывкар</a:t>
            </a:r>
            <a:r>
              <a:rPr lang="ru-RU" sz="2400" dirty="0" smtClean="0"/>
              <a:t>, ул. Интернациональная, д. </a:t>
            </a:r>
            <a:r>
              <a:rPr lang="ru-RU" sz="2400" dirty="0" smtClean="0"/>
              <a:t>108/3</a:t>
            </a:r>
          </a:p>
          <a:p>
            <a:r>
              <a:rPr lang="ru-RU" sz="2400" b="1" dirty="0" smtClean="0"/>
              <a:t>Телефон:</a:t>
            </a:r>
            <a:r>
              <a:rPr lang="ru-RU" sz="2400" dirty="0" smtClean="0"/>
              <a:t> 8(8212) 29-15-51, 39-12-26  </a:t>
            </a:r>
          </a:p>
          <a:p>
            <a:r>
              <a:rPr lang="ru-RU" sz="2400" b="1" dirty="0" smtClean="0"/>
              <a:t>E-</a:t>
            </a:r>
            <a:r>
              <a:rPr lang="ru-RU" sz="2400" b="1" dirty="0" err="1" smtClean="0"/>
              <a:t>mail</a:t>
            </a:r>
            <a:r>
              <a:rPr lang="ru-RU" sz="2400" b="1" dirty="0" smtClean="0"/>
              <a:t>: </a:t>
            </a:r>
            <a:r>
              <a:rPr lang="ru-RU" sz="2400" dirty="0" err="1" smtClean="0">
                <a:hlinkClick r:id="rId3"/>
              </a:rPr>
              <a:t>vestnik</a:t>
            </a:r>
            <a:r>
              <a:rPr lang="ru-RU" sz="2400" dirty="0" smtClean="0">
                <a:hlinkClick r:id="rId3"/>
              </a:rPr>
              <a:t>@</a:t>
            </a:r>
            <a:r>
              <a:rPr lang="en-US" sz="2400" dirty="0" smtClean="0">
                <a:hlinkClick r:id="rId3"/>
              </a:rPr>
              <a:t>consultant</a:t>
            </a:r>
            <a:r>
              <a:rPr lang="ru-RU" sz="2400" dirty="0" err="1" smtClean="0">
                <a:hlinkClick r:id="rId3"/>
              </a:rPr>
              <a:t>komi</a:t>
            </a:r>
            <a:r>
              <a:rPr lang="ru-RU" sz="2400" dirty="0" smtClean="0">
                <a:hlinkClick r:id="rId3"/>
              </a:rPr>
              <a:t>.</a:t>
            </a:r>
            <a:r>
              <a:rPr lang="en-US" sz="2400" dirty="0" err="1" smtClean="0">
                <a:hlinkClick r:id="rId3"/>
              </a:rPr>
              <a:t>ru</a:t>
            </a:r>
            <a:endParaRPr lang="ru-RU" sz="2400" dirty="0" smtClean="0"/>
          </a:p>
          <a:p>
            <a:r>
              <a:rPr lang="ru-RU" sz="2400" b="1" dirty="0" smtClean="0"/>
              <a:t>Тираж</a:t>
            </a:r>
            <a:r>
              <a:rPr lang="ru-RU" sz="2400" dirty="0" smtClean="0"/>
              <a:t>  4500 экземпляров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6"/>
                </a:solidFill>
                <a:latin typeface="Arial Narrow" pitchFamily="34" charset="0"/>
              </a:rPr>
              <a:t>Редакция вестника</a:t>
            </a:r>
            <a:endParaRPr lang="ru-RU" sz="40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64896" cy="4586832"/>
          </a:xfrm>
        </p:spPr>
      </p:pic>
    </p:spTree>
    <p:extLst>
      <p:ext uri="{BB962C8B-B14F-4D97-AF65-F5344CB8AC3E}">
        <p14:creationId xmlns:p14="http://schemas.microsoft.com/office/powerpoint/2010/main" val="5883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476671"/>
            <a:ext cx="6840761" cy="518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Рекламно-информационный вестник «Ваш Консультант» издается с февраля 2006 года. </a:t>
            </a:r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400" b="1" dirty="0" smtClean="0"/>
              <a:t>В вестнике публикуются новости компании (предназначенные для внешней аудитории), информация о новшествах в справочной правовой системе КонсультантПлюс, событийные репортажи, новости регионального законодательства, отчеты о проведенных мероприятиях, конференциях, интервью с представителями органов власти и управления, рекламные материалы и т.д.</a:t>
            </a:r>
            <a:r>
              <a:rPr lang="ru-RU" sz="2400" dirty="0" smtClean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53" y="8434"/>
            <a:ext cx="175797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31" y="0"/>
            <a:ext cx="39223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latin typeface="Arial Narrow" pitchFamily="34" charset="0"/>
              </a:rPr>
              <a:t>Цель издания</a:t>
            </a:r>
            <a:endParaRPr lang="ru-RU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5338936" cy="3845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Удовлетворение потребностей целевой аудитории </a:t>
            </a:r>
            <a:r>
              <a:rPr lang="ru-RU" dirty="0"/>
              <a:t>в </a:t>
            </a:r>
            <a:r>
              <a:rPr lang="ru-RU" dirty="0" smtClean="0"/>
              <a:t>актуальной и достоверной информации</a:t>
            </a:r>
            <a:r>
              <a:rPr lang="en-US" dirty="0"/>
              <a:t> </a:t>
            </a:r>
            <a:r>
              <a:rPr lang="ru-RU" dirty="0" smtClean="0"/>
              <a:t>для решения профессиональных задач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Arial Narrow" pitchFamily="34" charset="0"/>
              </a:rPr>
              <a:t>Основные задачи издания: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лояльности клиентов к бренду</a:t>
            </a:r>
            <a:endParaRPr lang="ru-RU" dirty="0"/>
          </a:p>
          <a:p>
            <a:r>
              <a:rPr lang="ru-RU" dirty="0" smtClean="0"/>
              <a:t>Увеличение объема продаж товаров и услуг, предлагаемых компанией</a:t>
            </a:r>
          </a:p>
          <a:p>
            <a:r>
              <a:rPr lang="ru-RU" dirty="0" smtClean="0"/>
              <a:t>Привлечение новых клиентов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-204267"/>
            <a:ext cx="8229600" cy="55774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Миссия – </a:t>
            </a:r>
            <a:r>
              <a:rPr lang="ru-RU" b="1" dirty="0"/>
              <a:t>Б</a:t>
            </a:r>
            <a:r>
              <a:rPr lang="ru-RU" b="1" dirty="0" smtClean="0"/>
              <a:t>ыть постоянно в авангарде, регулярно обновляясь, предлагать читателю все самое новое, передовое, наиболее востребованное</a:t>
            </a:r>
            <a:endParaRPr lang="en-US" b="1" dirty="0" smtClean="0"/>
          </a:p>
          <a:p>
            <a:endParaRPr lang="en-US" dirty="0" smtClean="0"/>
          </a:p>
          <a:p>
            <a:r>
              <a:rPr lang="ru-RU" dirty="0" smtClean="0"/>
              <a:t>Девиз издания – </a:t>
            </a:r>
            <a:r>
              <a:rPr lang="ru-RU" b="1" dirty="0" smtClean="0"/>
              <a:t>Мы содействуем развитию бизнеса наших клиентов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9221"/>
            <a:ext cx="8424936" cy="2293715"/>
          </a:xfrm>
        </p:spPr>
        <p:txBody>
          <a:bodyPr/>
          <a:lstStyle/>
          <a:p>
            <a:r>
              <a:rPr lang="ru-RU" dirty="0"/>
              <a:t>Метод распространения – </a:t>
            </a:r>
            <a:r>
              <a:rPr lang="ru-RU" b="1" dirty="0" smtClean="0"/>
              <a:t>прямой маркетинг, </a:t>
            </a:r>
            <a:r>
              <a:rPr lang="ru-RU" b="1" dirty="0"/>
              <a:t>бесплатно</a:t>
            </a:r>
          </a:p>
          <a:p>
            <a:r>
              <a:rPr lang="ru-RU" dirty="0"/>
              <a:t>Регион распространения – </a:t>
            </a:r>
            <a:r>
              <a:rPr lang="ru-RU" b="1" dirty="0"/>
              <a:t>Республика Коми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9174"/>
            <a:ext cx="3946733" cy="43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latin typeface="Arial Narrow" pitchFamily="34" charset="0"/>
              </a:rPr>
              <a:t>Читательская аудитория</a:t>
            </a:r>
            <a:endParaRPr lang="ru-RU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92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Целевая аудитория: </a:t>
            </a:r>
          </a:p>
          <a:p>
            <a:pPr marL="0" indent="0">
              <a:buNone/>
            </a:pPr>
            <a:r>
              <a:rPr lang="ru-RU" dirty="0" smtClean="0"/>
              <a:t>клиенты</a:t>
            </a:r>
            <a:r>
              <a:rPr lang="en-US" dirty="0"/>
              <a:t> (</a:t>
            </a:r>
            <a:r>
              <a:rPr lang="ru-RU" dirty="0"/>
              <a:t>в том числе потенциальные</a:t>
            </a:r>
            <a:r>
              <a:rPr lang="en-US" dirty="0"/>
              <a:t>)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партнеры</a:t>
            </a:r>
            <a:r>
              <a:rPr lang="en-US" dirty="0" smtClean="0"/>
              <a:t> </a:t>
            </a:r>
            <a:r>
              <a:rPr lang="ru-RU" dirty="0"/>
              <a:t>компании «КонсультантПлюсКоми</a:t>
            </a:r>
            <a:r>
              <a:rPr lang="ru-RU" dirty="0" smtClean="0"/>
              <a:t>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Особенности ЦА:</a:t>
            </a:r>
          </a:p>
          <a:p>
            <a:r>
              <a:rPr lang="ru-RU" dirty="0" smtClean="0"/>
              <a:t>мужчины </a:t>
            </a:r>
            <a:r>
              <a:rPr lang="ru-RU" dirty="0" smtClean="0"/>
              <a:t>и женщины от 20 до 60 лет </a:t>
            </a:r>
          </a:p>
          <a:p>
            <a:r>
              <a:rPr lang="ru-RU" dirty="0" smtClean="0"/>
              <a:t>лица, принимающие решения </a:t>
            </a:r>
            <a:r>
              <a:rPr lang="en-US" dirty="0" smtClean="0"/>
              <a:t>–</a:t>
            </a:r>
            <a:r>
              <a:rPr lang="ru-RU" dirty="0" smtClean="0"/>
              <a:t> руководители,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топ-менеджеры</a:t>
            </a:r>
            <a:endParaRPr lang="ru-RU" dirty="0" smtClean="0"/>
          </a:p>
          <a:p>
            <a:r>
              <a:rPr lang="ru-RU" dirty="0" smtClean="0"/>
              <a:t>пользователи систем КонсультантПлюс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dirty="0" smtClean="0"/>
              <a:t>бухгалтеры, юристы, работники кадровых </a:t>
            </a:r>
            <a:r>
              <a:rPr lang="ru-RU" dirty="0" smtClean="0"/>
              <a:t>служб,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IT-специалисты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Arial Narrow" pitchFamily="34" charset="0"/>
              </a:rPr>
              <a:t>Функции:</a:t>
            </a:r>
            <a:endParaRPr lang="ru-RU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Информационная</a:t>
            </a:r>
            <a:r>
              <a:rPr lang="ru-RU" u="sng" dirty="0" smtClean="0"/>
              <a:t>:</a:t>
            </a:r>
            <a:r>
              <a:rPr lang="ru-RU" dirty="0" smtClean="0"/>
              <a:t> Разъяснение миссии, стратегии и целей компании; удовлетворение интересов клиентов в правовой информации на актуальные темы; удовлетворение интересов клиентов по товарам и услугам, предлагаемым компанией</a:t>
            </a:r>
          </a:p>
          <a:p>
            <a:pPr>
              <a:spcBef>
                <a:spcPts val="1800"/>
              </a:spcBef>
            </a:pPr>
            <a:r>
              <a:rPr lang="ru-RU" b="1" u="sng" dirty="0" err="1" smtClean="0"/>
              <a:t>Имиджевая</a:t>
            </a:r>
            <a:r>
              <a:rPr lang="ru-RU" b="1" u="sng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Поддержка имиджа организации </a:t>
            </a:r>
          </a:p>
          <a:p>
            <a:pPr>
              <a:spcBef>
                <a:spcPts val="1800"/>
              </a:spcBef>
            </a:pPr>
            <a:r>
              <a:rPr lang="ru-RU" b="1" u="sng" dirty="0" smtClean="0"/>
              <a:t>Организационная:</a:t>
            </a:r>
            <a:r>
              <a:rPr lang="ru-RU" b="1" dirty="0" smtClean="0"/>
              <a:t> </a:t>
            </a:r>
            <a:r>
              <a:rPr lang="ru-RU" dirty="0" smtClean="0"/>
              <a:t>Позиционирование каждого читателя как Клиента компании «КонсультантПлюсКоми»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09320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9"/>
          <a:stretch/>
        </p:blipFill>
        <p:spPr>
          <a:xfrm>
            <a:off x="5819907" y="0"/>
            <a:ext cx="33244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92" y="-18256"/>
            <a:ext cx="61698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Arial Narrow" pitchFamily="34" charset="0"/>
              </a:rPr>
              <a:t>Постоянные рубрики</a:t>
            </a:r>
            <a:endParaRPr lang="ru-RU" sz="40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5976664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400" b="1" dirty="0" smtClean="0"/>
          </a:p>
          <a:p>
            <a:pPr marL="0" indent="0">
              <a:buNone/>
            </a:pPr>
            <a:r>
              <a:rPr lang="ru-RU" sz="6400" b="1" dirty="0" smtClean="0"/>
              <a:t>К читателю</a:t>
            </a:r>
          </a:p>
          <a:p>
            <a:r>
              <a:rPr lang="ru-RU" sz="6400" dirty="0" smtClean="0"/>
              <a:t>Колонка директора</a:t>
            </a:r>
          </a:p>
          <a:p>
            <a:pPr marL="0" indent="0">
              <a:buNone/>
            </a:pPr>
            <a:r>
              <a:rPr lang="ru-RU" sz="6400" b="1" dirty="0" smtClean="0"/>
              <a:t>Событие </a:t>
            </a:r>
          </a:p>
          <a:p>
            <a:r>
              <a:rPr lang="ru-RU" sz="6400" dirty="0" smtClean="0"/>
              <a:t>Максимально полная и интересная информация о значимых событиях в жизни компании (награды, юбилеи)</a:t>
            </a:r>
          </a:p>
          <a:p>
            <a:pPr marL="0" indent="0">
              <a:buNone/>
            </a:pPr>
            <a:r>
              <a:rPr lang="ru-RU" sz="6400" b="1" dirty="0" smtClean="0"/>
              <a:t>Актуально</a:t>
            </a:r>
          </a:p>
          <a:p>
            <a:r>
              <a:rPr lang="ru-RU" sz="6400" dirty="0" smtClean="0"/>
              <a:t>Новое в региональном законодательстве. Обзоры готовятся юристами отдела регионального законодательства</a:t>
            </a:r>
          </a:p>
          <a:p>
            <a:pPr marL="0" indent="0">
              <a:buNone/>
            </a:pPr>
            <a:r>
              <a:rPr lang="ru-RU" sz="6400" b="1" dirty="0" smtClean="0"/>
              <a:t>Важный документ</a:t>
            </a:r>
          </a:p>
          <a:p>
            <a:r>
              <a:rPr lang="ru-RU" sz="6400" dirty="0" smtClean="0"/>
              <a:t>Обзор наиболее значимого документа, принятого в предыдущем выпуску вестника месяце</a:t>
            </a:r>
          </a:p>
          <a:p>
            <a:pPr marL="0" indent="0">
              <a:buNone/>
            </a:pPr>
            <a:r>
              <a:rPr lang="ru-RU" sz="6400" b="1" dirty="0" smtClean="0"/>
              <a:t>Анонс</a:t>
            </a:r>
          </a:p>
          <a:p>
            <a:r>
              <a:rPr lang="ru-RU" sz="6400" dirty="0" smtClean="0"/>
              <a:t>Анонсы семинаров и семинаров-тренингов для клиентов, предстоящих онлайн-интервью на сайте компании</a:t>
            </a:r>
          </a:p>
          <a:p>
            <a:pPr marL="0" indent="0">
              <a:buNone/>
            </a:pPr>
            <a:r>
              <a:rPr lang="ru-RU" sz="6400" b="1" dirty="0" smtClean="0"/>
              <a:t>Календарь событий</a:t>
            </a:r>
          </a:p>
          <a:p>
            <a:r>
              <a:rPr lang="ru-RU" sz="6400" dirty="0" smtClean="0"/>
              <a:t>Обзор профессиональных праздников и знаменательных дат текущего месяца</a:t>
            </a:r>
          </a:p>
          <a:p>
            <a:pPr marL="0" indent="0">
              <a:buNone/>
            </a:pPr>
            <a:r>
              <a:rPr lang="ru-RU" sz="6400" b="1" dirty="0" smtClean="0"/>
              <a:t>Секреты </a:t>
            </a:r>
            <a:r>
              <a:rPr lang="ru-RU" sz="6400" b="1" dirty="0" err="1" smtClean="0"/>
              <a:t>Office</a:t>
            </a:r>
            <a:endParaRPr lang="ru-RU" sz="6400" b="1" dirty="0" smtClean="0"/>
          </a:p>
          <a:p>
            <a:r>
              <a:rPr lang="ru-RU" sz="6400" dirty="0" smtClean="0"/>
              <a:t>Практические советы по работе с </a:t>
            </a:r>
            <a:r>
              <a:rPr lang="ru-RU" sz="6400" dirty="0" err="1" smtClean="0"/>
              <a:t>Microsoft</a:t>
            </a:r>
            <a:r>
              <a:rPr lang="ru-RU" sz="6400" dirty="0" smtClean="0"/>
              <a:t> </a:t>
            </a:r>
            <a:r>
              <a:rPr lang="ru-RU" sz="6400" dirty="0" err="1" smtClean="0"/>
              <a:t>Office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b="1" dirty="0" smtClean="0"/>
              <a:t>Плюсы Консультанта</a:t>
            </a:r>
          </a:p>
          <a:p>
            <a:r>
              <a:rPr lang="ru-RU" sz="6400" dirty="0" smtClean="0"/>
              <a:t>Материалы рубрики информируют об удобствах и тонкостях работы в справочной правовой системе </a:t>
            </a:r>
            <a:r>
              <a:rPr lang="ru-RU" sz="6400" dirty="0" err="1" smtClean="0"/>
              <a:t>КонсультантПлюс</a:t>
            </a:r>
            <a:r>
              <a:rPr lang="ru-RU" sz="6400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6381328"/>
            <a:ext cx="20391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0CF1B8-9D27-46FB-B28E-7F7E2D27D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3B15DC4-886F-4E7B-AE9A-07DC7EAF6B1C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D131B6-9A96-4073-B614-58D785A74F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1625</TotalTime>
  <Words>716</Words>
  <Application>Microsoft Office PowerPoint</Application>
  <PresentationFormat>Экран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Ежемесячный рекламно-информационный вестник «Ваш Консультант»  </vt:lpstr>
      <vt:lpstr>Презентация PowerPoint</vt:lpstr>
      <vt:lpstr>Цель издания</vt:lpstr>
      <vt:lpstr>Основные задачи издания:  </vt:lpstr>
      <vt:lpstr>Презентация PowerPoint</vt:lpstr>
      <vt:lpstr>Презентация PowerPoint</vt:lpstr>
      <vt:lpstr>Читательская аудитория</vt:lpstr>
      <vt:lpstr>Функции:</vt:lpstr>
      <vt:lpstr>Постоянные рубрики</vt:lpstr>
      <vt:lpstr>Периодические рубрики</vt:lpstr>
      <vt:lpstr>Презентация PowerPoint</vt:lpstr>
      <vt:lpstr>График выхода номера</vt:lpstr>
      <vt:lpstr>Над вестником работают:</vt:lpstr>
      <vt:lpstr>Выходные данные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Ежемесячный рекламно-информационный вестник  «Ваш Консультант»</dc:title>
  <dc:creator>Холопова Полина Владимировна</dc:creator>
  <cp:lastModifiedBy>Логинов</cp:lastModifiedBy>
  <cp:revision>44</cp:revision>
  <dcterms:created xsi:type="dcterms:W3CDTF">2013-04-08T05:46:36Z</dcterms:created>
  <dcterms:modified xsi:type="dcterms:W3CDTF">2013-04-12T08:00:29Z</dcterms:modified>
</cp:coreProperties>
</file>