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73" r:id="rId3"/>
    <p:sldId id="256" r:id="rId4"/>
    <p:sldId id="278" r:id="rId5"/>
    <p:sldId id="281" r:id="rId6"/>
    <p:sldId id="279" r:id="rId7"/>
    <p:sldId id="280" r:id="rId8"/>
    <p:sldId id="271" r:id="rId9"/>
    <p:sldId id="274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3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6/5/2013</a:t>
            </a:fld>
            <a:endParaRPr lang="en-US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6/5/2013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6/5/2013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6/5/2013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6/5/2013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6/5/2013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6/5/2013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6/5/2013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6/5/2013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6/5/2013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6/5/2013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6/5/2013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762000"/>
            <a:ext cx="702601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39000" y="5524500"/>
            <a:ext cx="16002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590800" y="0"/>
            <a:ext cx="42514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ВЕРЮ – НЕ ВЕРЮ</a:t>
            </a:r>
            <a:endParaRPr lang="ru-RU" sz="4000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5800"/>
            <a:ext cx="8001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/>
              <a:t>Приказ </a:t>
            </a:r>
            <a:r>
              <a:rPr lang="ru-RU" sz="2400" b="1" dirty="0" smtClean="0"/>
              <a:t>– 1) акт руководителя органа государственного управления, государственного учреждения, коммерческой организации, содержащий</a:t>
            </a:r>
          </a:p>
          <a:p>
            <a:r>
              <a:rPr lang="ru-RU" sz="2400" b="1" dirty="0" smtClean="0"/>
              <a:t>обязательные для работников установки.</a:t>
            </a:r>
          </a:p>
          <a:p>
            <a:r>
              <a:rPr lang="ru-RU" sz="2400" b="1" u="sng" dirty="0" smtClean="0"/>
              <a:t>Заявление </a:t>
            </a:r>
            <a:r>
              <a:rPr lang="ru-RU" sz="2400" b="1" dirty="0" smtClean="0"/>
              <a:t>– 3) просьба гражданина о содействии в реализации его конституционных  прав и свобод или конституционных прав и свобод других лиц.</a:t>
            </a:r>
          </a:p>
          <a:p>
            <a:r>
              <a:rPr lang="ru-RU" sz="2400" b="1" u="sng" dirty="0" smtClean="0"/>
              <a:t>Протокол заседания: </a:t>
            </a:r>
            <a:r>
              <a:rPr lang="ru-RU" sz="2400" b="1" dirty="0" smtClean="0"/>
              <a:t>«…документ, фиксирующий ход обсуждения вопросов и принятия решений на собраниях, совещаниях и заседаниях  государственных органов…»</a:t>
            </a:r>
          </a:p>
          <a:p>
            <a:r>
              <a:rPr lang="ru-RU" sz="2400" b="1" u="sng" dirty="0" smtClean="0"/>
              <a:t>Резюме</a:t>
            </a:r>
            <a:r>
              <a:rPr lang="ru-RU" sz="2400" b="1" dirty="0" smtClean="0"/>
              <a:t> – 2) составленный по определённым правилам набор сведений о претенденте на профессиональный конкурс.</a:t>
            </a:r>
          </a:p>
          <a:p>
            <a:r>
              <a:rPr lang="ru-RU" sz="2400" b="1" u="sng" dirty="0" smtClean="0"/>
              <a:t>Соглашение </a:t>
            </a:r>
            <a:r>
              <a:rPr lang="ru-RU" sz="2400" b="1" dirty="0" smtClean="0"/>
              <a:t>– договор между двумя или </a:t>
            </a:r>
          </a:p>
          <a:p>
            <a:r>
              <a:rPr lang="ru-RU" sz="2400" b="1" dirty="0" smtClean="0"/>
              <a:t>несколькими лицами.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3657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6000" dirty="0" smtClean="0"/>
              <a:t>Тема: </a:t>
            </a:r>
            <a:r>
              <a:rPr lang="ru-RU" sz="6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Деловые бумаги</a:t>
            </a:r>
            <a:endParaRPr lang="ru-RU" sz="6000" b="1" i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457200"/>
            <a:ext cx="4972050" cy="27384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943088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Официально-деловой стиль</a:t>
            </a:r>
            <a:endParaRPr lang="ru-RU" b="1" i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66800" y="1326252"/>
          <a:ext cx="8077200" cy="5617980"/>
        </p:xfrm>
        <a:graphic>
          <a:graphicData uri="http://schemas.openxmlformats.org/drawingml/2006/table">
            <a:tbl>
              <a:tblPr/>
              <a:tblGrid>
                <a:gridCol w="2200906"/>
                <a:gridCol w="5876294"/>
              </a:tblGrid>
              <a:tr h="892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latin typeface="Times New Roman"/>
                          <a:ea typeface="Times New Roman"/>
                          <a:cs typeface="Times New Roman"/>
                        </a:rPr>
                        <a:t>Сфера использования</a:t>
                      </a:r>
                      <a:endParaRPr lang="ru-RU" sz="200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Делопроизводство и официальные отношения. 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33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latin typeface="Times New Roman"/>
                          <a:ea typeface="Times New Roman"/>
                          <a:cs typeface="Times New Roman"/>
                        </a:rPr>
                        <a:t>Основные жанры</a:t>
                      </a:r>
                      <a:endParaRPr lang="ru-RU" sz="200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Конвенция</a:t>
                      </a: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Закон</a:t>
                      </a: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. Приказ. Указ. 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35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latin typeface="Times New Roman"/>
                          <a:ea typeface="Times New Roman"/>
                          <a:cs typeface="Times New Roman"/>
                        </a:rPr>
                        <a:t>Основные языковые черты</a:t>
                      </a:r>
                      <a:endParaRPr lang="ru-RU" sz="200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Клише. Отсутствие средств выразительности. </a:t>
                      </a:r>
                      <a:r>
                        <a:rPr lang="ru-RU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Точное</a:t>
                      </a:r>
                      <a:r>
                        <a:rPr lang="ru-RU" sz="2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обозначение дат. Употребление слов только в прямом значении. 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03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latin typeface="Times New Roman"/>
                          <a:ea typeface="Times New Roman"/>
                          <a:cs typeface="Times New Roman"/>
                        </a:rPr>
                        <a:t>Ведущие стилевые черты</a:t>
                      </a:r>
                      <a:endParaRPr lang="ru-RU" sz="200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Стандартность</a:t>
                      </a: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. Информативность. Шаблонность. Конкретность. Безэмоциональность. Сжатость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77200" y="152400"/>
            <a:ext cx="939327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221162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На работу поступаешь</a:t>
            </a:r>
            <a:br>
              <a:rPr lang="ru-RU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Bookman Old Style" pitchFamily="18" charset="0"/>
              </a:rPr>
            </a:br>
            <a:r>
              <a:rPr lang="ru-RU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Или секцию меняешь – </a:t>
            </a:r>
            <a:br>
              <a:rPr lang="ru-RU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Bookman Old Style" pitchFamily="18" charset="0"/>
              </a:rPr>
            </a:br>
            <a:r>
              <a:rPr lang="ru-RU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Обычное это явление.</a:t>
            </a:r>
            <a:br>
              <a:rPr lang="ru-RU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Bookman Old Style" pitchFamily="18" charset="0"/>
              </a:rPr>
            </a:br>
            <a:r>
              <a:rPr lang="ru-RU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Писать придётся…</a:t>
            </a:r>
            <a:endParaRPr lang="ru-RU" b="1" i="1" dirty="0">
              <a:solidFill>
                <a:schemeClr val="accent5">
                  <a:lumMod val="60000"/>
                  <a:lumOff val="4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47800" y="4419600"/>
            <a:ext cx="2074909" cy="209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486400" y="4419600"/>
            <a:ext cx="28064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заявление</a:t>
            </a:r>
            <a:endParaRPr lang="ru-RU" sz="4400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Цели урока</a:t>
            </a:r>
            <a:endParaRPr lang="ru-RU" b="1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175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   Выяснить особенности композиции и оформления заявления</a:t>
            </a:r>
          </a:p>
          <a:p>
            <a:pPr>
              <a:buNone/>
            </a:pPr>
            <a:endParaRPr lang="ru-RU" sz="3600" dirty="0" smtClean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4572000"/>
            <a:ext cx="27397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228600"/>
            <a:ext cx="1562100" cy="113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066800" y="3657600"/>
            <a:ext cx="7883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Научиться составлять текст заявления</a:t>
            </a:r>
            <a:endParaRPr lang="ru-RU" sz="3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457200"/>
            <a:ext cx="7772400" cy="5791200"/>
          </a:xfrm>
        </p:spPr>
        <p:txBody>
          <a:bodyPr>
            <a:normAutofit fontScale="77500" lnSpcReduction="20000"/>
          </a:bodyPr>
          <a:lstStyle/>
          <a:p>
            <a:pPr algn="r">
              <a:buNone/>
            </a:pPr>
            <a:r>
              <a:rPr lang="ru-RU" dirty="0" smtClean="0"/>
              <a:t>                                                  Дорогому товарищу директору</a:t>
            </a:r>
          </a:p>
          <a:p>
            <a:pPr algn="r">
              <a:buNone/>
            </a:pPr>
            <a:r>
              <a:rPr lang="ru-RU" dirty="0" smtClean="0"/>
              <a:t>  МОУ СОШ №1  Петровой Г.В.          </a:t>
            </a:r>
          </a:p>
          <a:p>
            <a:pPr algn="r">
              <a:buNone/>
            </a:pPr>
            <a:r>
              <a:rPr lang="ru-RU" dirty="0" smtClean="0"/>
              <a:t>от  низко кланяющегося  Вам</a:t>
            </a:r>
          </a:p>
          <a:p>
            <a:pPr algn="r">
              <a:buNone/>
            </a:pPr>
            <a:r>
              <a:rPr lang="ru-RU" dirty="0" smtClean="0"/>
              <a:t>Иванова А.Е.                                                            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заявление.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Убедительно прошу принять меня в МОУ СОШ №1 с 1 сентября сего года в 10 класс в вверенную вам школу, т.к.  очень хочу в ней учиться, потому что много слышал о вас хорошего и о вашей школе тоже. Я уж не подведу и премного буду благодарен. А вы не пожалеете. Говорят, что тружусь хорошо, а учиться я люблю и умею. С глубоким почтением Андрей.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5715000"/>
            <a:ext cx="1143000" cy="91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8153400" cy="544036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Напишите заявление на одну из тем:</a:t>
            </a:r>
            <a:br>
              <a:rPr lang="ru-RU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 О приёме на работу.</a:t>
            </a:r>
            <a:br>
              <a:rPr lang="ru-RU" dirty="0" smtClean="0"/>
            </a:br>
            <a:r>
              <a:rPr lang="ru-RU" dirty="0" smtClean="0"/>
              <a:t>2. О зачислении в секцию.</a:t>
            </a:r>
            <a:br>
              <a:rPr lang="ru-RU" dirty="0" smtClean="0"/>
            </a:br>
            <a:r>
              <a:rPr lang="ru-RU" dirty="0" smtClean="0"/>
              <a:t>3. Об освобождении от занятий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43600" y="4452788"/>
            <a:ext cx="2253316" cy="179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6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</a:t>
            </a:r>
            <a:br>
              <a:rPr lang="ru-RU" sz="6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работу на уроке!</a:t>
            </a:r>
            <a:endParaRPr lang="ru-RU" sz="6000" b="1" i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486400" y="4098952"/>
            <a:ext cx="2555874" cy="2125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600</TotalTime>
  <Words>275</Words>
  <Application>Microsoft Office PowerPoint</Application>
  <PresentationFormat>Экран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Презентация PowerPoint</vt:lpstr>
      <vt:lpstr>Презентация PowerPoint</vt:lpstr>
      <vt:lpstr>Тема: Деловые бумаги</vt:lpstr>
      <vt:lpstr>Официально-деловой стиль</vt:lpstr>
      <vt:lpstr>На работу поступаешь Или секцию меняешь –  Обычное это явление. Писать придётся…</vt:lpstr>
      <vt:lpstr>Цели урока</vt:lpstr>
      <vt:lpstr>Презентация PowerPoint</vt:lpstr>
      <vt:lpstr>Напишите заявление на одну из тем:  1. О приёме на работу. 2. О зачислении в секцию. 3. Об освобождении от занятий </vt:lpstr>
      <vt:lpstr>Спасибо  за работу на уроке!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Логинов Илья Николаевич</dc:creator>
  <cp:lastModifiedBy>Логинов</cp:lastModifiedBy>
  <cp:revision>64</cp:revision>
  <dcterms:modified xsi:type="dcterms:W3CDTF">2013-06-05T05:56:38Z</dcterms:modified>
</cp:coreProperties>
</file>