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39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62718-903C-441B-BDE5-4A56E470C3DB}" type="datetimeFigureOut">
              <a:rPr lang="ru-RU" smtClean="0"/>
              <a:pPr/>
              <a:t>05.06.2013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50E0FD-90A1-40AC-82EA-4A71214051E0}" type="slidenum">
              <a:rPr lang="ru-RU" smtClean="0"/>
              <a:pPr/>
              <a:t>‹#›</a:t>
            </a:fld>
            <a:endParaRPr lang="ru-RU"/>
          </a:p>
        </p:txBody>
      </p:sp>
    </p:spTree>
    <p:extLst>
      <p:ext uri="{BB962C8B-B14F-4D97-AF65-F5344CB8AC3E}">
        <p14:creationId xmlns:p14="http://schemas.microsoft.com/office/powerpoint/2010/main" val="805034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11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750E0FD-90A1-40AC-82EA-4A71214051E0}"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750E0FD-90A1-40AC-82EA-4A71214051E0}"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3D201F43-A06E-418C-865A-7385A11A460B}" type="datetimeFigureOut">
              <a:rPr lang="ru-RU" smtClean="0"/>
              <a:pPr/>
              <a:t>05.06.2013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92868BEE-5386-4B91-BCA5-68FE35F1D0B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868BEE-5386-4B91-BCA5-68FE35F1D0B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868BEE-5386-4B91-BCA5-68FE35F1D0B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868BEE-5386-4B91-BCA5-68FE35F1D0BC}"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868BEE-5386-4B91-BCA5-68FE35F1D0BC}"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2868BEE-5386-4B91-BCA5-68FE35F1D0BC}"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2868BEE-5386-4B91-BCA5-68FE35F1D0B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2868BEE-5386-4B91-BCA5-68FE35F1D0BC}"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3D201F43-A06E-418C-865A-7385A11A460B}" type="datetimeFigureOut">
              <a:rPr lang="ru-RU" smtClean="0"/>
              <a:pPr/>
              <a:t>05.06.2013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2868BEE-5386-4B91-BCA5-68FE35F1D0B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3D201F43-A06E-418C-865A-7385A11A460B}" type="datetimeFigureOut">
              <a:rPr lang="ru-RU" smtClean="0"/>
              <a:pPr/>
              <a:t>05.06.2013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2868BEE-5386-4B91-BCA5-68FE35F1D0B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3D201F43-A06E-418C-865A-7385A11A460B}" type="datetimeFigureOut">
              <a:rPr lang="ru-RU" smtClean="0"/>
              <a:pPr/>
              <a:t>05.06.2013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92868BEE-5386-4B91-BCA5-68FE35F1D0BC}"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D201F43-A06E-418C-865A-7385A11A460B}" type="datetimeFigureOut">
              <a:rPr lang="ru-RU" smtClean="0"/>
              <a:pPr/>
              <a:t>05.06.2013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2868BEE-5386-4B91-BCA5-68FE35F1D0B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gif"/><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714488"/>
            <a:ext cx="7772400" cy="1829761"/>
          </a:xfrm>
        </p:spPr>
        <p:txBody>
          <a:bodyPr>
            <a:normAutofit fontScale="90000"/>
          </a:bodyPr>
          <a:lstStyle/>
          <a:p>
            <a:pPr algn="ctr"/>
            <a:r>
              <a:rPr lang="ru-RU" dirty="0" smtClean="0"/>
              <a:t>Авторское право. </a:t>
            </a:r>
            <a:br>
              <a:rPr lang="ru-RU" dirty="0" smtClean="0"/>
            </a:br>
            <a:r>
              <a:rPr lang="ru-RU" dirty="0" smtClean="0"/>
              <a:t>Защита авторских прав. Ответственность за нарушение авторских прав</a:t>
            </a:r>
            <a:endParaRPr lang="ru-RU" dirty="0"/>
          </a:p>
        </p:txBody>
      </p:sp>
      <p:pic>
        <p:nvPicPr>
          <p:cNvPr id="1027" name="Picture 3" descr="K:\Лицей\Конкурсы для Благова В.В\Консультант Плюс на конкурс\Картинки авторское право\0_27_f284df95_XL.jpe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357422" y="3836278"/>
            <a:ext cx="4576760" cy="30217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blinds(horizontal)">
                                      <p:cBhvr>
                                        <p:cTn id="10"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en-US" dirty="0" smtClean="0"/>
              <a:t>http://base.consultant.ru/cons/cgi/online.cgi?req=home</a:t>
            </a:r>
            <a:endParaRPr lang="ru-RU" dirty="0"/>
          </a:p>
        </p:txBody>
      </p:sp>
      <p:pic>
        <p:nvPicPr>
          <p:cNvPr id="3277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2844" y="1643050"/>
            <a:ext cx="8786841" cy="464344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blinds(horizontal)">
                                      <p:cBhvr>
                                        <p:cTn id="7" dur="500"/>
                                        <p:tgtEl>
                                          <p:spTgt spid="3277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229600" cy="4876630"/>
          </a:xfrm>
        </p:spPr>
        <p:txBody>
          <a:bodyPr>
            <a:noAutofit/>
          </a:bodyPr>
          <a:lstStyle/>
          <a:p>
            <a:pPr marL="0" indent="360363">
              <a:buFont typeface="+mj-lt"/>
              <a:buAutoNum type="arabicPeriod"/>
            </a:pPr>
            <a:r>
              <a:rPr lang="nl-NL" sz="1000" dirty="0" smtClean="0"/>
              <a:t>4022237_jpg - http://www.tlv.su/print.php?type=N&amp;item_id=6</a:t>
            </a:r>
          </a:p>
          <a:p>
            <a:pPr marL="0" indent="360363">
              <a:buFont typeface="+mj-lt"/>
              <a:buAutoNum type="arabicPeriod"/>
            </a:pPr>
            <a:r>
              <a:rPr lang="nl-NL" sz="1000" dirty="0" smtClean="0"/>
              <a:t>0_27_f284df95_XL.jpg - http://fotki.yandex.ru/users/gekonshi/view/39/</a:t>
            </a:r>
          </a:p>
          <a:p>
            <a:pPr marL="0" indent="360363">
              <a:buFont typeface="+mj-lt"/>
              <a:buAutoNum type="arabicPeriod"/>
            </a:pPr>
            <a:r>
              <a:rPr lang="nl-NL" sz="1000" dirty="0" smtClean="0"/>
              <a:t>free_music_online.jpg - http://motherfucker.my1.ru/news/razdel_muzyka/2009-12-22-3</a:t>
            </a:r>
          </a:p>
          <a:p>
            <a:pPr marL="0" indent="360363">
              <a:buFont typeface="+mj-lt"/>
              <a:buAutoNum type="arabicPeriod"/>
            </a:pPr>
            <a:r>
              <a:rPr lang="nl-NL" sz="1000" dirty="0" smtClean="0"/>
              <a:t>p184190_d98e761e1c806febd83087c856cafbe7_482.jpg - http://www.spletnik.ru/blogs/chto_chitaem/10827_samye_romantichnye_literaturnye_proizvedeniya/comments/1</a:t>
            </a:r>
          </a:p>
          <a:p>
            <a:pPr marL="0" indent="360363">
              <a:buFont typeface="+mj-lt"/>
              <a:buAutoNum type="arabicPeriod"/>
            </a:pPr>
            <a:r>
              <a:rPr lang="nl-NL" sz="1000" dirty="0" smtClean="0"/>
              <a:t>898421450.jpg - http://www.artfotki.ru/7/Gallery13.html</a:t>
            </a:r>
          </a:p>
          <a:p>
            <a:pPr marL="0" indent="360363">
              <a:buFont typeface="+mj-lt"/>
              <a:buAutoNum type="arabicPeriod"/>
            </a:pPr>
            <a:r>
              <a:rPr lang="nl-NL" sz="1000" dirty="0" smtClean="0"/>
              <a:t>28875.jpg - http://black-file.at.ua/news/9</a:t>
            </a:r>
          </a:p>
          <a:p>
            <a:pPr marL="0" indent="360363">
              <a:buFont typeface="+mj-lt"/>
              <a:buAutoNum type="arabicPeriod"/>
            </a:pPr>
            <a:r>
              <a:rPr lang="nl-NL" sz="1000" dirty="0" smtClean="0"/>
              <a:t>1257620336_fedzak3.jpg - http://kazachya.net/2009/11/07/page/1/</a:t>
            </a:r>
          </a:p>
          <a:p>
            <a:pPr marL="0" indent="360363">
              <a:buFont typeface="+mj-lt"/>
              <a:buAutoNum type="arabicPeriod"/>
            </a:pPr>
            <a:r>
              <a:rPr lang="nl-NL" sz="1000" dirty="0" smtClean="0"/>
              <a:t>1156168694_lytchee_iz_seti1156001906_i_8954_full.jpg - http://www.hits80.ru/music-zip/free/274/index.shtml</a:t>
            </a:r>
          </a:p>
          <a:p>
            <a:pPr marL="0" indent="360363">
              <a:buFont typeface="+mj-lt"/>
              <a:buAutoNum type="arabicPeriod"/>
            </a:pPr>
            <a:r>
              <a:rPr lang="nl-NL" sz="1000" dirty="0" smtClean="0"/>
              <a:t>file.jpg - http://enc.permkultura.ru/showObject.do?object=1804152290&amp;viewMode=D_1803401835</a:t>
            </a:r>
          </a:p>
          <a:p>
            <a:pPr marL="0" indent="360363">
              <a:buFont typeface="+mj-lt"/>
              <a:buAutoNum type="arabicPeriod"/>
            </a:pPr>
            <a:r>
              <a:rPr lang="nl-NL" sz="1000" dirty="0" smtClean="0"/>
              <a:t>5839_big.jpg - http://www.detskiy-mir.net/comments/2009_2_23_20.htm</a:t>
            </a:r>
          </a:p>
          <a:p>
            <a:pPr marL="0" indent="360363">
              <a:buFont typeface="+mj-lt"/>
              <a:buAutoNum type="arabicPeriod"/>
            </a:pPr>
            <a:r>
              <a:rPr lang="nl-NL" sz="1000" dirty="0" smtClean="0"/>
              <a:t>Image.jpg - http://museum.stavsu.ru/ObjectView.aspx?idVisible=11&amp;vidObject=3&amp;idExposition=57&amp;idObject=5684</a:t>
            </a:r>
          </a:p>
          <a:p>
            <a:pPr marL="0" indent="360363">
              <a:buFont typeface="+mj-lt"/>
              <a:buAutoNum type="arabicPeriod"/>
            </a:pPr>
            <a:r>
              <a:rPr lang="nl-NL" sz="1000" dirty="0" smtClean="0"/>
              <a:t>gerb.jpg - http://ou1.ru/simvolika/print:page,1,66-simvolika-krasnodarskogo-kraja.html</a:t>
            </a:r>
          </a:p>
          <a:p>
            <a:pPr marL="0" indent="360363">
              <a:buFont typeface="+mj-lt"/>
              <a:buAutoNum type="arabicPeriod"/>
            </a:pPr>
            <a:r>
              <a:rPr lang="nl-NL" sz="1000" dirty="0" smtClean="0"/>
              <a:t>BS00979_.gif - http://www.mgki.by/folk/</a:t>
            </a:r>
          </a:p>
          <a:p>
            <a:pPr marL="0" indent="360363">
              <a:buFont typeface="+mj-lt"/>
              <a:buAutoNum type="arabicPeriod"/>
            </a:pPr>
            <a:r>
              <a:rPr lang="nl-NL" sz="1000" dirty="0" smtClean="0"/>
              <a:t>obval.jpg - http://finance.work-online.ru/item_7365.html</a:t>
            </a:r>
          </a:p>
          <a:p>
            <a:pPr marL="0" indent="360363">
              <a:buFont typeface="+mj-lt"/>
              <a:buAutoNum type="arabicPeriod"/>
            </a:pPr>
            <a:r>
              <a:rPr lang="nl-NL" sz="1000" dirty="0" smtClean="0"/>
              <a:t>p10art215.jpg - http://www.echr-base.ru/Publications/Magazines/vestnik.konstituzia/p10art215.jsp</a:t>
            </a:r>
          </a:p>
          <a:p>
            <a:pPr marL="0" indent="360363">
              <a:buFont typeface="+mj-lt"/>
              <a:buAutoNum type="arabicPeriod"/>
            </a:pPr>
            <a:r>
              <a:rPr lang="nl-NL" sz="1000" dirty="0" smtClean="0"/>
              <a:t>291-2.jpg - http://www.staratel.com/pictures/ruspaint/big/291-2.htm</a:t>
            </a:r>
          </a:p>
          <a:p>
            <a:pPr marL="0" indent="360363">
              <a:buFont typeface="+mj-lt"/>
              <a:buAutoNum type="arabicPeriod"/>
            </a:pPr>
            <a:r>
              <a:rPr lang="nl-NL" sz="1000" dirty="0" smtClean="0"/>
              <a:t>Lapish-1.jpg -http://www.astigroup.ru/?cid=433&amp;id=16</a:t>
            </a:r>
          </a:p>
          <a:p>
            <a:pPr marL="0" indent="360363">
              <a:buFont typeface="+mj-lt"/>
              <a:buAutoNum type="arabicPeriod"/>
            </a:pPr>
            <a:r>
              <a:rPr lang="nl-NL" sz="1000" dirty="0" smtClean="0"/>
              <a:t>1122637113787998215-349692231.jpg - http://www.holodilnik.ru/audio_video/audio_centre/bbk/?page=4&amp;sort=ord</a:t>
            </a:r>
          </a:p>
          <a:p>
            <a:pPr marL="0" indent="360363">
              <a:buFont typeface="+mj-lt"/>
              <a:buAutoNum type="arabicPeriod"/>
            </a:pPr>
            <a:r>
              <a:rPr lang="nl-NL" sz="1000" dirty="0" smtClean="0"/>
              <a:t>705193915.jpg - http://www.trud-advokat.ru/l_menu/pro2/info2/info7.htm</a:t>
            </a:r>
          </a:p>
          <a:p>
            <a:pPr marL="0" indent="360363">
              <a:buFont typeface="+mj-lt"/>
              <a:buAutoNum type="arabicPeriod"/>
            </a:pPr>
            <a:r>
              <a:rPr lang="nl-NL" sz="1000" dirty="0" smtClean="0"/>
              <a:t>turma3.jpg - http://www.komok.ru/rubrics/world/index.php?tagPAGEN_1=56</a:t>
            </a:r>
            <a:endParaRPr lang="ru-RU" sz="1000" dirty="0"/>
          </a:p>
        </p:txBody>
      </p:sp>
      <p:sp>
        <p:nvSpPr>
          <p:cNvPr id="3" name="Заголовок 2"/>
          <p:cNvSpPr>
            <a:spLocks noGrp="1"/>
          </p:cNvSpPr>
          <p:nvPr>
            <p:ph type="title"/>
          </p:nvPr>
        </p:nvSpPr>
        <p:spPr/>
        <p:txBody>
          <a:bodyPr>
            <a:normAutofit fontScale="90000"/>
          </a:bodyPr>
          <a:lstStyle/>
          <a:p>
            <a:r>
              <a:rPr lang="ru-RU" dirty="0" smtClean="0"/>
              <a:t>Адреса использованных картинок</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K:\Лицей\Конкурсы для Благова В.В\Консультант Плюс на конкурс\Картинки авторское право\1257620336_fedzak3.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72264" y="4214818"/>
            <a:ext cx="1643074" cy="2194016"/>
          </a:xfrm>
          <a:prstGeom prst="rect">
            <a:avLst/>
          </a:prstGeom>
          <a:noFill/>
        </p:spPr>
      </p:pic>
      <p:sp>
        <p:nvSpPr>
          <p:cNvPr id="3" name="Заголовок 2"/>
          <p:cNvSpPr>
            <a:spLocks noGrp="1"/>
          </p:cNvSpPr>
          <p:nvPr>
            <p:ph type="title"/>
          </p:nvPr>
        </p:nvSpPr>
        <p:spPr/>
        <p:txBody>
          <a:bodyPr>
            <a:normAutofit fontScale="90000"/>
          </a:bodyPr>
          <a:lstStyle/>
          <a:p>
            <a:pPr algn="ctr"/>
            <a:r>
              <a:rPr lang="ru-RU" dirty="0" smtClean="0"/>
              <a:t>Что мы используем в учебной деятельности?</a:t>
            </a:r>
            <a:endParaRPr lang="ru-RU" dirty="0"/>
          </a:p>
        </p:txBody>
      </p:sp>
      <p:pic>
        <p:nvPicPr>
          <p:cNvPr id="2050" name="Picture 2" descr="K:\Лицей\Конкурсы для Благова В.В\Консультант Плюс на конкурс\Картинки авторское право\free_music_online.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7158" y="1571612"/>
            <a:ext cx="2686388" cy="2143140"/>
          </a:xfrm>
          <a:prstGeom prst="rect">
            <a:avLst/>
          </a:prstGeom>
          <a:noFill/>
        </p:spPr>
      </p:pic>
      <p:sp>
        <p:nvSpPr>
          <p:cNvPr id="5" name="TextBox 4"/>
          <p:cNvSpPr txBox="1"/>
          <p:nvPr/>
        </p:nvSpPr>
        <p:spPr>
          <a:xfrm>
            <a:off x="1142976" y="3714752"/>
            <a:ext cx="1003801" cy="369332"/>
          </a:xfrm>
          <a:prstGeom prst="rect">
            <a:avLst/>
          </a:prstGeom>
          <a:noFill/>
        </p:spPr>
        <p:txBody>
          <a:bodyPr wrap="none" rtlCol="0">
            <a:spAutoFit/>
          </a:bodyPr>
          <a:lstStyle/>
          <a:p>
            <a:r>
              <a:rPr lang="ru-RU" b="1" dirty="0" smtClean="0">
                <a:solidFill>
                  <a:srgbClr val="7030A0"/>
                </a:solidFill>
                <a:effectLst>
                  <a:outerShdw blurRad="38100" dist="38100" dir="2700000" algn="tl">
                    <a:srgbClr val="000000">
                      <a:alpha val="43137"/>
                    </a:srgbClr>
                  </a:outerShdw>
                </a:effectLst>
              </a:rPr>
              <a:t>музыка</a:t>
            </a:r>
            <a:endParaRPr lang="ru-RU" b="1" dirty="0">
              <a:solidFill>
                <a:srgbClr val="7030A0"/>
              </a:solidFill>
              <a:effectLst>
                <a:outerShdw blurRad="38100" dist="38100" dir="2700000" algn="tl">
                  <a:srgbClr val="000000">
                    <a:alpha val="43137"/>
                  </a:srgbClr>
                </a:outerShdw>
              </a:effectLst>
            </a:endParaRPr>
          </a:p>
        </p:txBody>
      </p:sp>
      <p:pic>
        <p:nvPicPr>
          <p:cNvPr id="2051" name="Picture 3" descr="K:\Лицей\Конкурсы для Благова В.В\Консультант Плюс на конкурс\Картинки авторское право\p184190_d98e761e1c806febd83087c856cafbe7_482.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29058" y="1785926"/>
            <a:ext cx="1714512" cy="2740261"/>
          </a:xfrm>
          <a:prstGeom prst="rect">
            <a:avLst/>
          </a:prstGeom>
          <a:noFill/>
        </p:spPr>
      </p:pic>
      <p:sp>
        <p:nvSpPr>
          <p:cNvPr id="7" name="TextBox 6"/>
          <p:cNvSpPr txBox="1"/>
          <p:nvPr/>
        </p:nvSpPr>
        <p:spPr>
          <a:xfrm>
            <a:off x="3857620" y="4572009"/>
            <a:ext cx="1901483" cy="646331"/>
          </a:xfrm>
          <a:prstGeom prst="rect">
            <a:avLst/>
          </a:prstGeom>
          <a:noFill/>
        </p:spPr>
        <p:txBody>
          <a:bodyPr wrap="none" rtlCol="0">
            <a:spAutoFit/>
          </a:bodyPr>
          <a:lstStyle/>
          <a:p>
            <a:r>
              <a:rPr lang="ru-RU" b="1" dirty="0" smtClean="0">
                <a:solidFill>
                  <a:srgbClr val="7030A0"/>
                </a:solidFill>
                <a:effectLst>
                  <a:outerShdw blurRad="38100" dist="38100" dir="2700000" algn="tl">
                    <a:srgbClr val="000000">
                      <a:alpha val="43137"/>
                    </a:srgbClr>
                  </a:outerShdw>
                </a:effectLst>
              </a:rPr>
              <a:t>Литературные </a:t>
            </a:r>
          </a:p>
          <a:p>
            <a:r>
              <a:rPr lang="ru-RU" b="1" dirty="0" smtClean="0">
                <a:solidFill>
                  <a:srgbClr val="7030A0"/>
                </a:solidFill>
                <a:effectLst>
                  <a:outerShdw blurRad="38100" dist="38100" dir="2700000" algn="tl">
                    <a:srgbClr val="000000">
                      <a:alpha val="43137"/>
                    </a:srgbClr>
                  </a:outerShdw>
                </a:effectLst>
              </a:rPr>
              <a:t>произведения</a:t>
            </a:r>
            <a:endParaRPr lang="ru-RU" b="1" dirty="0">
              <a:solidFill>
                <a:srgbClr val="7030A0"/>
              </a:solidFill>
              <a:effectLst>
                <a:outerShdw blurRad="38100" dist="38100" dir="2700000" algn="tl">
                  <a:srgbClr val="000000">
                    <a:alpha val="43137"/>
                  </a:srgbClr>
                </a:outerShdw>
              </a:effectLst>
            </a:endParaRPr>
          </a:p>
        </p:txBody>
      </p:sp>
      <p:pic>
        <p:nvPicPr>
          <p:cNvPr id="2052" name="Picture 4" descr="K:\Лицей\Конкурсы для Благова В.В\Консультант Плюс на конкурс\Картинки авторское право\898421450.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215074" y="1785926"/>
            <a:ext cx="2357454" cy="2022696"/>
          </a:xfrm>
          <a:prstGeom prst="rect">
            <a:avLst/>
          </a:prstGeom>
          <a:noFill/>
        </p:spPr>
      </p:pic>
      <p:sp>
        <p:nvSpPr>
          <p:cNvPr id="9" name="TextBox 8"/>
          <p:cNvSpPr txBox="1"/>
          <p:nvPr/>
        </p:nvSpPr>
        <p:spPr>
          <a:xfrm>
            <a:off x="6786578" y="3857628"/>
            <a:ext cx="1252266" cy="369332"/>
          </a:xfrm>
          <a:prstGeom prst="rect">
            <a:avLst/>
          </a:prstGeom>
          <a:noFill/>
        </p:spPr>
        <p:txBody>
          <a:bodyPr wrap="none" rtlCol="0">
            <a:spAutoFit/>
          </a:bodyPr>
          <a:lstStyle/>
          <a:p>
            <a:r>
              <a:rPr lang="ru-RU" b="1" dirty="0" smtClean="0">
                <a:solidFill>
                  <a:srgbClr val="7030A0"/>
                </a:solidFill>
                <a:effectLst>
                  <a:outerShdw blurRad="38100" dist="38100" dir="2700000" algn="tl">
                    <a:srgbClr val="000000">
                      <a:alpha val="43137"/>
                    </a:srgbClr>
                  </a:outerShdw>
                </a:effectLst>
              </a:rPr>
              <a:t>картинки</a:t>
            </a:r>
            <a:endParaRPr lang="ru-RU" b="1" dirty="0">
              <a:solidFill>
                <a:srgbClr val="7030A0"/>
              </a:solidFill>
              <a:effectLst>
                <a:outerShdw blurRad="38100" dist="38100" dir="2700000" algn="tl">
                  <a:srgbClr val="000000">
                    <a:alpha val="43137"/>
                  </a:srgbClr>
                </a:outerShdw>
              </a:effectLst>
            </a:endParaRPr>
          </a:p>
        </p:txBody>
      </p:sp>
      <p:pic>
        <p:nvPicPr>
          <p:cNvPr id="2053" name="Picture 5" descr="K:\Лицей\Конкурсы для Благова В.В\Консультант Плюс на конкурс\Картинки авторское право\28875.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00034" y="4357694"/>
            <a:ext cx="2669526" cy="1997695"/>
          </a:xfrm>
          <a:prstGeom prst="rect">
            <a:avLst/>
          </a:prstGeom>
          <a:noFill/>
        </p:spPr>
      </p:pic>
      <p:sp>
        <p:nvSpPr>
          <p:cNvPr id="11" name="TextBox 10"/>
          <p:cNvSpPr txBox="1"/>
          <p:nvPr/>
        </p:nvSpPr>
        <p:spPr>
          <a:xfrm>
            <a:off x="1348237" y="6367011"/>
            <a:ext cx="1103187" cy="369332"/>
          </a:xfrm>
          <a:prstGeom prst="rect">
            <a:avLst/>
          </a:prstGeom>
          <a:noFill/>
        </p:spPr>
        <p:txBody>
          <a:bodyPr wrap="none" rtlCol="0">
            <a:spAutoFit/>
          </a:bodyPr>
          <a:lstStyle/>
          <a:p>
            <a:r>
              <a:rPr lang="ru-RU" b="1" dirty="0" smtClean="0">
                <a:solidFill>
                  <a:schemeClr val="bg1"/>
                </a:solidFill>
                <a:effectLst>
                  <a:outerShdw blurRad="38100" dist="38100" dir="2700000" algn="tl">
                    <a:srgbClr val="000000">
                      <a:alpha val="43137"/>
                    </a:srgbClr>
                  </a:outerShdw>
                </a:effectLst>
              </a:rPr>
              <a:t>фильмы</a:t>
            </a:r>
            <a:endParaRPr lang="ru-RU" b="1" dirty="0">
              <a:solidFill>
                <a:schemeClr val="bg1"/>
              </a:solidFill>
              <a:effectLst>
                <a:outerShdw blurRad="38100" dist="38100" dir="2700000" algn="tl">
                  <a:srgbClr val="000000">
                    <a:alpha val="43137"/>
                  </a:srgbClr>
                </a:outerShdw>
              </a:effectLst>
            </a:endParaRPr>
          </a:p>
        </p:txBody>
      </p:sp>
      <p:sp>
        <p:nvSpPr>
          <p:cNvPr id="13" name="TextBox 12"/>
          <p:cNvSpPr txBox="1"/>
          <p:nvPr/>
        </p:nvSpPr>
        <p:spPr>
          <a:xfrm>
            <a:off x="5133465" y="6377050"/>
            <a:ext cx="4049507" cy="369332"/>
          </a:xfrm>
          <a:prstGeom prst="rect">
            <a:avLst/>
          </a:prstGeom>
          <a:noFill/>
        </p:spPr>
        <p:txBody>
          <a:bodyPr wrap="none" rtlCol="0">
            <a:spAutoFit/>
          </a:bodyPr>
          <a:lstStyle/>
          <a:p>
            <a:r>
              <a:rPr lang="ru-RU" b="1" dirty="0" smtClean="0">
                <a:solidFill>
                  <a:srgbClr val="7030A0"/>
                </a:solidFill>
                <a:effectLst>
                  <a:outerShdw blurRad="38100" dist="38100" dir="2700000" algn="tl">
                    <a:srgbClr val="000000">
                      <a:alpha val="43137"/>
                    </a:srgbClr>
                  </a:outerShdw>
                </a:effectLst>
              </a:rPr>
              <a:t>Законы, нормативные документы</a:t>
            </a:r>
            <a:endParaRPr lang="ru-RU"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linds(horizontal)">
                                      <p:cBhvr>
                                        <p:cTn id="12" dur="500"/>
                                        <p:tgtEl>
                                          <p:spTgt spid="205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par>
                          <p:cTn id="16" fill="hold">
                            <p:stCondLst>
                              <p:cond delay="500"/>
                            </p:stCondLst>
                            <p:childTnLst>
                              <p:par>
                                <p:cTn id="17" presetID="3" presetClass="entr" presetSubtype="10" fill="hold" nodeType="afterEffect">
                                  <p:stCondLst>
                                    <p:cond delay="0"/>
                                  </p:stCondLst>
                                  <p:childTnLst>
                                    <p:set>
                                      <p:cBhvr>
                                        <p:cTn id="18" dur="1" fill="hold">
                                          <p:stCondLst>
                                            <p:cond delay="0"/>
                                          </p:stCondLst>
                                        </p:cTn>
                                        <p:tgtEl>
                                          <p:spTgt spid="2051"/>
                                        </p:tgtEl>
                                        <p:attrNameLst>
                                          <p:attrName>style.visibility</p:attrName>
                                        </p:attrNameLst>
                                      </p:cBhvr>
                                      <p:to>
                                        <p:strVal val="visible"/>
                                      </p:to>
                                    </p:set>
                                    <p:animEffect transition="in" filter="blinds(horizontal)">
                                      <p:cBhvr>
                                        <p:cTn id="19" dur="500"/>
                                        <p:tgtEl>
                                          <p:spTgt spid="205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par>
                          <p:cTn id="23" fill="hold">
                            <p:stCondLst>
                              <p:cond delay="1000"/>
                            </p:stCondLst>
                            <p:childTnLst>
                              <p:par>
                                <p:cTn id="24" presetID="3" presetClass="entr" presetSubtype="10" fill="hold" nodeType="afterEffect">
                                  <p:stCondLst>
                                    <p:cond delay="0"/>
                                  </p:stCondLst>
                                  <p:childTnLst>
                                    <p:set>
                                      <p:cBhvr>
                                        <p:cTn id="25" dur="1" fill="hold">
                                          <p:stCondLst>
                                            <p:cond delay="0"/>
                                          </p:stCondLst>
                                        </p:cTn>
                                        <p:tgtEl>
                                          <p:spTgt spid="2052"/>
                                        </p:tgtEl>
                                        <p:attrNameLst>
                                          <p:attrName>style.visibility</p:attrName>
                                        </p:attrNameLst>
                                      </p:cBhvr>
                                      <p:to>
                                        <p:strVal val="visible"/>
                                      </p:to>
                                    </p:set>
                                    <p:animEffect transition="in" filter="blinds(horizontal)">
                                      <p:cBhvr>
                                        <p:cTn id="26" dur="500"/>
                                        <p:tgtEl>
                                          <p:spTgt spid="2052"/>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linds(horizontal)">
                                      <p:cBhvr>
                                        <p:cTn id="29" dur="500"/>
                                        <p:tgtEl>
                                          <p:spTgt spid="9"/>
                                        </p:tgtEl>
                                      </p:cBhvr>
                                    </p:animEffect>
                                  </p:childTnLst>
                                </p:cTn>
                              </p:par>
                            </p:childTnLst>
                          </p:cTn>
                        </p:par>
                        <p:par>
                          <p:cTn id="30" fill="hold">
                            <p:stCondLst>
                              <p:cond delay="1500"/>
                            </p:stCondLst>
                            <p:childTnLst>
                              <p:par>
                                <p:cTn id="31" presetID="3" presetClass="entr" presetSubtype="10" fill="hold" nodeType="afterEffect">
                                  <p:stCondLst>
                                    <p:cond delay="0"/>
                                  </p:stCondLst>
                                  <p:childTnLst>
                                    <p:set>
                                      <p:cBhvr>
                                        <p:cTn id="32" dur="1" fill="hold">
                                          <p:stCondLst>
                                            <p:cond delay="0"/>
                                          </p:stCondLst>
                                        </p:cTn>
                                        <p:tgtEl>
                                          <p:spTgt spid="2053"/>
                                        </p:tgtEl>
                                        <p:attrNameLst>
                                          <p:attrName>style.visibility</p:attrName>
                                        </p:attrNameLst>
                                      </p:cBhvr>
                                      <p:to>
                                        <p:strVal val="visible"/>
                                      </p:to>
                                    </p:set>
                                    <p:animEffect transition="in" filter="blinds(horizontal)">
                                      <p:cBhvr>
                                        <p:cTn id="33" dur="500"/>
                                        <p:tgtEl>
                                          <p:spTgt spid="2053"/>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linds(horizontal)">
                                      <p:cBhvr>
                                        <p:cTn id="36" dur="500"/>
                                        <p:tgtEl>
                                          <p:spTgt spid="11"/>
                                        </p:tgtEl>
                                      </p:cBhvr>
                                    </p:animEffect>
                                  </p:childTnLst>
                                </p:cTn>
                              </p:par>
                            </p:childTnLst>
                          </p:cTn>
                        </p:par>
                        <p:par>
                          <p:cTn id="37" fill="hold">
                            <p:stCondLst>
                              <p:cond delay="2000"/>
                            </p:stCondLst>
                            <p:childTnLst>
                              <p:par>
                                <p:cTn id="38" presetID="3" presetClass="entr" presetSubtype="10" fill="hold" nodeType="afterEffect">
                                  <p:stCondLst>
                                    <p:cond delay="0"/>
                                  </p:stCondLst>
                                  <p:childTnLst>
                                    <p:set>
                                      <p:cBhvr>
                                        <p:cTn id="39" dur="1" fill="hold">
                                          <p:stCondLst>
                                            <p:cond delay="0"/>
                                          </p:stCondLst>
                                        </p:cTn>
                                        <p:tgtEl>
                                          <p:spTgt spid="2054"/>
                                        </p:tgtEl>
                                        <p:attrNameLst>
                                          <p:attrName>style.visibility</p:attrName>
                                        </p:attrNameLst>
                                      </p:cBhvr>
                                      <p:to>
                                        <p:strVal val="visible"/>
                                      </p:to>
                                    </p:set>
                                    <p:animEffect transition="in" filter="blinds(horizontal)">
                                      <p:cBhvr>
                                        <p:cTn id="40" dur="500"/>
                                        <p:tgtEl>
                                          <p:spTgt spid="2054"/>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571612"/>
            <a:ext cx="5686436" cy="4525963"/>
          </a:xfrm>
        </p:spPr>
        <p:txBody>
          <a:bodyPr>
            <a:normAutofit fontScale="92500" lnSpcReduction="10000"/>
          </a:bodyPr>
          <a:lstStyle/>
          <a:p>
            <a:pPr marL="0" indent="360363" algn="just">
              <a:buNone/>
            </a:pPr>
            <a:r>
              <a:rPr lang="ru-RU" i="1" dirty="0" smtClean="0"/>
              <a:t>АП - </a:t>
            </a:r>
            <a:r>
              <a:rPr lang="ru-RU" b="1" i="1" dirty="0" smtClean="0">
                <a:solidFill>
                  <a:srgbClr val="FF0000"/>
                </a:solidFill>
              </a:rPr>
              <a:t>комплекс правовых норм</a:t>
            </a:r>
            <a:r>
              <a:rPr lang="ru-RU" i="1" dirty="0" smtClean="0"/>
              <a:t>, направленных </a:t>
            </a:r>
            <a:r>
              <a:rPr lang="ru-RU" b="1" i="1" dirty="0" smtClean="0">
                <a:solidFill>
                  <a:srgbClr val="FF0000"/>
                </a:solidFill>
              </a:rPr>
              <a:t>на защиту </a:t>
            </a:r>
            <a:r>
              <a:rPr lang="ru-RU" i="1" dirty="0" smtClean="0"/>
              <a:t>результатов творческих произведений от копирования, исполнения или распространения без разрешения; </a:t>
            </a:r>
          </a:p>
          <a:p>
            <a:pPr marL="0" indent="360363" algn="just">
              <a:buNone/>
            </a:pPr>
            <a:r>
              <a:rPr lang="ru-RU" i="1" dirty="0" smtClean="0"/>
              <a:t>особые </a:t>
            </a:r>
            <a:r>
              <a:rPr lang="ru-RU" b="1" i="1" dirty="0" smtClean="0">
                <a:solidFill>
                  <a:srgbClr val="FF0000"/>
                </a:solidFill>
              </a:rPr>
              <a:t>законодательно определенные права авторов</a:t>
            </a:r>
            <a:r>
              <a:rPr lang="ru-RU" b="1" i="1" dirty="0" smtClean="0"/>
              <a:t> </a:t>
            </a:r>
            <a:r>
              <a:rPr lang="ru-RU" i="1" dirty="0" smtClean="0"/>
              <a:t>произведений науки, литературы, искусства на распоряжение и использование созданных ими творений. </a:t>
            </a:r>
            <a:endParaRPr lang="ru-RU" dirty="0"/>
          </a:p>
        </p:txBody>
      </p:sp>
      <p:sp>
        <p:nvSpPr>
          <p:cNvPr id="3" name="Заголовок 2"/>
          <p:cNvSpPr>
            <a:spLocks noGrp="1"/>
          </p:cNvSpPr>
          <p:nvPr>
            <p:ph type="title"/>
          </p:nvPr>
        </p:nvSpPr>
        <p:spPr/>
        <p:txBody>
          <a:bodyPr/>
          <a:lstStyle/>
          <a:p>
            <a:pPr algn="ctr"/>
            <a:r>
              <a:rPr lang="ru-RU" dirty="0" smtClean="0"/>
              <a:t>Авторское право</a:t>
            </a:r>
            <a:endParaRPr lang="ru-RU" dirty="0"/>
          </a:p>
        </p:txBody>
      </p:sp>
      <p:pic>
        <p:nvPicPr>
          <p:cNvPr id="3074" name="Picture 2" descr="K:\Лицей\Конкурсы для Благова В.В\Консультант Плюс на конкурс\Картинки авторское право\4022237_jpg.jpe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189816" y="1785926"/>
            <a:ext cx="2812520" cy="38576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blinds(horizontal)">
                                      <p:cBhvr>
                                        <p:cTn id="20"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t>Объекты авторских прав</a:t>
            </a:r>
            <a:endParaRPr lang="ru-RU" dirty="0"/>
          </a:p>
        </p:txBody>
      </p:sp>
      <p:pic>
        <p:nvPicPr>
          <p:cNvPr id="4" name="Picture 3" descr="K:\Лицей\Конкурсы для Благова В.В\Консультант Плюс на конкурс\Картинки авторское право\p184190_d98e761e1c806febd83087c856cafbe7_482.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8596" y="1142984"/>
            <a:ext cx="1714512" cy="2740261"/>
          </a:xfrm>
          <a:prstGeom prst="rect">
            <a:avLst/>
          </a:prstGeom>
          <a:noFill/>
        </p:spPr>
      </p:pic>
      <p:sp>
        <p:nvSpPr>
          <p:cNvPr id="5" name="TextBox 4"/>
          <p:cNvSpPr txBox="1"/>
          <p:nvPr/>
        </p:nvSpPr>
        <p:spPr>
          <a:xfrm>
            <a:off x="509461" y="3849672"/>
            <a:ext cx="1518364" cy="523220"/>
          </a:xfrm>
          <a:prstGeom prst="rect">
            <a:avLst/>
          </a:prstGeom>
          <a:noFill/>
        </p:spPr>
        <p:txBody>
          <a:bodyPr wrap="none" rtlCol="0">
            <a:spAutoFit/>
          </a:bodyPr>
          <a:lstStyle/>
          <a:p>
            <a:r>
              <a:rPr lang="ru-RU" sz="1400" b="1" dirty="0" smtClean="0">
                <a:solidFill>
                  <a:srgbClr val="7030A0"/>
                </a:solidFill>
                <a:effectLst>
                  <a:outerShdw blurRad="38100" dist="38100" dir="2700000" algn="tl">
                    <a:srgbClr val="000000">
                      <a:alpha val="43137"/>
                    </a:srgbClr>
                  </a:outerShdw>
                </a:effectLst>
              </a:rPr>
              <a:t>Литературные </a:t>
            </a:r>
          </a:p>
          <a:p>
            <a:r>
              <a:rPr lang="ru-RU" sz="1400" b="1" dirty="0" smtClean="0">
                <a:solidFill>
                  <a:srgbClr val="7030A0"/>
                </a:solidFill>
                <a:effectLst>
                  <a:outerShdw blurRad="38100" dist="38100" dir="2700000" algn="tl">
                    <a:srgbClr val="000000">
                      <a:alpha val="43137"/>
                    </a:srgbClr>
                  </a:outerShdw>
                </a:effectLst>
              </a:rPr>
              <a:t>произведения</a:t>
            </a:r>
            <a:endParaRPr lang="ru-RU" sz="1400" b="1" dirty="0">
              <a:solidFill>
                <a:srgbClr val="7030A0"/>
              </a:solidFill>
              <a:effectLst>
                <a:outerShdw blurRad="38100" dist="38100" dir="2700000" algn="tl">
                  <a:srgbClr val="000000">
                    <a:alpha val="43137"/>
                  </a:srgbClr>
                </a:outerShdw>
              </a:effectLst>
            </a:endParaRPr>
          </a:p>
        </p:txBody>
      </p:sp>
      <p:pic>
        <p:nvPicPr>
          <p:cNvPr id="6" name="Picture 2" descr="K:\Лицей\Конкурсы для Благова В.В\Консультант Плюс на конкурс\Картинки авторское право\free_music_online.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928926" y="2285992"/>
            <a:ext cx="2686388" cy="2143140"/>
          </a:xfrm>
          <a:prstGeom prst="rect">
            <a:avLst/>
          </a:prstGeom>
          <a:noFill/>
        </p:spPr>
      </p:pic>
      <p:sp>
        <p:nvSpPr>
          <p:cNvPr id="7" name="TextBox 6"/>
          <p:cNvSpPr txBox="1"/>
          <p:nvPr/>
        </p:nvSpPr>
        <p:spPr>
          <a:xfrm>
            <a:off x="4000496" y="4357694"/>
            <a:ext cx="821059" cy="307777"/>
          </a:xfrm>
          <a:prstGeom prst="rect">
            <a:avLst/>
          </a:prstGeom>
          <a:noFill/>
        </p:spPr>
        <p:txBody>
          <a:bodyPr wrap="none" rtlCol="0">
            <a:spAutoFit/>
          </a:bodyPr>
          <a:lstStyle/>
          <a:p>
            <a:r>
              <a:rPr lang="ru-RU" sz="1400" b="1" dirty="0" smtClean="0">
                <a:solidFill>
                  <a:srgbClr val="7030A0"/>
                </a:solidFill>
                <a:effectLst>
                  <a:outerShdw blurRad="38100" dist="38100" dir="2700000" algn="tl">
                    <a:srgbClr val="000000">
                      <a:alpha val="43137"/>
                    </a:srgbClr>
                  </a:outerShdw>
                </a:effectLst>
              </a:rPr>
              <a:t>музыка</a:t>
            </a:r>
            <a:endParaRPr lang="ru-RU" sz="1400" b="1" dirty="0">
              <a:solidFill>
                <a:srgbClr val="7030A0"/>
              </a:solidFill>
              <a:effectLst>
                <a:outerShdw blurRad="38100" dist="38100" dir="2700000" algn="tl">
                  <a:srgbClr val="000000">
                    <a:alpha val="43137"/>
                  </a:srgbClr>
                </a:outerShdw>
              </a:effectLst>
            </a:endParaRPr>
          </a:p>
        </p:txBody>
      </p:sp>
      <p:pic>
        <p:nvPicPr>
          <p:cNvPr id="4098" name="Picture 2" descr="K:\Лицей\Конкурсы для Благова В.В\Консультант Плюс на конкурс\Картинки авторское право\1156168694_lytchee_iz_seti1156001906_i_8954_full.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72198" y="1357298"/>
            <a:ext cx="2201858" cy="2207376"/>
          </a:xfrm>
          <a:prstGeom prst="rect">
            <a:avLst/>
          </a:prstGeom>
          <a:noFill/>
        </p:spPr>
      </p:pic>
      <p:sp>
        <p:nvSpPr>
          <p:cNvPr id="9" name="TextBox 8"/>
          <p:cNvSpPr txBox="1"/>
          <p:nvPr/>
        </p:nvSpPr>
        <p:spPr>
          <a:xfrm>
            <a:off x="6072198" y="3571876"/>
            <a:ext cx="2214578" cy="523220"/>
          </a:xfrm>
          <a:prstGeom prst="rect">
            <a:avLst/>
          </a:prstGeom>
          <a:noFill/>
        </p:spPr>
        <p:txBody>
          <a:bodyPr wrap="square" rtlCol="0">
            <a:spAutoFit/>
          </a:bodyPr>
          <a:lstStyle/>
          <a:p>
            <a:pPr algn="ctr"/>
            <a:r>
              <a:rPr lang="ru-RU" sz="1400" b="1" dirty="0" smtClean="0">
                <a:solidFill>
                  <a:srgbClr val="7030A0"/>
                </a:solidFill>
                <a:effectLst>
                  <a:outerShdw blurRad="38100" dist="38100" dir="2700000" algn="tl">
                    <a:srgbClr val="000000">
                      <a:alpha val="43137"/>
                    </a:srgbClr>
                  </a:outerShdw>
                </a:effectLst>
              </a:rPr>
              <a:t>Аудиовизуальные </a:t>
            </a:r>
          </a:p>
          <a:p>
            <a:pPr algn="ctr"/>
            <a:r>
              <a:rPr lang="ru-RU" sz="1400" b="1" dirty="0" smtClean="0">
                <a:solidFill>
                  <a:srgbClr val="7030A0"/>
                </a:solidFill>
                <a:effectLst>
                  <a:outerShdw blurRad="38100" dist="38100" dir="2700000" algn="tl">
                    <a:srgbClr val="000000">
                      <a:alpha val="43137"/>
                    </a:srgbClr>
                  </a:outerShdw>
                </a:effectLst>
              </a:rPr>
              <a:t>произведения</a:t>
            </a:r>
            <a:endParaRPr lang="ru-RU" sz="1400" b="1" dirty="0">
              <a:solidFill>
                <a:srgbClr val="7030A0"/>
              </a:solidFill>
              <a:effectLst>
                <a:outerShdw blurRad="38100" dist="38100" dir="2700000" algn="tl">
                  <a:srgbClr val="000000">
                    <a:alpha val="43137"/>
                  </a:srgbClr>
                </a:outerShdw>
              </a:effectLst>
            </a:endParaRPr>
          </a:p>
        </p:txBody>
      </p:sp>
      <p:pic>
        <p:nvPicPr>
          <p:cNvPr id="4099" name="Picture 3" descr="K:\Лицей\Конкурсы для Благова В.В\Консультант Плюс на конкурс\Картинки авторское право\file.jpe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38866" y="4415703"/>
            <a:ext cx="2786082" cy="2125047"/>
          </a:xfrm>
          <a:prstGeom prst="rect">
            <a:avLst/>
          </a:prstGeom>
          <a:noFill/>
        </p:spPr>
      </p:pic>
      <p:sp>
        <p:nvSpPr>
          <p:cNvPr id="11" name="TextBox 10"/>
          <p:cNvSpPr txBox="1"/>
          <p:nvPr/>
        </p:nvSpPr>
        <p:spPr>
          <a:xfrm>
            <a:off x="-32" y="6550223"/>
            <a:ext cx="3000396" cy="276999"/>
          </a:xfrm>
          <a:prstGeom prst="rect">
            <a:avLst/>
          </a:prstGeom>
          <a:noFill/>
        </p:spPr>
        <p:txBody>
          <a:bodyPr wrap="square" rtlCol="0">
            <a:spAutoFit/>
          </a:bodyPr>
          <a:lstStyle/>
          <a:p>
            <a:r>
              <a:rPr lang="ru-RU" sz="1200" b="1" dirty="0" smtClean="0">
                <a:solidFill>
                  <a:schemeClr val="bg1"/>
                </a:solidFill>
                <a:effectLst>
                  <a:outerShdw blurRad="38100" dist="38100" dir="2700000" algn="tl">
                    <a:srgbClr val="000000">
                      <a:alpha val="43137"/>
                    </a:srgbClr>
                  </a:outerShdw>
                </a:effectLst>
              </a:rPr>
              <a:t>Произведения живописи и культуры</a:t>
            </a:r>
            <a:endParaRPr lang="ru-RU" sz="1200" b="1" dirty="0">
              <a:solidFill>
                <a:schemeClr val="bg1"/>
              </a:solidFill>
              <a:effectLst>
                <a:outerShdw blurRad="38100" dist="38100" dir="2700000" algn="tl">
                  <a:srgbClr val="000000">
                    <a:alpha val="43137"/>
                  </a:srgbClr>
                </a:outerShdw>
              </a:effectLst>
            </a:endParaRPr>
          </a:p>
        </p:txBody>
      </p:sp>
      <p:pic>
        <p:nvPicPr>
          <p:cNvPr id="4100" name="Picture 4" descr="K:\Лицей\Конкурсы для Благова В.В\Консультант Плюс на конкурс\Картинки авторское право\5839_big.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715008" y="4143380"/>
            <a:ext cx="2762248" cy="2301874"/>
          </a:xfrm>
          <a:prstGeom prst="rect">
            <a:avLst/>
          </a:prstGeom>
          <a:noFill/>
        </p:spPr>
      </p:pic>
      <p:sp>
        <p:nvSpPr>
          <p:cNvPr id="13" name="TextBox 12"/>
          <p:cNvSpPr txBox="1"/>
          <p:nvPr/>
        </p:nvSpPr>
        <p:spPr>
          <a:xfrm>
            <a:off x="5643570" y="6429396"/>
            <a:ext cx="2857520" cy="307777"/>
          </a:xfrm>
          <a:prstGeom prst="rect">
            <a:avLst/>
          </a:prstGeom>
          <a:noFill/>
        </p:spPr>
        <p:txBody>
          <a:bodyPr wrap="square" rtlCol="0">
            <a:spAutoFit/>
          </a:bodyPr>
          <a:lstStyle/>
          <a:p>
            <a:pPr algn="ctr"/>
            <a:r>
              <a:rPr lang="ru-RU" sz="1400" b="1" dirty="0" smtClean="0">
                <a:solidFill>
                  <a:srgbClr val="7030A0"/>
                </a:solidFill>
                <a:effectLst>
                  <a:outerShdw blurRad="38100" dist="38100" dir="2700000" algn="tl">
                    <a:srgbClr val="000000">
                      <a:alpha val="43137"/>
                    </a:srgbClr>
                  </a:outerShdw>
                </a:effectLst>
              </a:rPr>
              <a:t>Географические карты</a:t>
            </a:r>
            <a:endParaRPr lang="ru-RU" sz="14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par>
                          <p:cTn id="16" fill="hold">
                            <p:stCondLst>
                              <p:cond delay="500"/>
                            </p:stCondLst>
                            <p:childTnLst>
                              <p:par>
                                <p:cTn id="17" presetID="3" presetClass="entr" presetSubtype="1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par>
                          <p:cTn id="23" fill="hold">
                            <p:stCondLst>
                              <p:cond delay="1000"/>
                            </p:stCondLst>
                            <p:childTnLst>
                              <p:par>
                                <p:cTn id="24" presetID="3" presetClass="entr" presetSubtype="10" fill="hold" nodeType="afterEffect">
                                  <p:stCondLst>
                                    <p:cond delay="0"/>
                                  </p:stCondLst>
                                  <p:childTnLst>
                                    <p:set>
                                      <p:cBhvr>
                                        <p:cTn id="25" dur="1" fill="hold">
                                          <p:stCondLst>
                                            <p:cond delay="0"/>
                                          </p:stCondLst>
                                        </p:cTn>
                                        <p:tgtEl>
                                          <p:spTgt spid="4098"/>
                                        </p:tgtEl>
                                        <p:attrNameLst>
                                          <p:attrName>style.visibility</p:attrName>
                                        </p:attrNameLst>
                                      </p:cBhvr>
                                      <p:to>
                                        <p:strVal val="visible"/>
                                      </p:to>
                                    </p:set>
                                    <p:animEffect transition="in" filter="blinds(horizontal)">
                                      <p:cBhvr>
                                        <p:cTn id="26" dur="500"/>
                                        <p:tgtEl>
                                          <p:spTgt spid="4098"/>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linds(horizontal)">
                                      <p:cBhvr>
                                        <p:cTn id="29" dur="500"/>
                                        <p:tgtEl>
                                          <p:spTgt spid="9"/>
                                        </p:tgtEl>
                                      </p:cBhvr>
                                    </p:animEffect>
                                  </p:childTnLst>
                                </p:cTn>
                              </p:par>
                            </p:childTnLst>
                          </p:cTn>
                        </p:par>
                        <p:par>
                          <p:cTn id="30" fill="hold">
                            <p:stCondLst>
                              <p:cond delay="1500"/>
                            </p:stCondLst>
                            <p:childTnLst>
                              <p:par>
                                <p:cTn id="31" presetID="3" presetClass="entr" presetSubtype="10" fill="hold" nodeType="afterEffect">
                                  <p:stCondLst>
                                    <p:cond delay="0"/>
                                  </p:stCondLst>
                                  <p:childTnLst>
                                    <p:set>
                                      <p:cBhvr>
                                        <p:cTn id="32" dur="1" fill="hold">
                                          <p:stCondLst>
                                            <p:cond delay="0"/>
                                          </p:stCondLst>
                                        </p:cTn>
                                        <p:tgtEl>
                                          <p:spTgt spid="4099"/>
                                        </p:tgtEl>
                                        <p:attrNameLst>
                                          <p:attrName>style.visibility</p:attrName>
                                        </p:attrNameLst>
                                      </p:cBhvr>
                                      <p:to>
                                        <p:strVal val="visible"/>
                                      </p:to>
                                    </p:set>
                                    <p:animEffect transition="in" filter="blinds(horizontal)">
                                      <p:cBhvr>
                                        <p:cTn id="33" dur="500"/>
                                        <p:tgtEl>
                                          <p:spTgt spid="409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linds(horizontal)">
                                      <p:cBhvr>
                                        <p:cTn id="36" dur="500"/>
                                        <p:tgtEl>
                                          <p:spTgt spid="11"/>
                                        </p:tgtEl>
                                      </p:cBhvr>
                                    </p:animEffect>
                                  </p:childTnLst>
                                </p:cTn>
                              </p:par>
                            </p:childTnLst>
                          </p:cTn>
                        </p:par>
                        <p:par>
                          <p:cTn id="37" fill="hold">
                            <p:stCondLst>
                              <p:cond delay="2000"/>
                            </p:stCondLst>
                            <p:childTnLst>
                              <p:par>
                                <p:cTn id="38" presetID="3" presetClass="entr" presetSubtype="10" fill="hold" nodeType="afterEffect">
                                  <p:stCondLst>
                                    <p:cond delay="0"/>
                                  </p:stCondLst>
                                  <p:childTnLst>
                                    <p:set>
                                      <p:cBhvr>
                                        <p:cTn id="39" dur="1" fill="hold">
                                          <p:stCondLst>
                                            <p:cond delay="0"/>
                                          </p:stCondLst>
                                        </p:cTn>
                                        <p:tgtEl>
                                          <p:spTgt spid="4100"/>
                                        </p:tgtEl>
                                        <p:attrNameLst>
                                          <p:attrName>style.visibility</p:attrName>
                                        </p:attrNameLst>
                                      </p:cBhvr>
                                      <p:to>
                                        <p:strVal val="visible"/>
                                      </p:to>
                                    </p:set>
                                    <p:animEffect transition="in" filter="blinds(horizontal)">
                                      <p:cBhvr>
                                        <p:cTn id="40" dur="500"/>
                                        <p:tgtEl>
                                          <p:spTgt spid="4100"/>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dirty="0" smtClean="0"/>
              <a:t>Не являются объектами </a:t>
            </a:r>
            <a:br>
              <a:rPr lang="ru-RU" dirty="0" smtClean="0"/>
            </a:br>
            <a:r>
              <a:rPr lang="ru-RU" dirty="0" smtClean="0"/>
              <a:t>авторских прав</a:t>
            </a:r>
            <a:endParaRPr lang="ru-RU" dirty="0"/>
          </a:p>
        </p:txBody>
      </p:sp>
      <p:pic>
        <p:nvPicPr>
          <p:cNvPr id="5122" name="Picture 2" descr="K:\Лицей\Конкурсы для Благова В.В\Консультант Плюс на конкурс\Картинки авторское право\Image.jpe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57158" y="1500174"/>
            <a:ext cx="2586413" cy="2044596"/>
          </a:xfrm>
          <a:prstGeom prst="rect">
            <a:avLst/>
          </a:prstGeom>
          <a:noFill/>
        </p:spPr>
      </p:pic>
      <p:sp>
        <p:nvSpPr>
          <p:cNvPr id="6" name="Прямоугольник 5"/>
          <p:cNvSpPr/>
          <p:nvPr/>
        </p:nvSpPr>
        <p:spPr>
          <a:xfrm>
            <a:off x="357158" y="3571876"/>
            <a:ext cx="2571768" cy="523220"/>
          </a:xfrm>
          <a:prstGeom prst="rect">
            <a:avLst/>
          </a:prstGeom>
        </p:spPr>
        <p:txBody>
          <a:bodyPr wrap="square">
            <a:spAutoFit/>
          </a:bodyPr>
          <a:lstStyle/>
          <a:p>
            <a:pPr algn="ctr"/>
            <a:r>
              <a:rPr lang="ru-RU" sz="1400" b="1" dirty="0" smtClean="0">
                <a:solidFill>
                  <a:srgbClr val="7030A0"/>
                </a:solidFill>
                <a:effectLst>
                  <a:outerShdw blurRad="38100" dist="38100" dir="2700000" algn="tl">
                    <a:srgbClr val="000000">
                      <a:alpha val="43137"/>
                    </a:srgbClr>
                  </a:outerShdw>
                </a:effectLst>
              </a:rPr>
              <a:t>Официальные документы государственных органов</a:t>
            </a:r>
            <a:endParaRPr lang="ru-RU" sz="1400" b="1" dirty="0">
              <a:solidFill>
                <a:srgbClr val="7030A0"/>
              </a:solidFill>
              <a:effectLst>
                <a:outerShdw blurRad="38100" dist="38100" dir="2700000" algn="tl">
                  <a:srgbClr val="000000">
                    <a:alpha val="43137"/>
                  </a:srgbClr>
                </a:outerShdw>
              </a:effectLst>
            </a:endParaRPr>
          </a:p>
        </p:txBody>
      </p:sp>
      <p:pic>
        <p:nvPicPr>
          <p:cNvPr id="5123" name="Picture 3" descr="K:\Лицей\Конкурсы для Благова В.В\Консультант Плюс на конкурс\Картинки авторское право\gerb.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56191" y="1477020"/>
            <a:ext cx="1787379" cy="2143140"/>
          </a:xfrm>
          <a:prstGeom prst="rect">
            <a:avLst/>
          </a:prstGeom>
          <a:noFill/>
        </p:spPr>
      </p:pic>
      <p:sp>
        <p:nvSpPr>
          <p:cNvPr id="8" name="Прямоугольник 7"/>
          <p:cNvSpPr/>
          <p:nvPr/>
        </p:nvSpPr>
        <p:spPr>
          <a:xfrm>
            <a:off x="3428992" y="3548722"/>
            <a:ext cx="2571768" cy="523220"/>
          </a:xfrm>
          <a:prstGeom prst="rect">
            <a:avLst/>
          </a:prstGeom>
        </p:spPr>
        <p:txBody>
          <a:bodyPr wrap="square">
            <a:spAutoFit/>
          </a:bodyPr>
          <a:lstStyle/>
          <a:p>
            <a:pPr algn="ctr"/>
            <a:r>
              <a:rPr lang="ru-RU" sz="1400" b="1" dirty="0" smtClean="0">
                <a:solidFill>
                  <a:srgbClr val="7030A0"/>
                </a:solidFill>
                <a:effectLst>
                  <a:outerShdw blurRad="38100" dist="38100" dir="2700000" algn="tl">
                    <a:srgbClr val="000000">
                      <a:alpha val="43137"/>
                    </a:srgbClr>
                  </a:outerShdw>
                </a:effectLst>
              </a:rPr>
              <a:t>Государственные символы и знаки</a:t>
            </a:r>
            <a:endParaRPr lang="ru-RU" sz="1400" b="1" dirty="0">
              <a:solidFill>
                <a:srgbClr val="7030A0"/>
              </a:solidFill>
              <a:effectLst>
                <a:outerShdw blurRad="38100" dist="38100" dir="2700000" algn="tl">
                  <a:srgbClr val="000000">
                    <a:alpha val="43137"/>
                  </a:srgbClr>
                </a:outerShdw>
              </a:effectLst>
            </a:endParaRPr>
          </a:p>
        </p:txBody>
      </p:sp>
      <p:pic>
        <p:nvPicPr>
          <p:cNvPr id="5124" name="Picture 4" descr="K:\Лицей\Конкурсы для Благова В.В\Консультант Плюс на конкурс\Картинки авторское право\BS00979_.gif"/>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786578" y="1500174"/>
            <a:ext cx="1900228" cy="2028021"/>
          </a:xfrm>
          <a:prstGeom prst="rect">
            <a:avLst/>
          </a:prstGeom>
          <a:noFill/>
        </p:spPr>
      </p:pic>
      <p:sp>
        <p:nvSpPr>
          <p:cNvPr id="10" name="Прямоугольник 9"/>
          <p:cNvSpPr/>
          <p:nvPr/>
        </p:nvSpPr>
        <p:spPr>
          <a:xfrm>
            <a:off x="6286512" y="3518910"/>
            <a:ext cx="2571768" cy="523220"/>
          </a:xfrm>
          <a:prstGeom prst="rect">
            <a:avLst/>
          </a:prstGeom>
        </p:spPr>
        <p:txBody>
          <a:bodyPr wrap="square">
            <a:spAutoFit/>
          </a:bodyPr>
          <a:lstStyle/>
          <a:p>
            <a:pPr algn="ctr"/>
            <a:r>
              <a:rPr lang="ru-RU" sz="1400" b="1" dirty="0" smtClean="0">
                <a:solidFill>
                  <a:srgbClr val="7030A0"/>
                </a:solidFill>
                <a:effectLst>
                  <a:outerShdw blurRad="38100" dist="38100" dir="2700000" algn="tl">
                    <a:srgbClr val="000000">
                      <a:alpha val="43137"/>
                    </a:srgbClr>
                  </a:outerShdw>
                </a:effectLst>
              </a:rPr>
              <a:t>Произведения народного творчества</a:t>
            </a:r>
            <a:endParaRPr lang="ru-RU" sz="1400" b="1" dirty="0">
              <a:solidFill>
                <a:srgbClr val="7030A0"/>
              </a:solidFill>
              <a:effectLst>
                <a:outerShdw blurRad="38100" dist="38100" dir="2700000" algn="tl">
                  <a:srgbClr val="000000">
                    <a:alpha val="43137"/>
                  </a:srgbClr>
                </a:outerShdw>
              </a:effectLst>
            </a:endParaRPr>
          </a:p>
        </p:txBody>
      </p:sp>
      <p:pic>
        <p:nvPicPr>
          <p:cNvPr id="5125" name="Picture 5" descr="K:\Лицей\Конкурсы для Благова В.В\Консультант Плюс на конкурс\Картинки авторское право\obval.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000496" y="4143380"/>
            <a:ext cx="2872652" cy="2214554"/>
          </a:xfrm>
          <a:prstGeom prst="rect">
            <a:avLst/>
          </a:prstGeom>
          <a:noFill/>
        </p:spPr>
      </p:pic>
      <p:sp>
        <p:nvSpPr>
          <p:cNvPr id="12" name="Прямоугольник 11"/>
          <p:cNvSpPr/>
          <p:nvPr/>
        </p:nvSpPr>
        <p:spPr>
          <a:xfrm>
            <a:off x="3428992" y="6334780"/>
            <a:ext cx="4143404" cy="523220"/>
          </a:xfrm>
          <a:prstGeom prst="rect">
            <a:avLst/>
          </a:prstGeom>
        </p:spPr>
        <p:txBody>
          <a:bodyPr wrap="square">
            <a:spAutoFit/>
          </a:bodyPr>
          <a:lstStyle/>
          <a:p>
            <a:pPr algn="ctr"/>
            <a:r>
              <a:rPr lang="ru-RU" sz="1400" b="1" dirty="0" smtClean="0">
                <a:solidFill>
                  <a:srgbClr val="7030A0"/>
                </a:solidFill>
                <a:effectLst>
                  <a:outerShdw blurRad="38100" dist="38100" dir="2700000" algn="tl">
                    <a:srgbClr val="000000">
                      <a:alpha val="43137"/>
                    </a:srgbClr>
                  </a:outerShdw>
                </a:effectLst>
              </a:rPr>
              <a:t>Сообщения о событиях и фактах, информационного характера </a:t>
            </a:r>
            <a:endParaRPr lang="ru-RU" sz="14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blinds(horizontal)">
                                      <p:cBhvr>
                                        <p:cTn id="12" dur="500"/>
                                        <p:tgtEl>
                                          <p:spTgt spid="51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par>
                          <p:cTn id="16" fill="hold">
                            <p:stCondLst>
                              <p:cond delay="500"/>
                            </p:stCondLst>
                            <p:childTnLst>
                              <p:par>
                                <p:cTn id="17" presetID="3" presetClass="entr" presetSubtype="10" fill="hold" nodeType="afterEffect">
                                  <p:stCondLst>
                                    <p:cond delay="0"/>
                                  </p:stCondLst>
                                  <p:childTnLst>
                                    <p:set>
                                      <p:cBhvr>
                                        <p:cTn id="18" dur="1" fill="hold">
                                          <p:stCondLst>
                                            <p:cond delay="0"/>
                                          </p:stCondLst>
                                        </p:cTn>
                                        <p:tgtEl>
                                          <p:spTgt spid="5123"/>
                                        </p:tgtEl>
                                        <p:attrNameLst>
                                          <p:attrName>style.visibility</p:attrName>
                                        </p:attrNameLst>
                                      </p:cBhvr>
                                      <p:to>
                                        <p:strVal val="visible"/>
                                      </p:to>
                                    </p:set>
                                    <p:animEffect transition="in" filter="blinds(horizontal)">
                                      <p:cBhvr>
                                        <p:cTn id="19" dur="500"/>
                                        <p:tgtEl>
                                          <p:spTgt spid="512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par>
                          <p:cTn id="23" fill="hold">
                            <p:stCondLst>
                              <p:cond delay="1000"/>
                            </p:stCondLst>
                            <p:childTnLst>
                              <p:par>
                                <p:cTn id="24" presetID="3" presetClass="entr" presetSubtype="10" fill="hold" nodeType="afterEffect">
                                  <p:stCondLst>
                                    <p:cond delay="0"/>
                                  </p:stCondLst>
                                  <p:childTnLst>
                                    <p:set>
                                      <p:cBhvr>
                                        <p:cTn id="25" dur="1" fill="hold">
                                          <p:stCondLst>
                                            <p:cond delay="0"/>
                                          </p:stCondLst>
                                        </p:cTn>
                                        <p:tgtEl>
                                          <p:spTgt spid="5124"/>
                                        </p:tgtEl>
                                        <p:attrNameLst>
                                          <p:attrName>style.visibility</p:attrName>
                                        </p:attrNameLst>
                                      </p:cBhvr>
                                      <p:to>
                                        <p:strVal val="visible"/>
                                      </p:to>
                                    </p:set>
                                    <p:animEffect transition="in" filter="blinds(horizontal)">
                                      <p:cBhvr>
                                        <p:cTn id="26" dur="500"/>
                                        <p:tgtEl>
                                          <p:spTgt spid="5124"/>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linds(horizontal)">
                                      <p:cBhvr>
                                        <p:cTn id="29" dur="500"/>
                                        <p:tgtEl>
                                          <p:spTgt spid="10"/>
                                        </p:tgtEl>
                                      </p:cBhvr>
                                    </p:animEffect>
                                  </p:childTnLst>
                                </p:cTn>
                              </p:par>
                            </p:childTnLst>
                          </p:cTn>
                        </p:par>
                        <p:par>
                          <p:cTn id="30" fill="hold">
                            <p:stCondLst>
                              <p:cond delay="1500"/>
                            </p:stCondLst>
                            <p:childTnLst>
                              <p:par>
                                <p:cTn id="31" presetID="3" presetClass="entr" presetSubtype="10" fill="hold" nodeType="afterEffect">
                                  <p:stCondLst>
                                    <p:cond delay="0"/>
                                  </p:stCondLst>
                                  <p:childTnLst>
                                    <p:set>
                                      <p:cBhvr>
                                        <p:cTn id="32" dur="1" fill="hold">
                                          <p:stCondLst>
                                            <p:cond delay="0"/>
                                          </p:stCondLst>
                                        </p:cTn>
                                        <p:tgtEl>
                                          <p:spTgt spid="5125"/>
                                        </p:tgtEl>
                                        <p:attrNameLst>
                                          <p:attrName>style.visibility</p:attrName>
                                        </p:attrNameLst>
                                      </p:cBhvr>
                                      <p:to>
                                        <p:strVal val="visible"/>
                                      </p:to>
                                    </p:set>
                                    <p:animEffect transition="in" filter="blinds(horizontal)">
                                      <p:cBhvr>
                                        <p:cTn id="33" dur="500"/>
                                        <p:tgtEl>
                                          <p:spTgt spid="5125"/>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linds(horizontal)">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0034" y="142852"/>
            <a:ext cx="8229600" cy="1143000"/>
          </a:xfrm>
        </p:spPr>
        <p:txBody>
          <a:bodyPr>
            <a:normAutofit fontScale="90000"/>
          </a:bodyPr>
          <a:lstStyle/>
          <a:p>
            <a:pPr algn="ctr"/>
            <a:r>
              <a:rPr lang="ru-RU" dirty="0" smtClean="0"/>
              <a:t>Свободное использование </a:t>
            </a:r>
            <a:br>
              <a:rPr lang="ru-RU" dirty="0" smtClean="0"/>
            </a:br>
            <a:r>
              <a:rPr lang="ru-RU" dirty="0" smtClean="0"/>
              <a:t>в учебных целях</a:t>
            </a:r>
            <a:endParaRPr lang="ru-RU" dirty="0"/>
          </a:p>
        </p:txBody>
      </p:sp>
      <p:pic>
        <p:nvPicPr>
          <p:cNvPr id="6146" name="Picture 2" descr="K:\Лицей\Конкурсы для Благова В.В\Консультант Плюс на конкурс\Картинки авторское право\p10art215.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85786" y="2214554"/>
            <a:ext cx="1860125" cy="1423958"/>
          </a:xfrm>
          <a:prstGeom prst="rect">
            <a:avLst/>
          </a:prstGeom>
          <a:noFill/>
        </p:spPr>
      </p:pic>
      <p:sp>
        <p:nvSpPr>
          <p:cNvPr id="5" name="Прямоугольник 4"/>
          <p:cNvSpPr/>
          <p:nvPr/>
        </p:nvSpPr>
        <p:spPr>
          <a:xfrm>
            <a:off x="2786050" y="2643182"/>
            <a:ext cx="2571768" cy="307777"/>
          </a:xfrm>
          <a:prstGeom prst="rect">
            <a:avLst/>
          </a:prstGeom>
        </p:spPr>
        <p:txBody>
          <a:bodyPr wrap="square">
            <a:spAutoFit/>
          </a:bodyPr>
          <a:lstStyle/>
          <a:p>
            <a:r>
              <a:rPr lang="ru-RU" sz="1400" b="1" dirty="0" smtClean="0">
                <a:solidFill>
                  <a:srgbClr val="7030A0"/>
                </a:solidFill>
                <a:effectLst>
                  <a:outerShdw blurRad="38100" dist="38100" dir="2700000" algn="tl">
                    <a:srgbClr val="000000">
                      <a:alpha val="43137"/>
                    </a:srgbClr>
                  </a:outerShdw>
                </a:effectLst>
              </a:rPr>
              <a:t>Цитирование …</a:t>
            </a:r>
            <a:endParaRPr lang="ru-RU" sz="1400" b="1" dirty="0">
              <a:solidFill>
                <a:srgbClr val="7030A0"/>
              </a:solidFill>
              <a:effectLst>
                <a:outerShdw blurRad="38100" dist="38100" dir="2700000" algn="tl">
                  <a:srgbClr val="000000">
                    <a:alpha val="43137"/>
                  </a:srgbClr>
                </a:outerShdw>
              </a:effectLst>
            </a:endParaRPr>
          </a:p>
        </p:txBody>
      </p:sp>
      <p:sp>
        <p:nvSpPr>
          <p:cNvPr id="6" name="TextBox 5"/>
          <p:cNvSpPr txBox="1"/>
          <p:nvPr/>
        </p:nvSpPr>
        <p:spPr>
          <a:xfrm>
            <a:off x="428596" y="1357298"/>
            <a:ext cx="8572560" cy="646331"/>
          </a:xfrm>
          <a:prstGeom prst="rect">
            <a:avLst/>
          </a:prstGeom>
          <a:noFill/>
        </p:spPr>
        <p:txBody>
          <a:bodyPr wrap="square" rtlCol="0">
            <a:spAutoFit/>
          </a:bodyPr>
          <a:lstStyle/>
          <a:p>
            <a:r>
              <a:rPr lang="ru-RU" b="1" dirty="0" smtClean="0">
                <a:solidFill>
                  <a:srgbClr val="00CC00"/>
                </a:solidFill>
                <a:effectLst>
                  <a:outerShdw blurRad="38100" dist="38100" dir="2700000" algn="tl">
                    <a:srgbClr val="000000">
                      <a:alpha val="43137"/>
                    </a:srgbClr>
                  </a:outerShdw>
                </a:effectLst>
              </a:rPr>
              <a:t>Допускается без согласия автора, </a:t>
            </a:r>
            <a:r>
              <a:rPr lang="ru-RU" b="1" dirty="0" smtClean="0">
                <a:solidFill>
                  <a:srgbClr val="FF0000"/>
                </a:solidFill>
                <a:effectLst>
                  <a:outerShdw blurRad="38100" dist="38100" dir="2700000" algn="tl">
                    <a:srgbClr val="000000">
                      <a:alpha val="43137"/>
                    </a:srgbClr>
                  </a:outerShdw>
                </a:effectLst>
              </a:rPr>
              <a:t>но с обязательным указанием имени автора и источника заимствования</a:t>
            </a:r>
            <a:endParaRPr lang="ru-RU" b="1" dirty="0">
              <a:solidFill>
                <a:srgbClr val="FF0000"/>
              </a:solidFill>
              <a:effectLst>
                <a:outerShdw blurRad="38100" dist="38100" dir="2700000" algn="tl">
                  <a:srgbClr val="000000">
                    <a:alpha val="43137"/>
                  </a:srgbClr>
                </a:outerShdw>
              </a:effectLst>
            </a:endParaRPr>
          </a:p>
        </p:txBody>
      </p:sp>
      <p:pic>
        <p:nvPicPr>
          <p:cNvPr id="6147" name="Picture 3" descr="K:\Лицей\Конкурсы для Благова В.В\Консультант Плюс на конкурс\Картинки авторское право\291-2.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286380" y="1928802"/>
            <a:ext cx="1468437" cy="2133600"/>
          </a:xfrm>
          <a:prstGeom prst="rect">
            <a:avLst/>
          </a:prstGeom>
          <a:noFill/>
        </p:spPr>
      </p:pic>
      <p:sp>
        <p:nvSpPr>
          <p:cNvPr id="8" name="Прямоугольник 7"/>
          <p:cNvSpPr/>
          <p:nvPr/>
        </p:nvSpPr>
        <p:spPr>
          <a:xfrm>
            <a:off x="6858016" y="2643182"/>
            <a:ext cx="2071702" cy="523220"/>
          </a:xfrm>
          <a:prstGeom prst="rect">
            <a:avLst/>
          </a:prstGeom>
        </p:spPr>
        <p:txBody>
          <a:bodyPr wrap="square">
            <a:spAutoFit/>
          </a:bodyPr>
          <a:lstStyle/>
          <a:p>
            <a:r>
              <a:rPr lang="ru-RU" sz="1400" b="1" dirty="0" smtClean="0">
                <a:solidFill>
                  <a:srgbClr val="7030A0"/>
                </a:solidFill>
                <a:effectLst>
                  <a:outerShdw blurRad="38100" dist="38100" dir="2700000" algn="tl">
                    <a:srgbClr val="000000">
                      <a:alpha val="43137"/>
                    </a:srgbClr>
                  </a:outerShdw>
                </a:effectLst>
              </a:rPr>
              <a:t>Иллюстрации в изданиях …</a:t>
            </a:r>
            <a:endParaRPr lang="ru-RU" sz="1400" b="1" dirty="0">
              <a:solidFill>
                <a:srgbClr val="7030A0"/>
              </a:solidFill>
              <a:effectLst>
                <a:outerShdw blurRad="38100" dist="38100" dir="2700000" algn="tl">
                  <a:srgbClr val="000000">
                    <a:alpha val="43137"/>
                  </a:srgbClr>
                </a:outerShdw>
              </a:effectLst>
            </a:endParaRPr>
          </a:p>
        </p:txBody>
      </p:sp>
      <p:pic>
        <p:nvPicPr>
          <p:cNvPr id="6148" name="Picture 4" descr="K:\Лицей\Конкурсы для Благова В.В\Консультант Плюс на конкурс\Картинки авторское право\Lapish-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28662" y="4143380"/>
            <a:ext cx="1452573" cy="2178859"/>
          </a:xfrm>
          <a:prstGeom prst="rect">
            <a:avLst/>
          </a:prstGeom>
          <a:noFill/>
        </p:spPr>
      </p:pic>
      <p:sp>
        <p:nvSpPr>
          <p:cNvPr id="10" name="Прямоугольник 9"/>
          <p:cNvSpPr/>
          <p:nvPr/>
        </p:nvSpPr>
        <p:spPr>
          <a:xfrm>
            <a:off x="2643174" y="5000636"/>
            <a:ext cx="2571768" cy="307777"/>
          </a:xfrm>
          <a:prstGeom prst="rect">
            <a:avLst/>
          </a:prstGeom>
        </p:spPr>
        <p:txBody>
          <a:bodyPr wrap="square">
            <a:spAutoFit/>
          </a:bodyPr>
          <a:lstStyle/>
          <a:p>
            <a:r>
              <a:rPr lang="ru-RU" sz="1400" b="1" dirty="0" smtClean="0">
                <a:solidFill>
                  <a:srgbClr val="7030A0"/>
                </a:solidFill>
                <a:effectLst>
                  <a:outerShdw blurRad="38100" dist="38100" dir="2700000" algn="tl">
                    <a:srgbClr val="000000">
                      <a:alpha val="43137"/>
                    </a:srgbClr>
                  </a:outerShdw>
                </a:effectLst>
              </a:rPr>
              <a:t>Докладов …</a:t>
            </a:r>
            <a:endParaRPr lang="ru-RU" sz="1400" b="1" dirty="0">
              <a:solidFill>
                <a:srgbClr val="7030A0"/>
              </a:solidFill>
              <a:effectLst>
                <a:outerShdw blurRad="38100" dist="38100" dir="2700000" algn="tl">
                  <a:srgbClr val="000000">
                    <a:alpha val="43137"/>
                  </a:srgbClr>
                </a:outerShdw>
              </a:effectLst>
            </a:endParaRPr>
          </a:p>
        </p:txBody>
      </p:sp>
      <p:pic>
        <p:nvPicPr>
          <p:cNvPr id="6149" name="Picture 5" descr="K:\Лицей\Конкурсы для Благова В.В\Консультант Плюс на конкурс\Картинки авторское право\1122637113787998215-349692231.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429124" y="4429132"/>
            <a:ext cx="2786045" cy="1785926"/>
          </a:xfrm>
          <a:prstGeom prst="rect">
            <a:avLst/>
          </a:prstGeom>
          <a:noFill/>
        </p:spPr>
      </p:pic>
      <p:sp>
        <p:nvSpPr>
          <p:cNvPr id="12" name="Прямоугольник 11"/>
          <p:cNvSpPr/>
          <p:nvPr/>
        </p:nvSpPr>
        <p:spPr>
          <a:xfrm>
            <a:off x="7215206" y="5000636"/>
            <a:ext cx="1928794" cy="738664"/>
          </a:xfrm>
          <a:prstGeom prst="rect">
            <a:avLst/>
          </a:prstGeom>
        </p:spPr>
        <p:txBody>
          <a:bodyPr wrap="square">
            <a:spAutoFit/>
          </a:bodyPr>
          <a:lstStyle/>
          <a:p>
            <a:r>
              <a:rPr lang="ru-RU" sz="1400" b="1" dirty="0" smtClean="0">
                <a:solidFill>
                  <a:srgbClr val="7030A0"/>
                </a:solidFill>
                <a:effectLst>
                  <a:outerShdw blurRad="38100" dist="38100" dir="2700000" algn="tl">
                    <a:srgbClr val="000000">
                      <a:alpha val="43137"/>
                    </a:srgbClr>
                  </a:outerShdw>
                </a:effectLst>
              </a:rPr>
              <a:t>Воспроизведение без извлечения прибыли</a:t>
            </a:r>
            <a:endParaRPr lang="ru-RU" sz="14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blinds(horizontal)">
                                      <p:cBhvr>
                                        <p:cTn id="16" dur="500"/>
                                        <p:tgtEl>
                                          <p:spTgt spid="614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par>
                          <p:cTn id="20" fill="hold">
                            <p:stCondLst>
                              <p:cond delay="500"/>
                            </p:stCondLst>
                            <p:childTnLst>
                              <p:par>
                                <p:cTn id="21" presetID="3" presetClass="entr" presetSubtype="10" fill="hold" nodeType="afterEffect">
                                  <p:stCondLst>
                                    <p:cond delay="0"/>
                                  </p:stCondLst>
                                  <p:childTnLst>
                                    <p:set>
                                      <p:cBhvr>
                                        <p:cTn id="22" dur="1" fill="hold">
                                          <p:stCondLst>
                                            <p:cond delay="0"/>
                                          </p:stCondLst>
                                        </p:cTn>
                                        <p:tgtEl>
                                          <p:spTgt spid="6147"/>
                                        </p:tgtEl>
                                        <p:attrNameLst>
                                          <p:attrName>style.visibility</p:attrName>
                                        </p:attrNameLst>
                                      </p:cBhvr>
                                      <p:to>
                                        <p:strVal val="visible"/>
                                      </p:to>
                                    </p:set>
                                    <p:animEffect transition="in" filter="blinds(horizontal)">
                                      <p:cBhvr>
                                        <p:cTn id="23" dur="500"/>
                                        <p:tgtEl>
                                          <p:spTgt spid="614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childTnLst>
                          </p:cTn>
                        </p:par>
                        <p:par>
                          <p:cTn id="27" fill="hold">
                            <p:stCondLst>
                              <p:cond delay="1000"/>
                            </p:stCondLst>
                            <p:childTnLst>
                              <p:par>
                                <p:cTn id="28" presetID="3" presetClass="entr" presetSubtype="10" fill="hold" nodeType="afterEffect">
                                  <p:stCondLst>
                                    <p:cond delay="0"/>
                                  </p:stCondLst>
                                  <p:childTnLst>
                                    <p:set>
                                      <p:cBhvr>
                                        <p:cTn id="29" dur="1" fill="hold">
                                          <p:stCondLst>
                                            <p:cond delay="0"/>
                                          </p:stCondLst>
                                        </p:cTn>
                                        <p:tgtEl>
                                          <p:spTgt spid="6148"/>
                                        </p:tgtEl>
                                        <p:attrNameLst>
                                          <p:attrName>style.visibility</p:attrName>
                                        </p:attrNameLst>
                                      </p:cBhvr>
                                      <p:to>
                                        <p:strVal val="visible"/>
                                      </p:to>
                                    </p:set>
                                    <p:animEffect transition="in" filter="blinds(horizontal)">
                                      <p:cBhvr>
                                        <p:cTn id="30" dur="500"/>
                                        <p:tgtEl>
                                          <p:spTgt spid="614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500"/>
                                        <p:tgtEl>
                                          <p:spTgt spid="10"/>
                                        </p:tgtEl>
                                      </p:cBhvr>
                                    </p:animEffect>
                                  </p:childTnLst>
                                </p:cTn>
                              </p:par>
                            </p:childTnLst>
                          </p:cTn>
                        </p:par>
                        <p:par>
                          <p:cTn id="34" fill="hold">
                            <p:stCondLst>
                              <p:cond delay="1500"/>
                            </p:stCondLst>
                            <p:childTnLst>
                              <p:par>
                                <p:cTn id="35" presetID="3" presetClass="entr" presetSubtype="10" fill="hold" nodeType="afterEffect">
                                  <p:stCondLst>
                                    <p:cond delay="0"/>
                                  </p:stCondLst>
                                  <p:childTnLst>
                                    <p:set>
                                      <p:cBhvr>
                                        <p:cTn id="36" dur="1" fill="hold">
                                          <p:stCondLst>
                                            <p:cond delay="0"/>
                                          </p:stCondLst>
                                        </p:cTn>
                                        <p:tgtEl>
                                          <p:spTgt spid="6149"/>
                                        </p:tgtEl>
                                        <p:attrNameLst>
                                          <p:attrName>style.visibility</p:attrName>
                                        </p:attrNameLst>
                                      </p:cBhvr>
                                      <p:to>
                                        <p:strVal val="visible"/>
                                      </p:to>
                                    </p:set>
                                    <p:animEffect transition="in" filter="blinds(horizontal)">
                                      <p:cBhvr>
                                        <p:cTn id="37" dur="500"/>
                                        <p:tgtEl>
                                          <p:spTgt spid="6149"/>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linds(horizontal)">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8" grpId="0"/>
      <p:bldP spid="10"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229600" cy="4733754"/>
          </a:xfrm>
        </p:spPr>
        <p:txBody>
          <a:bodyPr>
            <a:normAutofit fontScale="47500" lnSpcReduction="20000"/>
          </a:bodyPr>
          <a:lstStyle/>
          <a:p>
            <a:pPr marL="0" indent="360363" algn="just">
              <a:buNone/>
            </a:pPr>
            <a:r>
              <a:rPr lang="ru-RU" sz="3400" b="1" dirty="0" smtClean="0">
                <a:solidFill>
                  <a:srgbClr val="7030A0"/>
                </a:solidFill>
                <a:effectLst>
                  <a:outerShdw blurRad="38100" dist="38100" dir="2700000" algn="tl">
                    <a:srgbClr val="000000">
                      <a:alpha val="43137"/>
                    </a:srgbClr>
                  </a:outerShdw>
                </a:effectLst>
              </a:rPr>
              <a:t>Защита исключительных прав на результаты интеллектуальной деятельности и на средства индивидуализации осуществляется, в частности, путем предъявления требования:</a:t>
            </a:r>
          </a:p>
          <a:p>
            <a:pPr algn="just"/>
            <a:endParaRPr lang="ru-RU" dirty="0" smtClean="0"/>
          </a:p>
          <a:p>
            <a:pPr algn="just">
              <a:lnSpc>
                <a:spcPct val="170000"/>
              </a:lnSpc>
            </a:pPr>
            <a:r>
              <a:rPr lang="ru-RU" dirty="0" smtClean="0"/>
              <a:t>1) </a:t>
            </a:r>
            <a:r>
              <a:rPr lang="ru-RU" b="1" dirty="0" smtClean="0">
                <a:solidFill>
                  <a:srgbClr val="FF0000"/>
                </a:solidFill>
              </a:rPr>
              <a:t>о признании права </a:t>
            </a:r>
            <a:r>
              <a:rPr lang="ru-RU" b="1" dirty="0" smtClean="0"/>
              <a:t>- к лицу, которое отрицает или иным образом не признает право, нарушая тем самым интересы правообладателя</a:t>
            </a:r>
            <a:r>
              <a:rPr lang="ru-RU" dirty="0" smtClean="0"/>
              <a:t>;</a:t>
            </a:r>
          </a:p>
          <a:p>
            <a:pPr algn="just">
              <a:lnSpc>
                <a:spcPct val="170000"/>
              </a:lnSpc>
            </a:pPr>
            <a:r>
              <a:rPr lang="ru-RU" dirty="0" smtClean="0"/>
              <a:t>2) </a:t>
            </a:r>
            <a:r>
              <a:rPr lang="ru-RU" b="1" dirty="0" smtClean="0">
                <a:solidFill>
                  <a:srgbClr val="FF0000"/>
                </a:solidFill>
              </a:rPr>
              <a:t>о пресечении действий</a:t>
            </a:r>
            <a:r>
              <a:rPr lang="ru-RU" b="1" dirty="0" smtClean="0"/>
              <a:t>, нарушающих право или создающих угрозу его нарушения, - к лицу, совершающему такие действия или осуществляющему необходимые приготовления к ним</a:t>
            </a:r>
            <a:r>
              <a:rPr lang="ru-RU" dirty="0" smtClean="0"/>
              <a:t>;</a:t>
            </a:r>
          </a:p>
          <a:p>
            <a:pPr algn="just">
              <a:lnSpc>
                <a:spcPct val="170000"/>
              </a:lnSpc>
            </a:pPr>
            <a:r>
              <a:rPr lang="ru-RU" dirty="0" smtClean="0"/>
              <a:t>3) </a:t>
            </a:r>
            <a:r>
              <a:rPr lang="ru-RU" b="1" dirty="0" smtClean="0">
                <a:solidFill>
                  <a:srgbClr val="FF0000"/>
                </a:solidFill>
              </a:rPr>
              <a:t>о возмещении убытков </a:t>
            </a:r>
            <a:r>
              <a:rPr lang="ru-RU" b="1" dirty="0" smtClean="0"/>
              <a:t>- к лицу, неправомерно использовавшему результат интеллектуальной деятельности или средство индивидуализации без заключения соглашения с правообладателем (бездоговорное использование) либо иным образом нарушившему его исключительное право и причинившему ему ущерб</a:t>
            </a:r>
            <a:r>
              <a:rPr lang="ru-RU" dirty="0" smtClean="0"/>
              <a:t>;</a:t>
            </a:r>
          </a:p>
          <a:p>
            <a:pPr algn="just">
              <a:lnSpc>
                <a:spcPct val="170000"/>
              </a:lnSpc>
            </a:pPr>
            <a:r>
              <a:rPr lang="ru-RU" dirty="0" smtClean="0"/>
              <a:t>4) </a:t>
            </a:r>
            <a:r>
              <a:rPr lang="ru-RU" b="1" dirty="0" smtClean="0">
                <a:solidFill>
                  <a:srgbClr val="FF0000"/>
                </a:solidFill>
              </a:rPr>
              <a:t>об изъятии материального </a:t>
            </a:r>
            <a:r>
              <a:rPr lang="ru-RU" b="1" dirty="0" smtClean="0"/>
              <a:t>носителя в соответствии с пунктом 5 настоящей статьи</a:t>
            </a:r>
            <a:r>
              <a:rPr lang="ru-RU" dirty="0" smtClean="0"/>
              <a:t> - к его изготовителю, импортеру, хранителю, перевозчику, продавцу, иному распространителю, </a:t>
            </a:r>
            <a:r>
              <a:rPr lang="ru-RU" b="1" dirty="0" smtClean="0">
                <a:solidFill>
                  <a:srgbClr val="FF0000"/>
                </a:solidFill>
              </a:rPr>
              <a:t>недобросовестному приобретателю.</a:t>
            </a:r>
            <a:endParaRPr lang="ru-RU" dirty="0" smtClean="0">
              <a:solidFill>
                <a:srgbClr val="FF0000"/>
              </a:solidFill>
            </a:endParaRPr>
          </a:p>
        </p:txBody>
      </p:sp>
      <p:sp>
        <p:nvSpPr>
          <p:cNvPr id="3" name="Заголовок 2"/>
          <p:cNvSpPr>
            <a:spLocks noGrp="1"/>
          </p:cNvSpPr>
          <p:nvPr>
            <p:ph type="title"/>
          </p:nvPr>
        </p:nvSpPr>
        <p:spPr/>
        <p:txBody>
          <a:bodyPr>
            <a:normAutofit/>
          </a:bodyPr>
          <a:lstStyle/>
          <a:p>
            <a:pPr algn="ctr"/>
            <a:r>
              <a:rPr lang="ru-RU" dirty="0" smtClean="0"/>
              <a:t>Защита исключительных прав</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blinds(horizontal)">
                                      <p:cBhvr>
                                        <p:cTn id="16" dur="500"/>
                                        <p:tgtEl>
                                          <p:spTgt spid="2">
                                            <p:txEl>
                                              <p:pRg st="2" end="2"/>
                                            </p:txEl>
                                          </p:spTgt>
                                        </p:tgtEl>
                                      </p:cBhvr>
                                    </p:animEffect>
                                  </p:childTnLst>
                                </p:cTn>
                              </p:par>
                            </p:childTnLst>
                          </p:cTn>
                        </p:par>
                        <p:par>
                          <p:cTn id="17" fill="hold">
                            <p:stCondLst>
                              <p:cond delay="1000"/>
                            </p:stCondLst>
                            <p:childTnLst>
                              <p:par>
                                <p:cTn id="18" presetID="3" presetClass="entr" presetSubtype="10" fill="hold" grpId="0" nodeType="after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linds(horizontal)">
                                      <p:cBhvr>
                                        <p:cTn id="20" dur="500"/>
                                        <p:tgtEl>
                                          <p:spTgt spid="2">
                                            <p:txEl>
                                              <p:pRg st="3" end="3"/>
                                            </p:txEl>
                                          </p:spTgt>
                                        </p:tgtEl>
                                      </p:cBhvr>
                                    </p:animEffect>
                                  </p:childTnLst>
                                </p:cTn>
                              </p:par>
                            </p:childTnLst>
                          </p:cTn>
                        </p:par>
                        <p:par>
                          <p:cTn id="21" fill="hold">
                            <p:stCondLst>
                              <p:cond delay="1500"/>
                            </p:stCondLst>
                            <p:childTnLst>
                              <p:par>
                                <p:cTn id="22" presetID="3" presetClass="entr" presetSubtype="10" fill="hold" grpId="0" nodeType="after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blinds(horizontal)">
                                      <p:cBhvr>
                                        <p:cTn id="24" dur="500"/>
                                        <p:tgtEl>
                                          <p:spTgt spid="2">
                                            <p:txEl>
                                              <p:pRg st="4" end="4"/>
                                            </p:txEl>
                                          </p:spTgt>
                                        </p:tgtEl>
                                      </p:cBhvr>
                                    </p:animEffect>
                                  </p:childTnLst>
                                </p:cTn>
                              </p:par>
                            </p:childTnLst>
                          </p:cTn>
                        </p:par>
                        <p:par>
                          <p:cTn id="25" fill="hold">
                            <p:stCondLst>
                              <p:cond delay="2000"/>
                            </p:stCondLst>
                            <p:childTnLst>
                              <p:par>
                                <p:cTn id="26" presetID="3" presetClass="entr" presetSubtype="10" fill="hold" grpId="0" nodeType="after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blinds(horizontal)">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K:\Лицей\Конкурсы для Благова В.В\Консультант Плюс на конкурс\Картинки авторское право\705193915.jpg"/>
          <p:cNvPicPr>
            <a:picLocks noChangeAspect="1" noChangeArrowheads="1"/>
          </p:cNvPicPr>
          <p:nvPr/>
        </p:nvPicPr>
        <p:blipFill>
          <a:blip r:embed="rId3">
            <a:lum bright="70000"/>
          </a:blip>
          <a:srcRect/>
          <a:stretch>
            <a:fillRect/>
          </a:stretch>
        </p:blipFill>
        <p:spPr bwMode="auto">
          <a:xfrm>
            <a:off x="4700841" y="1571612"/>
            <a:ext cx="4443159" cy="5072098"/>
          </a:xfrm>
          <a:prstGeom prst="rect">
            <a:avLst/>
          </a:prstGeom>
          <a:noFill/>
        </p:spPr>
      </p:pic>
      <p:sp>
        <p:nvSpPr>
          <p:cNvPr id="3" name="Заголовок 2"/>
          <p:cNvSpPr>
            <a:spLocks noGrp="1"/>
          </p:cNvSpPr>
          <p:nvPr>
            <p:ph type="title"/>
          </p:nvPr>
        </p:nvSpPr>
        <p:spPr/>
        <p:txBody>
          <a:bodyPr>
            <a:normAutofit/>
          </a:bodyPr>
          <a:lstStyle/>
          <a:p>
            <a:pPr algn="ctr"/>
            <a:r>
              <a:rPr lang="ru-RU" sz="2500" dirty="0" smtClean="0"/>
              <a:t>Административная и уголовная ответственность за нарушение авторских и смежных прав</a:t>
            </a:r>
            <a:endParaRPr lang="ru-RU" sz="2500" dirty="0"/>
          </a:p>
        </p:txBody>
      </p:sp>
      <p:sp>
        <p:nvSpPr>
          <p:cNvPr id="8193" name="Rectangle 1"/>
          <p:cNvSpPr>
            <a:spLocks noChangeArrowheads="1"/>
          </p:cNvSpPr>
          <p:nvPr/>
        </p:nvSpPr>
        <p:spPr bwMode="auto">
          <a:xfrm>
            <a:off x="0" y="1214422"/>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14338"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Статья 7.12. </a:t>
            </a:r>
            <a:r>
              <a:rPr kumimoji="0" lang="ru-RU" sz="1400" b="1"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(Кодекс об административных правонарушениях</a:t>
            </a:r>
            <a:r>
              <a:rPr kumimoji="0" lang="ru-RU" sz="14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414338"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Нарушение авторских и смежных прав, изобретательских и патентных прав …</a:t>
            </a:r>
          </a:p>
          <a:p>
            <a:pPr lvl="0" indent="414338" algn="just" fontAlgn="base">
              <a:spcBef>
                <a:spcPct val="0"/>
              </a:spcBef>
              <a:spcAft>
                <a:spcPct val="0"/>
              </a:spcAft>
            </a:pPr>
            <a:r>
              <a:rPr lang="ru-RU" sz="1400" dirty="0" smtClean="0"/>
              <a:t>…влечет </a:t>
            </a:r>
            <a:r>
              <a:rPr lang="ru-RU" sz="1400" dirty="0"/>
              <a:t>наложение административного штрафа на граждан в размере </a:t>
            </a:r>
            <a:r>
              <a:rPr lang="ru-RU" sz="1400" b="1" dirty="0">
                <a:solidFill>
                  <a:srgbClr val="FF0000"/>
                </a:solidFill>
              </a:rPr>
              <a:t>от одной тысячи пятисот до двух тысяч рублей с конфискацией контрафактных экземпляров произведений и фонограмм</a:t>
            </a:r>
            <a:r>
              <a:rPr lang="ru-RU" sz="1400" dirty="0"/>
              <a:t>, а также материалов и оборудования, используемых для их воспроизведения, и иных орудий совершения административного правонарушения</a:t>
            </a:r>
            <a:r>
              <a:rPr lang="ru-RU" sz="1400" dirty="0" smtClean="0"/>
              <a:t>;</a:t>
            </a:r>
          </a:p>
          <a:p>
            <a:pPr lvl="0" indent="414338" algn="just" fontAlgn="base">
              <a:spcBef>
                <a:spcPct val="0"/>
              </a:spcBef>
              <a:spcAft>
                <a:spcPct val="0"/>
              </a:spcAft>
            </a:pPr>
            <a:endParaRPr kumimoji="0" lang="ru-RU" sz="1400" i="0" u="none" strike="noStrike" cap="none" normalizeH="0" baseline="0" dirty="0">
              <a:ln>
                <a:noFill/>
              </a:ln>
              <a:solidFill>
                <a:schemeClr val="tx1"/>
              </a:solidFill>
              <a:effectLst/>
              <a:latin typeface="Arial" pitchFamily="34" charset="0"/>
            </a:endParaRPr>
          </a:p>
          <a:p>
            <a:pPr indent="414338" algn="just" fontAlgn="base">
              <a:spcBef>
                <a:spcPct val="0"/>
              </a:spcBef>
              <a:spcAft>
                <a:spcPct val="0"/>
              </a:spcAft>
            </a:pPr>
            <a:r>
              <a:rPr lang="ru-RU" sz="1400" b="1" dirty="0">
                <a:latin typeface="Calibri" pitchFamily="34" charset="0"/>
                <a:ea typeface="Times New Roman" pitchFamily="18" charset="0"/>
                <a:cs typeface="Times New Roman" pitchFamily="18" charset="0"/>
              </a:rPr>
              <a:t>Статья 146. </a:t>
            </a:r>
            <a:r>
              <a:rPr lang="ru-RU" sz="1400" b="1" dirty="0" smtClean="0">
                <a:latin typeface="Calibri" pitchFamily="34" charset="0"/>
                <a:ea typeface="Times New Roman" pitchFamily="18" charset="0"/>
                <a:cs typeface="Times New Roman" pitchFamily="18" charset="0"/>
              </a:rPr>
              <a:t>(Уголовный кодекс РФ)</a:t>
            </a:r>
          </a:p>
          <a:p>
            <a:pPr indent="414338" algn="just" fontAlgn="base">
              <a:spcBef>
                <a:spcPct val="0"/>
              </a:spcBef>
              <a:spcAft>
                <a:spcPct val="0"/>
              </a:spcAft>
            </a:pPr>
            <a:r>
              <a:rPr lang="ru-RU" sz="1400" b="1" dirty="0" smtClean="0">
                <a:latin typeface="Calibri" pitchFamily="34" charset="0"/>
                <a:ea typeface="Times New Roman" pitchFamily="18" charset="0"/>
                <a:cs typeface="Times New Roman" pitchFamily="18" charset="0"/>
              </a:rPr>
              <a:t>Нарушение </a:t>
            </a:r>
            <a:r>
              <a:rPr lang="ru-RU" sz="1400" b="1" dirty="0">
                <a:latin typeface="Calibri" pitchFamily="34" charset="0"/>
                <a:ea typeface="Times New Roman" pitchFamily="18" charset="0"/>
                <a:cs typeface="Times New Roman" pitchFamily="18" charset="0"/>
              </a:rPr>
              <a:t>авторских и смежных </a:t>
            </a:r>
            <a:r>
              <a:rPr lang="ru-RU" sz="1400" b="1" dirty="0" smtClean="0">
                <a:latin typeface="Calibri" pitchFamily="34" charset="0"/>
                <a:ea typeface="Times New Roman" pitchFamily="18" charset="0"/>
                <a:cs typeface="Times New Roman" pitchFamily="18" charset="0"/>
              </a:rPr>
              <a:t>прав</a:t>
            </a:r>
          </a:p>
          <a:p>
            <a:endParaRPr lang="ru-RU" sz="1400" dirty="0" smtClean="0"/>
          </a:p>
          <a:p>
            <a:pPr marL="342900" indent="-342900" algn="just">
              <a:buAutoNum type="arabicPeriod"/>
            </a:pPr>
            <a:r>
              <a:rPr lang="ru-RU" sz="1400" dirty="0" smtClean="0"/>
              <a:t>Присвоение </a:t>
            </a:r>
            <a:r>
              <a:rPr lang="ru-RU" sz="1400" dirty="0"/>
              <a:t>авторства (плагиат), если это деяние причинило крупный ущерб автору или иному правообладателю, </a:t>
            </a:r>
            <a:r>
              <a:rPr lang="ru-RU" sz="1400" dirty="0" smtClean="0"/>
              <a:t>- наказывается </a:t>
            </a:r>
            <a:r>
              <a:rPr lang="ru-RU" sz="1400" dirty="0"/>
              <a:t>штрафом в размере </a:t>
            </a:r>
            <a:r>
              <a:rPr lang="ru-RU" sz="1400" b="1" dirty="0">
                <a:solidFill>
                  <a:srgbClr val="FF0000"/>
                </a:solidFill>
              </a:rPr>
              <a:t>до двухсот тысяч рублей или в размере заработной платы или иного дохода осужденного за период до восемнадцати месяцев, либо обязательными работами на срок от ста восьмидесяти до двухсот сорока часов, либо арестом на срок от трех до шести месяцев</a:t>
            </a:r>
            <a:r>
              <a:rPr lang="ru-RU" sz="1400" b="1" dirty="0" smtClean="0">
                <a:solidFill>
                  <a:srgbClr val="FF0000"/>
                </a:solidFill>
              </a:rPr>
              <a:t>.</a:t>
            </a:r>
          </a:p>
          <a:p>
            <a:pPr marL="342900" indent="-342900" algn="just">
              <a:buFont typeface="+mj-lt"/>
              <a:buAutoNum type="arabicPeriod"/>
            </a:pPr>
            <a:r>
              <a:rPr lang="ru-RU" sz="1400" dirty="0"/>
              <a:t>Незаконное использование объектов авторского права или смежных прав, а равно приобретение, хранение, перевозка контрафактных экземпляров произведений или фонограмм в целях сбыта, совершенные в крупном размере, </a:t>
            </a:r>
            <a:r>
              <a:rPr lang="ru-RU" sz="1400" dirty="0" smtClean="0"/>
              <a:t>- наказываются </a:t>
            </a:r>
            <a:r>
              <a:rPr lang="ru-RU" sz="1400" dirty="0"/>
              <a:t>штрафом в размере </a:t>
            </a:r>
            <a:r>
              <a:rPr lang="ru-RU" sz="1400" b="1" dirty="0">
                <a:solidFill>
                  <a:srgbClr val="FF0000"/>
                </a:solidFill>
              </a:rPr>
              <a:t>до двухсот тысяч рублей или в размере заработной платы или иного дохода осужденного за период до восемнадцати месяцев, либо обязательными работами на срок от ста восьмидесяти до двухсот сорока часов, либо лишением свободы на срок до двух лет.</a:t>
            </a:r>
          </a:p>
          <a:p>
            <a:pPr marL="342900" indent="-342900" algn="just">
              <a:buAutoNum type="arabicPeriod"/>
            </a:pPr>
            <a:endParaRPr lang="ru-RU" sz="1400" u="sng" dirty="0"/>
          </a:p>
          <a:p>
            <a:pPr indent="414338" algn="just" fontAlgn="base">
              <a:spcBef>
                <a:spcPct val="0"/>
              </a:spcBef>
              <a:spcAft>
                <a:spcPct val="0"/>
              </a:spcAft>
            </a:pPr>
            <a:endParaRPr lang="ru-RU" sz="1400" b="1" dirty="0">
              <a:latin typeface="Calibri" pitchFamily="34" charset="0"/>
              <a:ea typeface="Times New Roman" pitchFamily="18" charset="0"/>
              <a:cs typeface="Times New Roman" pitchFamily="18" charset="0"/>
            </a:endParaRPr>
          </a:p>
          <a:p>
            <a:pPr lvl="0" indent="414338" algn="just" fontAlgn="base">
              <a:spcBef>
                <a:spcPct val="0"/>
              </a:spcBef>
              <a:spcAft>
                <a:spcPct val="0"/>
              </a:spcAft>
            </a:pPr>
            <a:endParaRPr kumimoji="0" lang="ru-RU" sz="140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3"/>
                                        </p:tgtEl>
                                        <p:attrNameLst>
                                          <p:attrName>style.visibility</p:attrName>
                                        </p:attrNameLst>
                                      </p:cBhvr>
                                      <p:to>
                                        <p:strVal val="visible"/>
                                      </p:to>
                                    </p:set>
                                    <p:animEffect transition="in" filter="blinds(horizontal)">
                                      <p:cBhvr>
                                        <p:cTn id="12" dur="500"/>
                                        <p:tgtEl>
                                          <p:spTgt spid="8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19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dirty="0" smtClean="0"/>
              <a:t>Закрепление полученных знаний</a:t>
            </a:r>
            <a:endParaRPr lang="ru-RU" dirty="0"/>
          </a:p>
        </p:txBody>
      </p:sp>
      <p:graphicFrame>
        <p:nvGraphicFramePr>
          <p:cNvPr id="4" name="Таблица 3"/>
          <p:cNvGraphicFramePr>
            <a:graphicFrameLocks noGrp="1"/>
          </p:cNvGraphicFramePr>
          <p:nvPr/>
        </p:nvGraphicFramePr>
        <p:xfrm>
          <a:off x="285720" y="1428736"/>
          <a:ext cx="8501122" cy="4575826"/>
        </p:xfrm>
        <a:graphic>
          <a:graphicData uri="http://schemas.openxmlformats.org/drawingml/2006/table">
            <a:tbl>
              <a:tblPr/>
              <a:tblGrid>
                <a:gridCol w="522229"/>
                <a:gridCol w="6361142"/>
                <a:gridCol w="1617751"/>
              </a:tblGrid>
              <a:tr h="952506">
                <a:tc>
                  <a:txBody>
                    <a:bodyPr/>
                    <a:lstStyle/>
                    <a:p>
                      <a:pPr algn="ctr">
                        <a:lnSpc>
                          <a:spcPct val="150000"/>
                        </a:lnSpc>
                        <a:spcAft>
                          <a:spcPts val="0"/>
                        </a:spcAft>
                      </a:pPr>
                      <a:r>
                        <a:rPr lang="ru-RU" sz="1600" b="1" dirty="0">
                          <a:latin typeface="Times New Roman"/>
                          <a:ea typeface="Times New Roman"/>
                          <a:cs typeface="Times New Roman"/>
                        </a:rPr>
                        <a:t>№</a:t>
                      </a:r>
                      <a:endParaRPr lang="ru-RU" sz="1600"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600" b="1" dirty="0">
                          <a:latin typeface="Times New Roman"/>
                          <a:ea typeface="Times New Roman"/>
                          <a:cs typeface="Times New Roman"/>
                        </a:rPr>
                        <a:t>Описание ситуации</a:t>
                      </a:r>
                      <a:endParaRPr lang="ru-RU" sz="1600"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600" b="1" dirty="0">
                          <a:latin typeface="Times New Roman"/>
                          <a:ea typeface="Times New Roman"/>
                          <a:cs typeface="Times New Roman"/>
                        </a:rPr>
                        <a:t>Авторское право нарушено</a:t>
                      </a:r>
                      <a:endParaRPr lang="ru-RU" sz="1600"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506">
                <a:tc>
                  <a:txBody>
                    <a:bodyPr/>
                    <a:lstStyle/>
                    <a:p>
                      <a:pPr algn="ctr">
                        <a:lnSpc>
                          <a:spcPct val="150000"/>
                        </a:lnSpc>
                        <a:spcAft>
                          <a:spcPts val="0"/>
                        </a:spcAft>
                      </a:pPr>
                      <a:r>
                        <a:rPr lang="ru-RU" sz="1600">
                          <a:latin typeface="Times New Roman"/>
                          <a:ea typeface="Times New Roman"/>
                          <a:cs typeface="Times New Roman"/>
                        </a:rPr>
                        <a:t>1</a:t>
                      </a:r>
                      <a:endParaRPr lang="ru-RU" sz="160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dirty="0">
                          <a:latin typeface="Times New Roman"/>
                          <a:ea typeface="Times New Roman"/>
                          <a:cs typeface="Times New Roman"/>
                        </a:rPr>
                        <a:t>При составлении реферата ученик использовал фотографии, найденные в интернете, без указания правообладателей этих фотографий.</a:t>
                      </a:r>
                      <a:endParaRPr lang="ru-RU" sz="1600"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600">
                        <a:latin typeface="Times New Roman"/>
                        <a:ea typeface="Times New Roman"/>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506">
                <a:tc>
                  <a:txBody>
                    <a:bodyPr/>
                    <a:lstStyle/>
                    <a:p>
                      <a:pPr algn="ctr">
                        <a:lnSpc>
                          <a:spcPct val="150000"/>
                        </a:lnSpc>
                        <a:spcAft>
                          <a:spcPts val="0"/>
                        </a:spcAft>
                      </a:pPr>
                      <a:r>
                        <a:rPr lang="ru-RU" sz="1600">
                          <a:latin typeface="Times New Roman"/>
                          <a:ea typeface="Times New Roman"/>
                          <a:cs typeface="Times New Roman"/>
                        </a:rPr>
                        <a:t>2</a:t>
                      </a:r>
                      <a:endParaRPr lang="ru-RU" sz="160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dirty="0">
                          <a:latin typeface="Times New Roman"/>
                          <a:ea typeface="Times New Roman"/>
                          <a:cs typeface="Times New Roman"/>
                        </a:rPr>
                        <a:t>При написании сочинения, ученик использовал цитату (без изменений) из художественной литературы (правомерно обнародованное)</a:t>
                      </a:r>
                      <a:endParaRPr lang="ru-RU" sz="1600"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600" dirty="0">
                        <a:latin typeface="Times New Roman"/>
                        <a:ea typeface="Times New Roman"/>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506">
                <a:tc>
                  <a:txBody>
                    <a:bodyPr/>
                    <a:lstStyle/>
                    <a:p>
                      <a:pPr algn="ctr">
                        <a:lnSpc>
                          <a:spcPct val="150000"/>
                        </a:lnSpc>
                        <a:spcAft>
                          <a:spcPts val="0"/>
                        </a:spcAft>
                      </a:pPr>
                      <a:r>
                        <a:rPr lang="ru-RU" sz="1600">
                          <a:latin typeface="Times New Roman"/>
                          <a:ea typeface="Times New Roman"/>
                          <a:cs typeface="Times New Roman"/>
                        </a:rPr>
                        <a:t>3</a:t>
                      </a:r>
                      <a:endParaRPr lang="ru-RU" sz="160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dirty="0">
                          <a:latin typeface="Times New Roman"/>
                          <a:ea typeface="Times New Roman"/>
                          <a:cs typeface="Times New Roman"/>
                        </a:rPr>
                        <a:t>Учащийся использовал в своей учебно-исследовательской работе материал другого человека без его согласия  </a:t>
                      </a:r>
                      <a:endParaRPr lang="ru-RU" sz="1600"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600" dirty="0">
                        <a:latin typeface="Times New Roman"/>
                        <a:ea typeface="Times New Roman"/>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4">
                <a:tc>
                  <a:txBody>
                    <a:bodyPr/>
                    <a:lstStyle/>
                    <a:p>
                      <a:pPr algn="ctr">
                        <a:lnSpc>
                          <a:spcPct val="150000"/>
                        </a:lnSpc>
                        <a:spcAft>
                          <a:spcPts val="0"/>
                        </a:spcAft>
                      </a:pPr>
                      <a:r>
                        <a:rPr lang="ru-RU" sz="1600">
                          <a:latin typeface="Times New Roman"/>
                          <a:ea typeface="Times New Roman"/>
                          <a:cs typeface="Times New Roman"/>
                        </a:rPr>
                        <a:t>4</a:t>
                      </a:r>
                      <a:endParaRPr lang="ru-RU" sz="160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a:latin typeface="Times New Roman"/>
                          <a:ea typeface="Times New Roman"/>
                          <a:cs typeface="Times New Roman"/>
                        </a:rPr>
                        <a:t>Учащийся выдал чужое сочинения за свое. </a:t>
                      </a:r>
                      <a:endParaRPr lang="ru-RU" sz="160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600" dirty="0">
                        <a:latin typeface="Times New Roman"/>
                        <a:ea typeface="Times New Roman"/>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7286644" y="2857496"/>
            <a:ext cx="1332416" cy="369332"/>
          </a:xfrm>
          <a:prstGeom prst="rect">
            <a:avLst/>
          </a:prstGeom>
          <a:noFill/>
        </p:spPr>
        <p:txBody>
          <a:bodyPr wrap="none" rtlCol="0">
            <a:spAutoFit/>
          </a:bodyPr>
          <a:lstStyle/>
          <a:p>
            <a:r>
              <a:rPr lang="ru-RU" b="1" dirty="0" smtClean="0">
                <a:solidFill>
                  <a:srgbClr val="FF0000"/>
                </a:solidFill>
                <a:effectLst>
                  <a:outerShdw blurRad="38100" dist="38100" dir="2700000" algn="tl">
                    <a:srgbClr val="000000">
                      <a:alpha val="43137"/>
                    </a:srgbClr>
                  </a:outerShdw>
                </a:effectLst>
              </a:rPr>
              <a:t>нарушено</a:t>
            </a:r>
            <a:endParaRPr lang="ru-RU" b="1"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7144731" y="3857628"/>
            <a:ext cx="1678665" cy="369332"/>
          </a:xfrm>
          <a:prstGeom prst="rect">
            <a:avLst/>
          </a:prstGeom>
          <a:noFill/>
        </p:spPr>
        <p:txBody>
          <a:bodyPr wrap="none" rtlCol="0">
            <a:spAutoFit/>
          </a:bodyPr>
          <a:lstStyle/>
          <a:p>
            <a:r>
              <a:rPr lang="ru-RU" b="1" dirty="0" smtClean="0">
                <a:solidFill>
                  <a:srgbClr val="00B050"/>
                </a:solidFill>
                <a:effectLst>
                  <a:outerShdw blurRad="38100" dist="38100" dir="2700000" algn="tl">
                    <a:srgbClr val="000000">
                      <a:alpha val="43137"/>
                    </a:srgbClr>
                  </a:outerShdw>
                </a:effectLst>
              </a:rPr>
              <a:t>не нарушено</a:t>
            </a:r>
            <a:endParaRPr lang="ru-RU" b="1" dirty="0">
              <a:solidFill>
                <a:srgbClr val="00B050"/>
              </a:solidFill>
              <a:effectLst>
                <a:outerShdw blurRad="38100" dist="38100" dir="2700000" algn="tl">
                  <a:srgbClr val="000000">
                    <a:alpha val="43137"/>
                  </a:srgbClr>
                </a:outerShdw>
              </a:effectLst>
            </a:endParaRPr>
          </a:p>
        </p:txBody>
      </p:sp>
      <p:sp>
        <p:nvSpPr>
          <p:cNvPr id="7" name="TextBox 6"/>
          <p:cNvSpPr txBox="1"/>
          <p:nvPr/>
        </p:nvSpPr>
        <p:spPr>
          <a:xfrm>
            <a:off x="7358082" y="4714884"/>
            <a:ext cx="1332416" cy="369332"/>
          </a:xfrm>
          <a:prstGeom prst="rect">
            <a:avLst/>
          </a:prstGeom>
          <a:noFill/>
        </p:spPr>
        <p:txBody>
          <a:bodyPr wrap="none" rtlCol="0">
            <a:spAutoFit/>
          </a:bodyPr>
          <a:lstStyle/>
          <a:p>
            <a:r>
              <a:rPr lang="ru-RU" b="1" dirty="0" smtClean="0">
                <a:solidFill>
                  <a:srgbClr val="FF0000"/>
                </a:solidFill>
                <a:effectLst>
                  <a:outerShdw blurRad="38100" dist="38100" dir="2700000" algn="tl">
                    <a:srgbClr val="000000">
                      <a:alpha val="43137"/>
                    </a:srgbClr>
                  </a:outerShdw>
                </a:effectLst>
              </a:rPr>
              <a:t>нарушено</a:t>
            </a:r>
            <a:endParaRPr lang="ru-RU"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7286644" y="5500702"/>
            <a:ext cx="1332416" cy="369332"/>
          </a:xfrm>
          <a:prstGeom prst="rect">
            <a:avLst/>
          </a:prstGeom>
          <a:noFill/>
        </p:spPr>
        <p:txBody>
          <a:bodyPr wrap="none" rtlCol="0">
            <a:spAutoFit/>
          </a:bodyPr>
          <a:lstStyle/>
          <a:p>
            <a:r>
              <a:rPr lang="ru-RU" b="1" dirty="0" smtClean="0">
                <a:solidFill>
                  <a:srgbClr val="FF0000"/>
                </a:solidFill>
                <a:effectLst>
                  <a:outerShdw blurRad="38100" dist="38100" dir="2700000" algn="tl">
                    <a:srgbClr val="000000">
                      <a:alpha val="43137"/>
                    </a:srgbClr>
                  </a:outerShdw>
                </a:effectLst>
              </a:rPr>
              <a:t>нарушено</a:t>
            </a:r>
            <a:endParaRPr lang="ru-RU"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ssolv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dissolv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TotalTime>
  <Words>693</Words>
  <Application>Microsoft Office PowerPoint</Application>
  <PresentationFormat>Экран (4:3)</PresentationFormat>
  <Paragraphs>97</Paragraphs>
  <Slides>11</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Открытая</vt:lpstr>
      <vt:lpstr>Авторское право.  Защита авторских прав. Ответственность за нарушение авторских прав</vt:lpstr>
      <vt:lpstr>Что мы используем в учебной деятельности?</vt:lpstr>
      <vt:lpstr>Авторское право</vt:lpstr>
      <vt:lpstr>Объекты авторских прав</vt:lpstr>
      <vt:lpstr>Не являются объектами  авторских прав</vt:lpstr>
      <vt:lpstr>Свободное использование  в учебных целях</vt:lpstr>
      <vt:lpstr>Защита исключительных прав</vt:lpstr>
      <vt:lpstr>Административная и уголовная ответственность за нарушение авторских и смежных прав</vt:lpstr>
      <vt:lpstr>Закрепление полученных знаний</vt:lpstr>
      <vt:lpstr>http://base.consultant.ru/cons/cgi/online.cgi?req=home</vt:lpstr>
      <vt:lpstr>Адреса использованных картинок</vt:lpstr>
    </vt:vector>
  </TitlesOfParts>
  <Company>Blagovvv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Авторское право.  Защита авторских прав. Ответственность за нарушение авторских прав</dc:title>
  <dc:creator>Благов Василий</dc:creator>
  <cp:lastModifiedBy>Логинов</cp:lastModifiedBy>
  <cp:revision>15</cp:revision>
  <dcterms:created xsi:type="dcterms:W3CDTF">2010-04-21T01:42:25Z</dcterms:created>
  <dcterms:modified xsi:type="dcterms:W3CDTF">2013-06-05T06:02:18Z</dcterms:modified>
</cp:coreProperties>
</file>