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sldIdLst>
    <p:sldId id="273" r:id="rId2"/>
    <p:sldId id="266" r:id="rId3"/>
    <p:sldId id="258" r:id="rId4"/>
    <p:sldId id="259" r:id="rId5"/>
    <p:sldId id="269" r:id="rId6"/>
    <p:sldId id="264" r:id="rId7"/>
    <p:sldId id="260" r:id="rId8"/>
    <p:sldId id="270" r:id="rId9"/>
    <p:sldId id="271" r:id="rId10"/>
    <p:sldId id="272" r:id="rId11"/>
    <p:sldId id="268" r:id="rId12"/>
    <p:sldId id="262" r:id="rId13"/>
    <p:sldId id="26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vrda.kw.ukrtel.net/IMAGES/Gerb.gif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www.megabook.ru/MObjects2/data/pict2006/new/06s15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9/POL_COA_Deszpot.svg/485px-POL_COA_Deszpot.svg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img-fotki.yandex.ru/get/18/owen1141952.1a/0_d4a6_4db1b441_XL" TargetMode="External"/><Relationship Id="rId4" Type="http://schemas.openxmlformats.org/officeDocument/2006/relationships/hyperlink" Target="http://fr.academic.ru/pictures/frwiki/84/TroskunaiCOA.jpg" TargetMode="External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0%D0%BB%D1%8C%D0%B4%D0%B8%D1%87%D0%B5%D1%81%D0%BA%D0%B8%D0%B5_%D1%84%D0%B8%D0%B3%D1%83%D1%80%D1%8B" TargetMode="External"/><Relationship Id="rId7" Type="http://schemas.openxmlformats.org/officeDocument/2006/relationships/image" Target="../media/image26.gif"/><Relationship Id="rId2" Type="http://schemas.openxmlformats.org/officeDocument/2006/relationships/hyperlink" Target="http://ru.wikipedia.org/wiki/%D0%A9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5%D0%B2%D0%B8%D0%B7" TargetMode="External"/><Relationship Id="rId5" Type="http://schemas.openxmlformats.org/officeDocument/2006/relationships/hyperlink" Target="http://ru.wikipedia.org/wiki/%D0%9D%D0%B0%D0%BC%D1%91%D1%82" TargetMode="External"/><Relationship Id="rId4" Type="http://schemas.openxmlformats.org/officeDocument/2006/relationships/hyperlink" Target="http://ru.wikipedia.org/wiki/%D0%9A%D0%BE%D1%80%D0%BE%D0%BD%D0%B0_%D0%B2_%D0%B3%D0%B5%D1%80%D0%B0%D0%BB%D1%8C%D0%B4%D0%B8%D0%BA%D0%B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ljplus.ru/img4/k/e/kementary/gerb_14_a.jpg" TargetMode="External"/><Relationship Id="rId7" Type="http://schemas.openxmlformats.org/officeDocument/2006/relationships/hyperlink" Target="http://www.megabook.ru/MObjects2/data/pict2006/new/06s059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vkontakte.www.ufa.trud.ru/userfiles/gallery/bd/b_bdf6b747241ee440681ec969adfaf6aa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rpt=simage&amp;ed=1&amp;text=%D0%B3%D0%B5%D1%80%D0%B0%D0%BB%D1%8C%D0%B4%D0%B8%D0%BA%D0%B0%20%D0%9E%D0%A1%D0%9D%D0%9E%D0%92%D0%9D%D0%AB%D0%95%20%D0%92%D0%98%D0%94%D0%AB%20%D0%A9%D0%98%D0%A2%D0%9E%D0%92&amp;p=15&amp;img_url=www.x-team.ru/images/point1046_Coat_of_Arms_of_Novokuznetsk_(Kemerovo_oblast)_(1804).pn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images.yandex.ru/yandsearch?rpt=simage&amp;ed=1&amp;text=%D0%B3%D0%B5%D1%80%D0%B1%20%D1%81%D0%BE%20%D0%BB%D1%8C%D0%B2%D0%BE%D0%BC&amp;p=2&amp;img_url=www.mil.ee/im/sumboolika/jpg/kjps_lar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jhsgermanclub.webs.com/german%20eagle1.pn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travelvlad.com/content/images/national_closes/gerbRNO-A.jpg/600-1W2.jpg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082.radikal.ru/1105/29/a0280d9a9c4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://upload.wikimedia.org/wikipedia/commons/thumb/f/fd/Blason_famille_it_Della_Rovere01.svg/545px-Blason_famille_it_Della_Rovere01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Консультант Плюс: право на творчество!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7086600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Макарова Анастасия </a:t>
            </a:r>
            <a:r>
              <a:rPr lang="ru-RU" dirty="0" err="1" smtClean="0"/>
              <a:t>Ярославовна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ИЗО МБОУ «СОШ №1» г. </a:t>
            </a:r>
            <a:r>
              <a:rPr lang="ru-RU" dirty="0" err="1" smtClean="0"/>
              <a:t>Емвы</a:t>
            </a:r>
            <a:endParaRPr lang="ru-RU" dirty="0"/>
          </a:p>
        </p:txBody>
      </p:sp>
      <p:pic>
        <p:nvPicPr>
          <p:cNvPr id="4" name="Picture 2" descr="E:\Kadis_530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0"/>
            <a:ext cx="2133600" cy="273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8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28604"/>
            <a:ext cx="4320480" cy="57439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. Единорог – чистота, непорочность.</a:t>
            </a:r>
          </a:p>
          <a:p>
            <a:endParaRPr lang="ru-RU" dirty="0" smtClean="0"/>
          </a:p>
          <a:p>
            <a:r>
              <a:rPr lang="ru-RU" dirty="0" smtClean="0"/>
              <a:t> Кабан, вепрь – мужество, неустрашимость. </a:t>
            </a:r>
          </a:p>
          <a:p>
            <a:endParaRPr lang="ru-RU" dirty="0" smtClean="0"/>
          </a:p>
          <a:p>
            <a:r>
              <a:rPr lang="ru-RU" dirty="0" smtClean="0"/>
              <a:t>Ворон – долголетие. </a:t>
            </a:r>
          </a:p>
          <a:p>
            <a:endParaRPr lang="ru-RU" dirty="0" smtClean="0"/>
          </a:p>
          <a:p>
            <a:r>
              <a:rPr lang="ru-RU" dirty="0" smtClean="0"/>
              <a:t>Феникс – бессмертие. </a:t>
            </a:r>
          </a:p>
          <a:p>
            <a:endParaRPr lang="ru-RU" dirty="0" smtClean="0"/>
          </a:p>
          <a:p>
            <a:r>
              <a:rPr lang="ru-RU" dirty="0" smtClean="0"/>
              <a:t>Змея – вечность.</a:t>
            </a:r>
            <a:endParaRPr lang="ru-RU" dirty="0"/>
          </a:p>
        </p:txBody>
      </p:sp>
      <p:pic>
        <p:nvPicPr>
          <p:cNvPr id="4" name="i-main-pic" descr="Картинка 37 из 2038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1 из 6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277781" cy="1512168"/>
          </a:xfrm>
          <a:prstGeom prst="rect">
            <a:avLst/>
          </a:prstGeom>
          <a:noFill/>
        </p:spPr>
      </p:pic>
      <p:pic>
        <p:nvPicPr>
          <p:cNvPr id="2052" name="Picture 4" descr="Картинка 6 из 63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214422"/>
            <a:ext cx="1656184" cy="2051002"/>
          </a:xfrm>
          <a:prstGeom prst="rect">
            <a:avLst/>
          </a:prstGeom>
          <a:noFill/>
        </p:spPr>
      </p:pic>
      <p:pic>
        <p:nvPicPr>
          <p:cNvPr id="2054" name="Picture 6" descr="Картинка 6 из 6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857628"/>
            <a:ext cx="1412797" cy="1728192"/>
          </a:xfrm>
          <a:prstGeom prst="rect">
            <a:avLst/>
          </a:prstGeom>
          <a:noFill/>
        </p:spPr>
      </p:pic>
      <p:pic>
        <p:nvPicPr>
          <p:cNvPr id="2056" name="Picture 8" descr="Картинка 1 из 179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259632" cy="13842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304800" y="381000"/>
            <a:ext cx="169851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Герб – немецкое слово. В переводе на русский оно обозначает «наследство».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Герб – это условное изображение, являющееся символом и отличительным знаком государства, города,  </a:t>
            </a:r>
            <a:r>
              <a:rPr lang="ru-RU" b="1" dirty="0" smtClean="0">
                <a:solidFill>
                  <a:srgbClr val="FF0000"/>
                </a:solidFill>
              </a:rPr>
              <a:t>а в старину – рода или отдельного лица, отражающие исторические традиции владельца.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рода Лермонтовых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65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В </a:t>
            </a:r>
            <a:r>
              <a:rPr lang="ru-RU" i="1" dirty="0" smtClean="0">
                <a:hlinkClick r:id="rId2" tooltip="Щит"/>
              </a:rPr>
              <a:t>щите</a:t>
            </a:r>
            <a:r>
              <a:rPr lang="ru-RU" i="1" dirty="0" smtClean="0"/>
              <a:t>, имеющем золотое поле, находится черное </a:t>
            </a:r>
            <a:r>
              <a:rPr lang="ru-RU" i="1" dirty="0" smtClean="0">
                <a:hlinkClick r:id="rId3" tooltip="Геральдические фигуры"/>
              </a:rPr>
              <a:t>стропило</a:t>
            </a:r>
            <a:r>
              <a:rPr lang="ru-RU" i="1" dirty="0" smtClean="0"/>
              <a:t> с тремя на нём золотыми </a:t>
            </a:r>
            <a:r>
              <a:rPr lang="ru-RU" i="1" dirty="0" err="1" smtClean="0"/>
              <a:t>четвероугольниками</a:t>
            </a:r>
            <a:r>
              <a:rPr lang="ru-RU" i="1" dirty="0" smtClean="0"/>
              <a:t>, а под стропилом черный цвет. Щит увенчан обыкновенным дворянскими шлемом с дворянской на нём </a:t>
            </a:r>
            <a:r>
              <a:rPr lang="ru-RU" i="1" dirty="0" smtClean="0">
                <a:hlinkClick r:id="rId4" tooltip="Корона в геральдике"/>
              </a:rPr>
              <a:t>короной</a:t>
            </a:r>
            <a:r>
              <a:rPr lang="ru-RU" i="1" dirty="0" smtClean="0"/>
              <a:t>. </a:t>
            </a:r>
            <a:r>
              <a:rPr lang="ru-RU" i="1" dirty="0" smtClean="0">
                <a:hlinkClick r:id="rId5" tooltip="Намёт"/>
              </a:rPr>
              <a:t>Намёт</a:t>
            </a:r>
            <a:r>
              <a:rPr lang="ru-RU" i="1" dirty="0" smtClean="0"/>
              <a:t> на щите золотой, подложен красным, внизу щита </a:t>
            </a:r>
            <a:r>
              <a:rPr lang="ru-RU" i="1" dirty="0" smtClean="0">
                <a:hlinkClick r:id="rId6" tooltip="Девиз"/>
              </a:rPr>
              <a:t>девиз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8434" name="Picture 2" descr="http://www.goldensphere.ru/img/01/fam/10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828800"/>
            <a:ext cx="3615611" cy="354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рода Пушкиных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Щит разделен горизонтально на две части, из коих в верхней в горностаевом поле на пурпуровой подушке с золотыми </a:t>
            </a:r>
            <a:r>
              <a:rPr lang="ru-RU" dirty="0" err="1" smtClean="0"/>
              <a:t>кистьми</a:t>
            </a:r>
            <a:r>
              <a:rPr lang="ru-RU" dirty="0" smtClean="0"/>
              <a:t> положена княжеская шапка. В нижней части в правом </a:t>
            </a:r>
            <a:r>
              <a:rPr lang="ru-RU" dirty="0" err="1" smtClean="0"/>
              <a:t>голубом</a:t>
            </a:r>
            <a:r>
              <a:rPr lang="ru-RU" dirty="0" smtClean="0"/>
              <a:t> поле изображена в серебряных латах правая рука с мечом вверх поднятым; в левом золотом поле </a:t>
            </a:r>
            <a:r>
              <a:rPr lang="ru-RU" dirty="0" err="1" smtClean="0"/>
              <a:t>голубой</a:t>
            </a:r>
            <a:r>
              <a:rPr lang="ru-RU" dirty="0" smtClean="0"/>
              <a:t> орел с распростертыми крыльями, имеющий в когтях меч и державу </a:t>
            </a:r>
            <a:r>
              <a:rPr lang="ru-RU" dirty="0" err="1" smtClean="0"/>
              <a:t>голубого</a:t>
            </a:r>
            <a:r>
              <a:rPr lang="ru-RU" dirty="0" smtClean="0"/>
              <a:t> ж цвета. Щит увенчан обыкновенным дворянскими шлемом с дворянскою на нем короной и тремя страусовыми перьями. Намет на щите </a:t>
            </a:r>
            <a:r>
              <a:rPr lang="ru-RU" dirty="0" err="1" smtClean="0"/>
              <a:t>голубой</a:t>
            </a:r>
            <a:r>
              <a:rPr lang="ru-RU" dirty="0" smtClean="0"/>
              <a:t>, подложен золотом.</a:t>
            </a:r>
            <a:endParaRPr lang="ru-RU" dirty="0"/>
          </a:p>
        </p:txBody>
      </p:sp>
      <p:pic>
        <p:nvPicPr>
          <p:cNvPr id="1026" name="Picture 2" descr="Герб рода Пушкины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5985" y="1143000"/>
            <a:ext cx="340131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адержка 11"/>
          <p:cNvSpPr/>
          <p:nvPr/>
        </p:nvSpPr>
        <p:spPr>
          <a:xfrm rot="5400000">
            <a:off x="-114300" y="1943100"/>
            <a:ext cx="3733800" cy="3048000"/>
          </a:xfrm>
          <a:prstGeom prst="flowChartDelay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ru-RU" dirty="0" smtClean="0"/>
              <a:t>Герб семьи</a:t>
            </a:r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304800" y="1600200"/>
            <a:ext cx="2971800" cy="32766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четверенная стрелка 15"/>
          <p:cNvSpPr/>
          <p:nvPr/>
        </p:nvSpPr>
        <p:spPr>
          <a:xfrm flipH="1">
            <a:off x="990600" y="2667000"/>
            <a:ext cx="1524000" cy="1447800"/>
          </a:xfrm>
          <a:prstGeom prst="quad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900igr.net/datai/pedagogika/Otkrytoe-zanjatie/0026-010-Rekomendatsii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atermarked.cutcaster.com/901762502-Tourism-symbols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1066800" cy="7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fs01.androidpit.info/ass/x92/1405692-1294848349943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happy-giraffe.ru/upload/userfiles/images/2012/02/27/9623457_m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99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hopecounselingbehavior.com/sitebuildercontent/sitebuilderpictures/Logo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761999" cy="686993"/>
          </a:xfrm>
          <a:prstGeom prst="rect">
            <a:avLst/>
          </a:prstGeom>
          <a:noFill/>
        </p:spPr>
      </p:pic>
      <p:sp>
        <p:nvSpPr>
          <p:cNvPr id="22" name="Волна 21"/>
          <p:cNvSpPr/>
          <p:nvPr/>
        </p:nvSpPr>
        <p:spPr>
          <a:xfrm>
            <a:off x="762000" y="4648200"/>
            <a:ext cx="1981200" cy="38100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 во всём!</a:t>
            </a:r>
            <a:endParaRPr lang="ru-RU" dirty="0"/>
          </a:p>
        </p:txBody>
      </p:sp>
      <p:pic>
        <p:nvPicPr>
          <p:cNvPr id="2050" name="Picture 2" descr="http://ryabinca.ucoz.ru/_nw/0/541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143250" cy="4191000"/>
          </a:xfrm>
          <a:prstGeom prst="rect">
            <a:avLst/>
          </a:prstGeom>
          <a:noFill/>
        </p:spPr>
      </p:pic>
      <p:pic>
        <p:nvPicPr>
          <p:cNvPr id="13" name="Рисунок 12" descr="г1 00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3048000"/>
            <a:ext cx="2438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kus.narod.ru/art/gerb/g26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57430"/>
            <a:ext cx="4455134" cy="4167203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4414" y="2285992"/>
            <a:ext cx="2428892" cy="335758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Рисунок 15" descr="http://detstvo.irkutsk.ru/children/3_symbols/09_4.gif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0" r="65869" b="59251"/>
          <a:stretch>
            <a:fillRect/>
          </a:stretch>
        </p:blipFill>
        <p:spPr bwMode="auto">
          <a:xfrm>
            <a:off x="4786282" y="2500306"/>
            <a:ext cx="43577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beartsarland.narod.ru/bears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28"/>
            <a:ext cx="2303876" cy="3071834"/>
          </a:xfrm>
          <a:prstGeom prst="ellipse">
            <a:avLst/>
          </a:prstGeom>
          <a:noFill/>
        </p:spPr>
      </p:pic>
      <p:pic>
        <p:nvPicPr>
          <p:cNvPr id="18" name="Picture 4" descr="http://beartsarland.narod.ru/bearss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536181" cy="192882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19600" y="274638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ГЕРБ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50573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0504 0.3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1157 L -0.43472 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герба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1"/>
            <a:ext cx="6324600" cy="426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Возникновение (</a:t>
            </a:r>
            <a:r>
              <a:rPr lang="en-US" dirty="0" smtClean="0"/>
              <a:t>XII</a:t>
            </a:r>
            <a:r>
              <a:rPr lang="ru-RU" dirty="0" smtClean="0"/>
              <a:t> век) и распространение гербов связано с расцветом боевой техники, прежде всего с появлением шлема, закрывающего лица воинов. Герб изображался яркими цветами на щите. Вместе с нашлемником выполнял важную идентификационную задачу.</a:t>
            </a:r>
            <a:endParaRPr lang="ru-RU" dirty="0"/>
          </a:p>
        </p:txBody>
      </p:sp>
      <p:pic>
        <p:nvPicPr>
          <p:cNvPr id="7172" name="Picture 4" descr="http://www.yaplakal.com/uploads/av-124816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752600"/>
            <a:ext cx="2114550" cy="43553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60198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ГЕРАЛЬДИКА – ИСКУССТВО СОСТАВЛЕНИЯ ГЕРБОВ.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герба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550277" cy="58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 ЩИТА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77072"/>
            <a:ext cx="8219256" cy="2095444"/>
          </a:xfrm>
        </p:spPr>
        <p:txBody>
          <a:bodyPr>
            <a:normAutofit/>
          </a:bodyPr>
          <a:lstStyle/>
          <a:p>
            <a:r>
              <a:rPr lang="ru-RU" dirty="0" smtClean="0"/>
              <a:t>На поле щита есть изображения: животные, мифологические существа, оружие и т.п. каждое изображение несет в себе определенный смысл.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im6-tub-ru.yandex.net/i?id=177390876-02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1812681" cy="2304256"/>
          </a:xfrm>
          <a:prstGeom prst="rect">
            <a:avLst/>
          </a:prstGeom>
          <a:noFill/>
        </p:spPr>
      </p:pic>
      <p:pic>
        <p:nvPicPr>
          <p:cNvPr id="6148" name="Picture 4" descr="Картинка 3 из 6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1601458" cy="2304256"/>
          </a:xfrm>
          <a:prstGeom prst="rect">
            <a:avLst/>
          </a:prstGeom>
          <a:noFill/>
        </p:spPr>
      </p:pic>
      <p:pic>
        <p:nvPicPr>
          <p:cNvPr id="6150" name="Picture 6" descr="Картинка 9 из 6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2102279" cy="2156184"/>
          </a:xfrm>
          <a:prstGeom prst="rect">
            <a:avLst/>
          </a:prstGeom>
          <a:noFill/>
        </p:spPr>
      </p:pic>
      <p:pic>
        <p:nvPicPr>
          <p:cNvPr id="6152" name="Picture 8" descr="Картинка 13 из 6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17102"/>
            <a:ext cx="1872208" cy="210953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 герба (щит)</a:t>
            </a:r>
            <a:endParaRPr lang="ru-RU" dirty="0"/>
          </a:p>
        </p:txBody>
      </p:sp>
      <p:pic>
        <p:nvPicPr>
          <p:cNvPr id="4" name="Рисунок 3" descr="http://detstvo.irkutsk.ru/children/3_symbols/09_4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0"/>
            <a:ext cx="876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Геральдические цвета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геральдике используется 7 цветов:</a:t>
            </a:r>
          </a:p>
          <a:p>
            <a:r>
              <a:rPr lang="ru-RU" dirty="0" smtClean="0"/>
              <a:t>Металлы – золото (желтый) и серебро (белый).</a:t>
            </a:r>
          </a:p>
          <a:p>
            <a:r>
              <a:rPr lang="ru-RU" dirty="0" smtClean="0"/>
              <a:t>Эмали – красный, зеленый, </a:t>
            </a:r>
            <a:r>
              <a:rPr lang="ru-RU" dirty="0" err="1" smtClean="0"/>
              <a:t>голубой</a:t>
            </a:r>
            <a:r>
              <a:rPr lang="ru-RU" dirty="0" smtClean="0"/>
              <a:t>, черный, пурпурный.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286124"/>
            <a:ext cx="4762872" cy="288639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Лев- сила, мужество, великодушие.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Леопард – храбрость, отвага.</a:t>
            </a:r>
            <a:endParaRPr lang="ru-RU" dirty="0"/>
          </a:p>
        </p:txBody>
      </p:sp>
      <p:pic>
        <p:nvPicPr>
          <p:cNvPr id="4" name="Рисунок 3" descr="http://im7-tub-ru.yandex.net/i?id=375142272-1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490674" cy="16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а 3 из 3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1483936" cy="14712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143372" y="214290"/>
            <a:ext cx="4572032" cy="335758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Орел – власть, господство и вместе с тем великодушие и прозорливость.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Конь – храбрость льва,  зоркость орла, сила и быстрота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-main-pic" descr="Картинка 201 из 970">
            <a:hlinkClick r:id="rId6" tgtFrame="_blank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1525278" cy="157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365317633-60-72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714488"/>
            <a:ext cx="1643074" cy="18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304800" y="381000"/>
            <a:ext cx="169851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81000"/>
            <a:ext cx="4267200" cy="6119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Дуб – крепость, сила.</a:t>
            </a:r>
          </a:p>
          <a:p>
            <a:endParaRPr lang="ru-RU" dirty="0" smtClean="0"/>
          </a:p>
          <a:p>
            <a:r>
              <a:rPr lang="ru-RU" dirty="0" smtClean="0"/>
              <a:t>Солнце – свет, богатство, изобилие.</a:t>
            </a:r>
          </a:p>
          <a:p>
            <a:endParaRPr lang="ru-RU" dirty="0" smtClean="0"/>
          </a:p>
          <a:p>
            <a:r>
              <a:rPr lang="ru-RU" dirty="0" smtClean="0"/>
              <a:t>Посох – духовная власть. </a:t>
            </a:r>
          </a:p>
          <a:p>
            <a:endParaRPr lang="ru-RU" dirty="0" smtClean="0"/>
          </a:p>
          <a:p>
            <a:r>
              <a:rPr lang="ru-RU" dirty="0" smtClean="0"/>
              <a:t>Собака – верность, преданность, повиновение. </a:t>
            </a:r>
          </a:p>
          <a:p>
            <a:endParaRPr lang="ru-RU" dirty="0" smtClean="0"/>
          </a:p>
          <a:p>
            <a:r>
              <a:rPr lang="ru-RU" dirty="0" smtClean="0"/>
              <a:t>Кошка – независимость.</a:t>
            </a:r>
            <a:endParaRPr lang="ru-RU" dirty="0"/>
          </a:p>
        </p:txBody>
      </p:sp>
      <p:pic>
        <p:nvPicPr>
          <p:cNvPr id="3076" name="Picture 4" descr="http://www.excurs.ru/gerb/Adamo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3" y="4643446"/>
            <a:ext cx="1752406" cy="1875742"/>
          </a:xfrm>
          <a:prstGeom prst="rect">
            <a:avLst/>
          </a:prstGeom>
          <a:noFill/>
        </p:spPr>
      </p:pic>
      <p:pic>
        <p:nvPicPr>
          <p:cNvPr id="8" name="Picture 2" descr="http://chgk.zaba.ru/images/db/20070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071702" cy="1597512"/>
          </a:xfrm>
          <a:prstGeom prst="rect">
            <a:avLst/>
          </a:prstGeom>
          <a:noFill/>
        </p:spPr>
      </p:pic>
      <p:pic>
        <p:nvPicPr>
          <p:cNvPr id="9" name="Picture 4" descr="Картинка 9 из 11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14290"/>
            <a:ext cx="1484135" cy="1635410"/>
          </a:xfrm>
          <a:prstGeom prst="rect">
            <a:avLst/>
          </a:prstGeom>
          <a:noFill/>
        </p:spPr>
      </p:pic>
      <p:pic>
        <p:nvPicPr>
          <p:cNvPr id="10" name="Picture 2" descr="http://www.sibgerold.ru/sfo/350/Zarinsk_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656184" cy="1906963"/>
          </a:xfrm>
          <a:prstGeom prst="rect">
            <a:avLst/>
          </a:prstGeom>
          <a:noFill/>
        </p:spPr>
      </p:pic>
      <p:pic>
        <p:nvPicPr>
          <p:cNvPr id="11" name="Picture 6" descr="Картинка 2 из 6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285992"/>
            <a:ext cx="1364507" cy="18761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304800" y="381000"/>
            <a:ext cx="169851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394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Консультант Плюс: право на творчество!</vt:lpstr>
      <vt:lpstr>Презентация PowerPoint</vt:lpstr>
      <vt:lpstr>Появление герба</vt:lpstr>
      <vt:lpstr>Структура герба</vt:lpstr>
      <vt:lpstr>ПОЛЕ ЩИТА</vt:lpstr>
      <vt:lpstr>поле герба (щит)</vt:lpstr>
      <vt:lpstr>Геральдические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Герб рода Лермонтовых</vt:lpstr>
      <vt:lpstr>Герб рода Пушкиных</vt:lpstr>
      <vt:lpstr>Герб семьи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 МОЕЙ СЕМЬИ</dc:title>
  <dc:creator>Логинов Илья Николаевич</dc:creator>
  <cp:lastModifiedBy>Логинов</cp:lastModifiedBy>
  <cp:revision>28</cp:revision>
  <dcterms:modified xsi:type="dcterms:W3CDTF">2013-06-05T06:11:01Z</dcterms:modified>
</cp:coreProperties>
</file>