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0" r:id="rId2"/>
    <p:sldId id="274" r:id="rId3"/>
    <p:sldId id="275" r:id="rId4"/>
    <p:sldId id="276" r:id="rId5"/>
    <p:sldId id="261" r:id="rId6"/>
    <p:sldId id="277" r:id="rId7"/>
    <p:sldId id="262" r:id="rId8"/>
    <p:sldId id="278" r:id="rId9"/>
    <p:sldId id="260" r:id="rId10"/>
    <p:sldId id="279" r:id="rId11"/>
    <p:sldId id="282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122" d="100"/>
          <a:sy n="122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D3B275-9C63-4182-A851-D3C2E3DB0F0A}" type="doc">
      <dgm:prSet loTypeId="urn:microsoft.com/office/officeart/2005/8/layout/radial4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B4BDF40-5DBF-4572-95ED-B3D7348A5F4C}">
      <dgm:prSet phldrT="[Текст]"/>
      <dgm:spPr/>
      <dgm:t>
        <a:bodyPr/>
        <a:lstStyle/>
        <a:p>
          <a:r>
            <a:rPr lang="ru-RU" b="1" dirty="0" smtClean="0"/>
            <a:t>Стили семейного воспитания</a:t>
          </a:r>
          <a:endParaRPr lang="ru-RU" b="1" dirty="0"/>
        </a:p>
      </dgm:t>
    </dgm:pt>
    <dgm:pt modelId="{CEF86D09-D596-4B78-8C21-184ACE1FE0E6}" type="parTrans" cxnId="{69E9CF34-7C04-4747-A4B4-FA2F90467135}">
      <dgm:prSet/>
      <dgm:spPr/>
      <dgm:t>
        <a:bodyPr/>
        <a:lstStyle/>
        <a:p>
          <a:endParaRPr lang="ru-RU"/>
        </a:p>
      </dgm:t>
    </dgm:pt>
    <dgm:pt modelId="{F3B2200D-2E73-486A-B4C4-BB1274519095}" type="sibTrans" cxnId="{69E9CF34-7C04-4747-A4B4-FA2F90467135}">
      <dgm:prSet/>
      <dgm:spPr/>
      <dgm:t>
        <a:bodyPr/>
        <a:lstStyle/>
        <a:p>
          <a:endParaRPr lang="ru-RU"/>
        </a:p>
      </dgm:t>
    </dgm:pt>
    <dgm:pt modelId="{FC86A006-AA5C-481F-852C-1E85622F1CA3}">
      <dgm:prSet phldrT="[Текст]"/>
      <dgm:spPr/>
      <dgm:t>
        <a:bodyPr/>
        <a:lstStyle/>
        <a:p>
          <a:r>
            <a:rPr lang="ru-RU" b="1" dirty="0" smtClean="0"/>
            <a:t>Авторитарный</a:t>
          </a:r>
          <a:endParaRPr lang="ru-RU" b="1" dirty="0"/>
        </a:p>
      </dgm:t>
    </dgm:pt>
    <dgm:pt modelId="{DA96EFBB-2BCE-4FD5-8EF9-30C9190795DB}" type="parTrans" cxnId="{678973DB-EABC-4407-8880-3F08344162C1}">
      <dgm:prSet/>
      <dgm:spPr/>
      <dgm:t>
        <a:bodyPr/>
        <a:lstStyle/>
        <a:p>
          <a:endParaRPr lang="ru-RU"/>
        </a:p>
      </dgm:t>
    </dgm:pt>
    <dgm:pt modelId="{670E0193-FD90-4CE8-AEB3-9F532592187D}" type="sibTrans" cxnId="{678973DB-EABC-4407-8880-3F08344162C1}">
      <dgm:prSet/>
      <dgm:spPr/>
      <dgm:t>
        <a:bodyPr/>
        <a:lstStyle/>
        <a:p>
          <a:endParaRPr lang="ru-RU"/>
        </a:p>
      </dgm:t>
    </dgm:pt>
    <dgm:pt modelId="{A15BB6E0-BEB1-442C-9A7A-07DAA6A41CDD}">
      <dgm:prSet phldrT="[Текст]"/>
      <dgm:spPr/>
      <dgm:t>
        <a:bodyPr/>
        <a:lstStyle/>
        <a:p>
          <a:r>
            <a:rPr lang="ru-RU" b="1" dirty="0" smtClean="0"/>
            <a:t>Либеральный</a:t>
          </a:r>
          <a:r>
            <a:rPr lang="ru-RU" dirty="0" smtClean="0"/>
            <a:t> </a:t>
          </a:r>
          <a:endParaRPr lang="ru-RU" dirty="0"/>
        </a:p>
      </dgm:t>
    </dgm:pt>
    <dgm:pt modelId="{D335CEA8-1139-43DE-BAEC-B7F3F2E493EA}" type="parTrans" cxnId="{D54AF9EC-E6E0-42A7-94CB-59E889E3F08A}">
      <dgm:prSet/>
      <dgm:spPr/>
      <dgm:t>
        <a:bodyPr/>
        <a:lstStyle/>
        <a:p>
          <a:endParaRPr lang="ru-RU"/>
        </a:p>
      </dgm:t>
    </dgm:pt>
    <dgm:pt modelId="{AF1E70E8-6D5F-4CBD-A556-3F4D5BC50CDD}" type="sibTrans" cxnId="{D54AF9EC-E6E0-42A7-94CB-59E889E3F08A}">
      <dgm:prSet/>
      <dgm:spPr/>
      <dgm:t>
        <a:bodyPr/>
        <a:lstStyle/>
        <a:p>
          <a:endParaRPr lang="ru-RU"/>
        </a:p>
      </dgm:t>
    </dgm:pt>
    <dgm:pt modelId="{3EC17D7F-0C2A-4678-A046-C217D51293CC}">
      <dgm:prSet phldrT="[Текст]"/>
      <dgm:spPr/>
      <dgm:t>
        <a:bodyPr/>
        <a:lstStyle/>
        <a:p>
          <a:r>
            <a:rPr lang="ru-RU" b="1" dirty="0" smtClean="0"/>
            <a:t>Демократический</a:t>
          </a:r>
          <a:r>
            <a:rPr lang="ru-RU" dirty="0" smtClean="0"/>
            <a:t> </a:t>
          </a:r>
          <a:endParaRPr lang="ru-RU" dirty="0"/>
        </a:p>
      </dgm:t>
    </dgm:pt>
    <dgm:pt modelId="{B0A6C1C6-EDE7-45E4-9A5B-D28E1833E53F}" type="parTrans" cxnId="{74F62022-374E-490E-97F3-E272353C7D57}">
      <dgm:prSet/>
      <dgm:spPr/>
      <dgm:t>
        <a:bodyPr/>
        <a:lstStyle/>
        <a:p>
          <a:endParaRPr lang="ru-RU"/>
        </a:p>
      </dgm:t>
    </dgm:pt>
    <dgm:pt modelId="{49DED4DC-A5AB-4858-9E06-77FB786C49C9}" type="sibTrans" cxnId="{74F62022-374E-490E-97F3-E272353C7D57}">
      <dgm:prSet/>
      <dgm:spPr/>
      <dgm:t>
        <a:bodyPr/>
        <a:lstStyle/>
        <a:p>
          <a:endParaRPr lang="ru-RU"/>
        </a:p>
      </dgm:t>
    </dgm:pt>
    <dgm:pt modelId="{ED78B2FA-5B13-4CB5-8FD3-39DD5745C0DA}" type="pres">
      <dgm:prSet presAssocID="{B1D3B275-9C63-4182-A851-D3C2E3DB0F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A7F354-EB04-4280-A39D-2DA5EC9C0F73}" type="pres">
      <dgm:prSet presAssocID="{BB4BDF40-5DBF-4572-95ED-B3D7348A5F4C}" presName="centerShape" presStyleLbl="node0" presStyleIdx="0" presStyleCnt="1" custScaleX="132554"/>
      <dgm:spPr/>
      <dgm:t>
        <a:bodyPr/>
        <a:lstStyle/>
        <a:p>
          <a:endParaRPr lang="ru-RU"/>
        </a:p>
      </dgm:t>
    </dgm:pt>
    <dgm:pt modelId="{CF7E7F29-74FD-4FA0-BF9C-7C1BA4FBC3D9}" type="pres">
      <dgm:prSet presAssocID="{DA96EFBB-2BCE-4FD5-8EF9-30C9190795DB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2E815B51-257C-43A7-98BF-96429C11CC89}" type="pres">
      <dgm:prSet presAssocID="{FC86A006-AA5C-481F-852C-1E85622F1CA3}" presName="node" presStyleLbl="node1" presStyleIdx="0" presStyleCnt="3" custScaleX="135572" custRadScaleRad="122704" custRadScaleInc="-2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AB4E3-2258-4BE7-9EA9-C129610F2B48}" type="pres">
      <dgm:prSet presAssocID="{D335CEA8-1139-43DE-BAEC-B7F3F2E493EA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E492D02-11F2-4EF6-A912-0CA9550633FF}" type="pres">
      <dgm:prSet presAssocID="{A15BB6E0-BEB1-442C-9A7A-07DAA6A41CDD}" presName="node" presStyleLbl="node1" presStyleIdx="1" presStyleCnt="3" custScaleX="1175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34D92-915E-427C-B479-491AE8ED521C}" type="pres">
      <dgm:prSet presAssocID="{B0A6C1C6-EDE7-45E4-9A5B-D28E1833E53F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E2D6EF8B-5B5B-412D-9FF1-3A739BCA2ED9}" type="pres">
      <dgm:prSet presAssocID="{3EC17D7F-0C2A-4678-A046-C217D51293CC}" presName="node" presStyleLbl="node1" presStyleIdx="2" presStyleCnt="3" custScaleX="129067" custRadScaleRad="125485" custRadScaleInc="3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0CEC2D-624B-4B40-9910-C3545A6A8BE6}" type="presOf" srcId="{B1D3B275-9C63-4182-A851-D3C2E3DB0F0A}" destId="{ED78B2FA-5B13-4CB5-8FD3-39DD5745C0DA}" srcOrd="0" destOrd="0" presId="urn:microsoft.com/office/officeart/2005/8/layout/radial4"/>
    <dgm:cxn modelId="{FECE687E-F016-4726-88F6-4D38509CC7E4}" type="presOf" srcId="{D335CEA8-1139-43DE-BAEC-B7F3F2E493EA}" destId="{3D2AB4E3-2258-4BE7-9EA9-C129610F2B48}" srcOrd="0" destOrd="0" presId="urn:microsoft.com/office/officeart/2005/8/layout/radial4"/>
    <dgm:cxn modelId="{418C9613-6974-4309-900D-E74A28CBEA0B}" type="presOf" srcId="{BB4BDF40-5DBF-4572-95ED-B3D7348A5F4C}" destId="{20A7F354-EB04-4280-A39D-2DA5EC9C0F73}" srcOrd="0" destOrd="0" presId="urn:microsoft.com/office/officeart/2005/8/layout/radial4"/>
    <dgm:cxn modelId="{69E9CF34-7C04-4747-A4B4-FA2F90467135}" srcId="{B1D3B275-9C63-4182-A851-D3C2E3DB0F0A}" destId="{BB4BDF40-5DBF-4572-95ED-B3D7348A5F4C}" srcOrd="0" destOrd="0" parTransId="{CEF86D09-D596-4B78-8C21-184ACE1FE0E6}" sibTransId="{F3B2200D-2E73-486A-B4C4-BB1274519095}"/>
    <dgm:cxn modelId="{30A41823-1ED2-4A26-B36A-705610CFDDCB}" type="presOf" srcId="{B0A6C1C6-EDE7-45E4-9A5B-D28E1833E53F}" destId="{9FA34D92-915E-427C-B479-491AE8ED521C}" srcOrd="0" destOrd="0" presId="urn:microsoft.com/office/officeart/2005/8/layout/radial4"/>
    <dgm:cxn modelId="{89E96EEE-8B14-452B-A12A-31D34B0535CE}" type="presOf" srcId="{FC86A006-AA5C-481F-852C-1E85622F1CA3}" destId="{2E815B51-257C-43A7-98BF-96429C11CC89}" srcOrd="0" destOrd="0" presId="urn:microsoft.com/office/officeart/2005/8/layout/radial4"/>
    <dgm:cxn modelId="{77D275E0-43D4-4DB2-9B8C-CBE672D0C532}" type="presOf" srcId="{3EC17D7F-0C2A-4678-A046-C217D51293CC}" destId="{E2D6EF8B-5B5B-412D-9FF1-3A739BCA2ED9}" srcOrd="0" destOrd="0" presId="urn:microsoft.com/office/officeart/2005/8/layout/radial4"/>
    <dgm:cxn modelId="{74F62022-374E-490E-97F3-E272353C7D57}" srcId="{BB4BDF40-5DBF-4572-95ED-B3D7348A5F4C}" destId="{3EC17D7F-0C2A-4678-A046-C217D51293CC}" srcOrd="2" destOrd="0" parTransId="{B0A6C1C6-EDE7-45E4-9A5B-D28E1833E53F}" sibTransId="{49DED4DC-A5AB-4858-9E06-77FB786C49C9}"/>
    <dgm:cxn modelId="{C3C0E3C7-855D-4C50-B363-51C84FB28C19}" type="presOf" srcId="{A15BB6E0-BEB1-442C-9A7A-07DAA6A41CDD}" destId="{4E492D02-11F2-4EF6-A912-0CA9550633FF}" srcOrd="0" destOrd="0" presId="urn:microsoft.com/office/officeart/2005/8/layout/radial4"/>
    <dgm:cxn modelId="{9B361727-DCE5-4D1C-B87B-EADCFE6E1266}" type="presOf" srcId="{DA96EFBB-2BCE-4FD5-8EF9-30C9190795DB}" destId="{CF7E7F29-74FD-4FA0-BF9C-7C1BA4FBC3D9}" srcOrd="0" destOrd="0" presId="urn:microsoft.com/office/officeart/2005/8/layout/radial4"/>
    <dgm:cxn modelId="{678973DB-EABC-4407-8880-3F08344162C1}" srcId="{BB4BDF40-5DBF-4572-95ED-B3D7348A5F4C}" destId="{FC86A006-AA5C-481F-852C-1E85622F1CA3}" srcOrd="0" destOrd="0" parTransId="{DA96EFBB-2BCE-4FD5-8EF9-30C9190795DB}" sibTransId="{670E0193-FD90-4CE8-AEB3-9F532592187D}"/>
    <dgm:cxn modelId="{D54AF9EC-E6E0-42A7-94CB-59E889E3F08A}" srcId="{BB4BDF40-5DBF-4572-95ED-B3D7348A5F4C}" destId="{A15BB6E0-BEB1-442C-9A7A-07DAA6A41CDD}" srcOrd="1" destOrd="0" parTransId="{D335CEA8-1139-43DE-BAEC-B7F3F2E493EA}" sibTransId="{AF1E70E8-6D5F-4CBD-A556-3F4D5BC50CDD}"/>
    <dgm:cxn modelId="{3CB1B758-E235-442E-8390-4450944928B5}" type="presParOf" srcId="{ED78B2FA-5B13-4CB5-8FD3-39DD5745C0DA}" destId="{20A7F354-EB04-4280-A39D-2DA5EC9C0F73}" srcOrd="0" destOrd="0" presId="urn:microsoft.com/office/officeart/2005/8/layout/radial4"/>
    <dgm:cxn modelId="{DF9F7AAC-B59A-499C-A1FB-027C25B26417}" type="presParOf" srcId="{ED78B2FA-5B13-4CB5-8FD3-39DD5745C0DA}" destId="{CF7E7F29-74FD-4FA0-BF9C-7C1BA4FBC3D9}" srcOrd="1" destOrd="0" presId="urn:microsoft.com/office/officeart/2005/8/layout/radial4"/>
    <dgm:cxn modelId="{FED20C97-EEB1-4C26-BF36-CB72F14E2D1F}" type="presParOf" srcId="{ED78B2FA-5B13-4CB5-8FD3-39DD5745C0DA}" destId="{2E815B51-257C-43A7-98BF-96429C11CC89}" srcOrd="2" destOrd="0" presId="urn:microsoft.com/office/officeart/2005/8/layout/radial4"/>
    <dgm:cxn modelId="{D44A4370-4C33-4A7C-960E-C530916F44DD}" type="presParOf" srcId="{ED78B2FA-5B13-4CB5-8FD3-39DD5745C0DA}" destId="{3D2AB4E3-2258-4BE7-9EA9-C129610F2B48}" srcOrd="3" destOrd="0" presId="urn:microsoft.com/office/officeart/2005/8/layout/radial4"/>
    <dgm:cxn modelId="{43292948-6EF7-4E66-A3F5-5A4978FF6E12}" type="presParOf" srcId="{ED78B2FA-5B13-4CB5-8FD3-39DD5745C0DA}" destId="{4E492D02-11F2-4EF6-A912-0CA9550633FF}" srcOrd="4" destOrd="0" presId="urn:microsoft.com/office/officeart/2005/8/layout/radial4"/>
    <dgm:cxn modelId="{2899ACD3-AEFE-4BB9-9EBE-1231C0F4EDE2}" type="presParOf" srcId="{ED78B2FA-5B13-4CB5-8FD3-39DD5745C0DA}" destId="{9FA34D92-915E-427C-B479-491AE8ED521C}" srcOrd="5" destOrd="0" presId="urn:microsoft.com/office/officeart/2005/8/layout/radial4"/>
    <dgm:cxn modelId="{36CB372B-797C-4977-9941-7708C66303EC}" type="presParOf" srcId="{ED78B2FA-5B13-4CB5-8FD3-39DD5745C0DA}" destId="{E2D6EF8B-5B5B-412D-9FF1-3A739BCA2ED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7F354-EB04-4280-A39D-2DA5EC9C0F73}">
      <dsp:nvSpPr>
        <dsp:cNvPr id="0" name=""/>
        <dsp:cNvSpPr/>
      </dsp:nvSpPr>
      <dsp:spPr>
        <a:xfrm>
          <a:off x="2957724" y="2447669"/>
          <a:ext cx="2720526" cy="205239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Стили семейного воспитания</a:t>
          </a:r>
          <a:endParaRPr lang="ru-RU" sz="2300" b="1" kern="1200" dirty="0"/>
        </a:p>
      </dsp:txBody>
      <dsp:txXfrm>
        <a:off x="3356136" y="2748235"/>
        <a:ext cx="1923702" cy="1451259"/>
      </dsp:txXfrm>
    </dsp:sp>
    <dsp:sp modelId="{CF7E7F29-74FD-4FA0-BF9C-7C1BA4FBC3D9}">
      <dsp:nvSpPr>
        <dsp:cNvPr id="0" name=""/>
        <dsp:cNvSpPr/>
      </dsp:nvSpPr>
      <dsp:spPr>
        <a:xfrm rot="12825408">
          <a:off x="1404530" y="1891137"/>
          <a:ext cx="1965880" cy="584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815B51-257C-43A7-98BF-96429C11CC89}">
      <dsp:nvSpPr>
        <dsp:cNvPr id="0" name=""/>
        <dsp:cNvSpPr/>
      </dsp:nvSpPr>
      <dsp:spPr>
        <a:xfrm>
          <a:off x="248578" y="857505"/>
          <a:ext cx="2643344" cy="1559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Авторитарный</a:t>
          </a:r>
          <a:endParaRPr lang="ru-RU" sz="1800" b="1" kern="1200" dirty="0"/>
        </a:p>
      </dsp:txBody>
      <dsp:txXfrm>
        <a:off x="294263" y="903190"/>
        <a:ext cx="2551974" cy="1468447"/>
      </dsp:txXfrm>
    </dsp:sp>
    <dsp:sp modelId="{3D2AB4E3-2258-4BE7-9EA9-C129610F2B48}">
      <dsp:nvSpPr>
        <dsp:cNvPr id="0" name=""/>
        <dsp:cNvSpPr/>
      </dsp:nvSpPr>
      <dsp:spPr>
        <a:xfrm rot="16200000">
          <a:off x="3530223" y="1275741"/>
          <a:ext cx="1575529" cy="584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519836"/>
                <a:satOff val="1607"/>
                <a:lumOff val="-295"/>
                <a:alphaOff val="0"/>
                <a:tint val="50000"/>
                <a:satMod val="300000"/>
              </a:schemeClr>
            </a:gs>
            <a:gs pos="35000">
              <a:schemeClr val="accent5">
                <a:hueOff val="-1519836"/>
                <a:satOff val="1607"/>
                <a:lumOff val="-295"/>
                <a:alphaOff val="0"/>
                <a:tint val="37000"/>
                <a:satMod val="300000"/>
              </a:schemeClr>
            </a:gs>
            <a:gs pos="100000">
              <a:schemeClr val="accent5">
                <a:hueOff val="-1519836"/>
                <a:satOff val="1607"/>
                <a:lumOff val="-2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E492D02-11F2-4EF6-A912-0CA9550633FF}">
      <dsp:nvSpPr>
        <dsp:cNvPr id="0" name=""/>
        <dsp:cNvSpPr/>
      </dsp:nvSpPr>
      <dsp:spPr>
        <a:xfrm>
          <a:off x="3171873" y="533"/>
          <a:ext cx="2292229" cy="1559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519836"/>
                <a:satOff val="1607"/>
                <a:lumOff val="-295"/>
                <a:alphaOff val="0"/>
                <a:tint val="50000"/>
                <a:satMod val="300000"/>
              </a:schemeClr>
            </a:gs>
            <a:gs pos="35000">
              <a:schemeClr val="accent5">
                <a:hueOff val="-1519836"/>
                <a:satOff val="1607"/>
                <a:lumOff val="-295"/>
                <a:alphaOff val="0"/>
                <a:tint val="37000"/>
                <a:satMod val="300000"/>
              </a:schemeClr>
            </a:gs>
            <a:gs pos="100000">
              <a:schemeClr val="accent5">
                <a:hueOff val="-1519836"/>
                <a:satOff val="1607"/>
                <a:lumOff val="-2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Либеральный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3217558" y="46218"/>
        <a:ext cx="2200859" cy="1468447"/>
      </dsp:txXfrm>
    </dsp:sp>
    <dsp:sp modelId="{9FA34D92-915E-427C-B479-491AE8ED521C}">
      <dsp:nvSpPr>
        <dsp:cNvPr id="0" name=""/>
        <dsp:cNvSpPr/>
      </dsp:nvSpPr>
      <dsp:spPr>
        <a:xfrm rot="19625280">
          <a:off x="5286605" y="1896958"/>
          <a:ext cx="2031827" cy="584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039673"/>
                <a:satOff val="3213"/>
                <a:lumOff val="-589"/>
                <a:alphaOff val="0"/>
                <a:tint val="50000"/>
                <a:satMod val="300000"/>
              </a:schemeClr>
            </a:gs>
            <a:gs pos="35000">
              <a:schemeClr val="accent5">
                <a:hueOff val="-3039673"/>
                <a:satOff val="3213"/>
                <a:lumOff val="-589"/>
                <a:alphaOff val="0"/>
                <a:tint val="37000"/>
                <a:satMod val="300000"/>
              </a:schemeClr>
            </a:gs>
            <a:gs pos="100000">
              <a:schemeClr val="accent5">
                <a:hueOff val="-3039673"/>
                <a:satOff val="3213"/>
                <a:lumOff val="-58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D6EF8B-5B5B-412D-9FF1-3A739BCA2ED9}">
      <dsp:nvSpPr>
        <dsp:cNvPr id="0" name=""/>
        <dsp:cNvSpPr/>
      </dsp:nvSpPr>
      <dsp:spPr>
        <a:xfrm>
          <a:off x="5897129" y="857518"/>
          <a:ext cx="2516512" cy="1559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039673"/>
                <a:satOff val="3213"/>
                <a:lumOff val="-589"/>
                <a:alphaOff val="0"/>
                <a:tint val="50000"/>
                <a:satMod val="300000"/>
              </a:schemeClr>
            </a:gs>
            <a:gs pos="35000">
              <a:schemeClr val="accent5">
                <a:hueOff val="-3039673"/>
                <a:satOff val="3213"/>
                <a:lumOff val="-589"/>
                <a:alphaOff val="0"/>
                <a:tint val="37000"/>
                <a:satMod val="300000"/>
              </a:schemeClr>
            </a:gs>
            <a:gs pos="100000">
              <a:schemeClr val="accent5">
                <a:hueOff val="-3039673"/>
                <a:satOff val="3213"/>
                <a:lumOff val="-58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Демократический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5942814" y="903203"/>
        <a:ext cx="2425142" cy="1468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2315B17-0E0D-433B-812F-DA344499D02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9291D20-B2D8-4DA9-A87E-C1BCEB119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консультант\в шляпе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928670"/>
            <a:ext cx="3286148" cy="5000636"/>
          </a:xfrm>
          <a:prstGeom prst="ellipse">
            <a:avLst/>
          </a:prstGeom>
          <a:noFill/>
        </p:spPr>
      </p:pic>
      <p:pic>
        <p:nvPicPr>
          <p:cNvPr id="2" name="Picture 2" descr="G:\дверь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120" r="15329"/>
          <a:stretch>
            <a:fillRect/>
          </a:stretch>
        </p:blipFill>
        <p:spPr bwMode="auto">
          <a:xfrm>
            <a:off x="4664698" y="490448"/>
            <a:ext cx="4155774" cy="6034896"/>
          </a:xfrm>
          <a:prstGeom prst="rect">
            <a:avLst/>
          </a:prstGeom>
          <a:noFill/>
        </p:spPr>
      </p:pic>
      <p:sp>
        <p:nvSpPr>
          <p:cNvPr id="11" name="Скругленный прямоугольник 10"/>
          <p:cNvSpPr/>
          <p:nvPr/>
        </p:nvSpPr>
        <p:spPr>
          <a:xfrm>
            <a:off x="5364088" y="476672"/>
            <a:ext cx="314327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Нормальные дети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6096" y="476672"/>
            <a:ext cx="314327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Трудные дети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36096" y="476672"/>
            <a:ext cx="314327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Самые трудные дети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3" descr="G:\железная двер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0"/>
            <a:ext cx="7992888" cy="6858000"/>
          </a:xfrm>
          <a:prstGeom prst="rect">
            <a:avLst/>
          </a:prstGeom>
          <a:noFill/>
        </p:spPr>
      </p:pic>
      <p:pic>
        <p:nvPicPr>
          <p:cNvPr id="16" name="Picture 4" descr="E:\консультант\без шляпы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923928" y="2852936"/>
            <a:ext cx="4363077" cy="2981434"/>
          </a:xfrm>
          <a:prstGeom prst="rect">
            <a:avLst/>
          </a:prstGeom>
          <a:noFill/>
        </p:spPr>
      </p:pic>
      <p:sp>
        <p:nvSpPr>
          <p:cNvPr id="17" name="Овальная выноска 16"/>
          <p:cNvSpPr/>
          <p:nvPr/>
        </p:nvSpPr>
        <p:spPr>
          <a:xfrm rot="890774">
            <a:off x="6109034" y="1717402"/>
            <a:ext cx="3090830" cy="1158851"/>
          </a:xfrm>
          <a:prstGeom prst="wedgeEllipse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Обстановочка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!..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20981121">
            <a:off x="4244764" y="1408879"/>
            <a:ext cx="1611308" cy="51184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ВОВОЧКА!!!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7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88828"/>
              </p:ext>
            </p:extLst>
          </p:nvPr>
        </p:nvGraphicFramePr>
        <p:xfrm>
          <a:off x="0" y="0"/>
          <a:ext cx="9144000" cy="7184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198"/>
                <a:gridCol w="3071802"/>
              </a:tblGrid>
              <a:tr h="1028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1.Родительский контроль в</a:t>
                      </a: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течение всей жизни ребенка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Авторитарный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1198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2.Постепенное </a:t>
                      </a:r>
                      <a:r>
                        <a:rPr lang="ru-RU" sz="2200" dirty="0">
                          <a:latin typeface="Arial"/>
                          <a:ea typeface="Times New Roman"/>
                          <a:cs typeface="Times New Roman"/>
                        </a:rPr>
                        <a:t>включение детей в обсуждение семейных проблем, участие в принятии решений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Д</a:t>
                      </a: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емократический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1198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3.Снижение </a:t>
                      </a:r>
                      <a:r>
                        <a:rPr lang="ru-RU" sz="2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 минимума функции родительского контроля, поддержка в виде потакания, попустительства</a:t>
                      </a:r>
                      <a:endParaRPr lang="ru-RU" sz="2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  Л</a:t>
                      </a:r>
                      <a:r>
                        <a:rPr lang="ru-RU" sz="2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иберальный</a:t>
                      </a:r>
                      <a:endParaRPr lang="ru-RU" sz="2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1364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4.Поощрение </a:t>
                      </a:r>
                      <a:r>
                        <a:rPr lang="ru-RU" sz="2200" dirty="0">
                          <a:latin typeface="Arial"/>
                          <a:ea typeface="Times New Roman"/>
                          <a:cs typeface="Times New Roman"/>
                        </a:rPr>
                        <a:t>личной ответственности и самостоятельности детей в соответствии с их возрастными возможностями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Д</a:t>
                      </a: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емократический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1028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5.Жесткие</a:t>
                      </a:r>
                      <a:r>
                        <a:rPr lang="ru-RU" sz="2200" dirty="0">
                          <a:latin typeface="Arial"/>
                          <a:ea typeface="Times New Roman"/>
                          <a:cs typeface="Times New Roman"/>
                        </a:rPr>
                        <a:t>  проверки, суровые запреты, выговоры и физические наказания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           Авторитарный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1364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6.Сочетание </a:t>
                      </a:r>
                      <a:r>
                        <a:rPr lang="ru-RU" sz="2200" dirty="0">
                          <a:latin typeface="Arial"/>
                          <a:ea typeface="Times New Roman"/>
                          <a:cs typeface="Times New Roman"/>
                        </a:rPr>
                        <a:t>обостренного внимания и заботы о ребенке с мелочным </a:t>
                      </a: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контролем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 Л</a:t>
                      </a:r>
                      <a:r>
                        <a:rPr lang="ru-RU" sz="2200" dirty="0" smtClean="0">
                          <a:latin typeface="Arial"/>
                          <a:ea typeface="Times New Roman"/>
                          <a:cs typeface="Times New Roman"/>
                        </a:rPr>
                        <a:t>иберальный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373827" y="285728"/>
            <a:ext cx="2500330" cy="57150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1285860"/>
            <a:ext cx="2571768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388" y="2571744"/>
            <a:ext cx="2428892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3786190"/>
            <a:ext cx="271461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388" y="5000636"/>
            <a:ext cx="2428892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45265" y="6093296"/>
            <a:ext cx="2428892" cy="5000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Решение педсовета</a:t>
            </a:r>
            <a:endParaRPr kumimoji="0" lang="ru-RU" sz="4000" b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00108"/>
            <a:ext cx="835824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20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Администрации и педагогическому коллективу школы в своей практике при работе с родителями ориентироваться на «Правила педагогической этики».</a:t>
            </a:r>
          </a:p>
          <a:p>
            <a:pPr algn="just">
              <a:buClr>
                <a:srgbClr val="C00000"/>
              </a:buClr>
            </a:pPr>
            <a:endParaRPr lang="ru-RU" sz="2200" i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20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Классным руководителям, социальному педагогу, педагогу-психологу продолжить  работу по организации родительского всеобуча с </a:t>
            </a:r>
            <a:r>
              <a:rPr lang="ru-RU" sz="2200" i="1" smtClean="0">
                <a:solidFill>
                  <a:srgbClr val="002060"/>
                </a:solidFill>
                <a:latin typeface="Arial" charset="0"/>
                <a:cs typeface="Arial" charset="0"/>
              </a:rPr>
              <a:t>привлечением внешних  </a:t>
            </a:r>
            <a:r>
              <a:rPr lang="ru-RU" sz="220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субъектов профилактики.</a:t>
            </a:r>
          </a:p>
          <a:p>
            <a:pPr algn="just">
              <a:buClr>
                <a:srgbClr val="C00000"/>
              </a:buClr>
            </a:pPr>
            <a:endParaRPr lang="ru-RU" sz="2200" i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20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Классным руководителям использовать материалы данного педсовета при проведении родительских собраний.</a:t>
            </a:r>
          </a:p>
          <a:p>
            <a:pPr algn="just">
              <a:buClr>
                <a:srgbClr val="C00000"/>
              </a:buClr>
            </a:pPr>
            <a:endParaRPr lang="ru-RU" sz="2200" i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20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Заместителю директора по ВР сделать подборку нормативно-правовых документов для повышения правовой культуры родителей. Использовать с этой целью СПС «Консультант Плюс».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571612"/>
            <a:ext cx="821537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ru-RU" sz="4800" i="1" dirty="0" smtClean="0"/>
              <a:t>П</a:t>
            </a:r>
            <a:r>
              <a:rPr lang="ru-RU" sz="4400" i="1" dirty="0" smtClean="0"/>
              <a:t>равильное    воспитание детей — это целая наука, от знания которой во многом зависит будущее ребенка.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357430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  <a:cs typeface="Arial" charset="0"/>
              </a:rPr>
              <a:t>Стили семейного воспитания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ПЕДСОВЕТ</a:t>
            </a:r>
            <a:endParaRPr kumimoji="0" lang="ru-RU" sz="4000" b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E:\консультант\СТИЛИ СЕМ ВОСП\стил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1571636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85918" y="5500702"/>
            <a:ext cx="53578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Макарова Анастасия </a:t>
            </a:r>
            <a:r>
              <a:rPr lang="ru-RU" i="1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Ярославовна</a:t>
            </a:r>
            <a:r>
              <a:rPr lang="ru-RU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, заместитель директора по воспитательной работе МБОУ «СОШ №1» г. Емвы.</a:t>
            </a:r>
            <a:endParaRPr lang="ru-RU" dirty="0"/>
          </a:p>
        </p:txBody>
      </p:sp>
      <p:pic>
        <p:nvPicPr>
          <p:cNvPr id="1027" name="Рисунок 1" descr="C:\Users\1\Pictures\Рисунок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08048" y="4357694"/>
            <a:ext cx="1500181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1500174"/>
          <a:ext cx="857256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Авторитарный стиль</a:t>
            </a:r>
            <a:endParaRPr lang="ru-RU" sz="3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50720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 smtClean="0"/>
              <a:t> Авторитарный стиль воспитания</a:t>
            </a:r>
            <a:r>
              <a:rPr lang="ru-RU" sz="2800" i="1" dirty="0" smtClean="0"/>
              <a:t> — стратегия педагогического воздействия, основанная на безусловном подчинении воспитанника власти воспитателя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2800" dirty="0"/>
          </a:p>
        </p:txBody>
      </p:sp>
      <p:pic>
        <p:nvPicPr>
          <p:cNvPr id="2050" name="Picture 2" descr="E:\консультант\СТИЛИ СЕМ ВОСП\авторитарн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6380" y="2411214"/>
            <a:ext cx="3500430" cy="20452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3320" y="1571612"/>
            <a:ext cx="61206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Отношения в семье холодные.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Отдаются приказания.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Родители закрыты для постоянного общения с детьми.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В доме устанавливаются жесткие требования и правила, не допускается их обсуждения.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Родитель подавляет ребенка, контролирует всю его жизнь.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Дисциплина. </a:t>
            </a:r>
            <a:endParaRPr lang="ru-RU" sz="2800" i="1" dirty="0"/>
          </a:p>
        </p:txBody>
      </p:sp>
      <p:pic>
        <p:nvPicPr>
          <p:cNvPr id="67586" name="Picture 2" descr="Овал: РОДИТЕЛЬ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736"/>
            <a:ext cx="2448272" cy="238276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57148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Авторитарный стиль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Либеральный стиль</a:t>
            </a:r>
            <a:endParaRPr lang="ru-RU" sz="3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50720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 smtClean="0"/>
              <a:t> Либеральный  стиль воспитания</a:t>
            </a:r>
            <a:r>
              <a:rPr lang="ru-RU" sz="2800" i="1" dirty="0" smtClean="0"/>
              <a:t> —характеризуется отсутствием активного участия родителей в воспитании ребенка. </a:t>
            </a:r>
            <a:endParaRPr lang="ru-RU" sz="2800" i="1" dirty="0"/>
          </a:p>
        </p:txBody>
      </p:sp>
      <p:pic>
        <p:nvPicPr>
          <p:cNvPr id="5" name="Picture 2" descr="liberall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428868"/>
            <a:ext cx="3168352" cy="2384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1428736"/>
            <a:ext cx="66602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Слабо или совсем не регламентируется поведение ребенка.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Безусловная родительская любовь.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Отношения теплые.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Родители открыты для общения с детьми.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Родители не устанавливают каких-либо ограничений.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Вся жизнь родителя подчинена нуждам и потребностям ребенка, его прихотям.</a:t>
            </a:r>
            <a:endParaRPr lang="ru-RU" sz="2800" i="1" dirty="0"/>
          </a:p>
        </p:txBody>
      </p:sp>
      <p:pic>
        <p:nvPicPr>
          <p:cNvPr id="68610" name="Picture 2" descr="http://festival.1september.ru:8080/articles/571399/f_clip_image0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2160240" cy="216024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57148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Либеральный стиль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Демократический стиль</a:t>
            </a:r>
            <a:endParaRPr lang="ru-RU" sz="3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50720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 smtClean="0"/>
              <a:t>Демократический стиль воспитания</a:t>
            </a:r>
            <a:r>
              <a:rPr lang="ru-RU" sz="2800" i="1" dirty="0" smtClean="0"/>
              <a:t> — характеризуется определенным распределением полномочий между родителем и ребенком в отношении проблем его обучения, досуга, интересов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4098" name="Picture 2" descr="E:\консультант\СТИЛИ СЕМ ВОСП\демократия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2357430"/>
            <a:ext cx="3500462" cy="26596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736"/>
            <a:ext cx="56052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i="1" dirty="0" smtClean="0"/>
              <a:t>  Родители признают и поощряют растущую автономию своих детей.</a:t>
            </a:r>
          </a:p>
          <a:p>
            <a:pPr>
              <a:buFont typeface="Wingdings" pitchFamily="2" charset="2"/>
              <a:buChar char="Ø"/>
            </a:pPr>
            <a:r>
              <a:rPr lang="ru-RU" sz="2400" i="1" dirty="0" smtClean="0"/>
              <a:t>  Отношения теплые. </a:t>
            </a:r>
          </a:p>
          <a:p>
            <a:pPr>
              <a:buFont typeface="Wingdings" pitchFamily="2" charset="2"/>
              <a:buChar char="Ø"/>
            </a:pPr>
            <a:r>
              <a:rPr lang="ru-RU" sz="2400" i="1" dirty="0" smtClean="0"/>
              <a:t>  Родители открыты для общения и обсуждения с детьми установленных правил поведения; допускают изменения своих требований в разумных пределах. </a:t>
            </a:r>
          </a:p>
          <a:p>
            <a:pPr>
              <a:buFont typeface="Wingdings" pitchFamily="2" charset="2"/>
              <a:buChar char="Ø"/>
            </a:pPr>
            <a:r>
              <a:rPr lang="ru-RU" sz="2400" i="1" dirty="0" smtClean="0"/>
              <a:t>  Ребенок и взрослый имеют общие интересы, цели, но и свои личные потребности; они равны, уважают друг друга. </a:t>
            </a:r>
            <a:endParaRPr lang="ru-RU" sz="2400" i="1" dirty="0"/>
          </a:p>
        </p:txBody>
      </p:sp>
      <p:pic>
        <p:nvPicPr>
          <p:cNvPr id="65538" name="Picture 2" descr="http://festival.1september.ru:8080/articles/571399/f_clip_image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00306"/>
            <a:ext cx="3096344" cy="1800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57148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Демократический стиль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439</TotalTime>
  <Words>425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Логинов</cp:lastModifiedBy>
  <cp:revision>52</cp:revision>
  <dcterms:created xsi:type="dcterms:W3CDTF">2010-12-10T16:56:54Z</dcterms:created>
  <dcterms:modified xsi:type="dcterms:W3CDTF">2013-06-05T06:07:17Z</dcterms:modified>
</cp:coreProperties>
</file>