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6" r:id="rId2"/>
    <p:sldId id="257" r:id="rId3"/>
    <p:sldId id="259" r:id="rId4"/>
    <p:sldId id="260" r:id="rId5"/>
    <p:sldId id="262" r:id="rId6"/>
    <p:sldId id="261" r:id="rId7"/>
    <p:sldId id="279" r:id="rId8"/>
    <p:sldId id="263" r:id="rId9"/>
    <p:sldId id="277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8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3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0C49-8027-41C7-B388-5B820E719E7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4C9E-BF51-43FA-90F2-878050E4F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0C49-8027-41C7-B388-5B820E719E7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4C9E-BF51-43FA-90F2-878050E4F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0C49-8027-41C7-B388-5B820E719E7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4C9E-BF51-43FA-90F2-878050E4F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0C49-8027-41C7-B388-5B820E719E7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4C9E-BF51-43FA-90F2-878050E4F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0C49-8027-41C7-B388-5B820E719E7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4C9E-BF51-43FA-90F2-878050E4F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0C49-8027-41C7-B388-5B820E719E7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4C9E-BF51-43FA-90F2-878050E4F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0C49-8027-41C7-B388-5B820E719E7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4C9E-BF51-43FA-90F2-878050E4F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0C49-8027-41C7-B388-5B820E719E7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4C9E-BF51-43FA-90F2-878050E4F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0C49-8027-41C7-B388-5B820E719E7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4C9E-BF51-43FA-90F2-878050E4F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0C49-8027-41C7-B388-5B820E719E7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74C9E-BF51-43FA-90F2-878050E4F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0C49-8027-41C7-B388-5B820E719E7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074C9E-BF51-43FA-90F2-878050E4F0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F00C49-8027-41C7-B388-5B820E719E7D}" type="datetimeFigureOut">
              <a:rPr lang="ru-RU" smtClean="0"/>
              <a:pPr/>
              <a:t>05.06.2013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074C9E-BF51-43FA-90F2-878050E4F02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http://s39.radikal.ru/i083/1102/a0/62f802e967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738" y="1071546"/>
            <a:ext cx="9120262" cy="5786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6" name="Picture 8" descr="http://www.zapoved.net/images/maps/Komi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33" y="0"/>
            <a:ext cx="9147533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00100" y="4786322"/>
            <a:ext cx="1470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err="1" smtClean="0"/>
              <a:t>Сысольский</a:t>
            </a:r>
            <a:endParaRPr lang="ru-RU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2911" y="4000504"/>
            <a:ext cx="185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/>
              <a:t>Сыктывдинский</a:t>
            </a:r>
            <a:endParaRPr lang="ru-RU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3571876"/>
            <a:ext cx="1630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 smtClean="0"/>
              <a:t>Усть-Вымский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0"/>
            <a:ext cx="71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ГОСУДАРСТВЕННАЯ ВЛАСТЬ В РЕСПУБЛИКЕ КОМИ</a:t>
            </a:r>
          </a:p>
          <a:p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smtClean="0"/>
              <a:t>       </a:t>
            </a:r>
            <a:r>
              <a:rPr lang="ru-RU" sz="2400" b="1" dirty="0" smtClean="0"/>
              <a:t>осуществляется на основе разделения на:</a:t>
            </a:r>
            <a:endParaRPr lang="ru-RU" sz="2400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1678761" y="1393017"/>
            <a:ext cx="100013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3713950" y="2000240"/>
            <a:ext cx="157243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6000760" y="1357298"/>
            <a:ext cx="1143008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8596" y="2428868"/>
            <a:ext cx="2515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ЗАКОНОДАТЕЛЬНАЯ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57554" y="2928934"/>
            <a:ext cx="2734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ИСПОЛНИТЕЛЬНАЯ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29388" y="250030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СУДЕБНАЯ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8596" y="4071942"/>
            <a:ext cx="781976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ГОСУДАРСТВЕННУЮ ВЛАСТЬ В РК осуществляют:</a:t>
            </a:r>
          </a:p>
          <a:p>
            <a:endParaRPr lang="ru-RU" sz="2400" b="1" dirty="0" smtClean="0"/>
          </a:p>
          <a:p>
            <a:pPr>
              <a:buFont typeface="Wingdings" pitchFamily="2" charset="2"/>
              <a:buChar char="Ø"/>
            </a:pPr>
            <a:r>
              <a:rPr lang="ru-RU" sz="2400" b="1" dirty="0"/>
              <a:t> </a:t>
            </a:r>
            <a:r>
              <a:rPr lang="ru-RU" sz="2400" b="1" dirty="0" smtClean="0"/>
              <a:t>Государственный Совет РК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/>
              <a:t> </a:t>
            </a:r>
            <a:r>
              <a:rPr lang="ru-RU" sz="2400" b="1" dirty="0" smtClean="0"/>
              <a:t>Глава РК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/>
              <a:t> </a:t>
            </a:r>
            <a:r>
              <a:rPr lang="ru-RU" sz="2400" b="1" dirty="0" smtClean="0"/>
              <a:t>Правительство РК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/>
              <a:t> </a:t>
            </a:r>
            <a:r>
              <a:rPr lang="ru-RU" sz="2400" b="1" dirty="0" smtClean="0"/>
              <a:t>Конституционный Суд РК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8001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     ЗАКОНОДАТЕЛЬНАЯ   ВЛАСТЬ</a:t>
            </a:r>
            <a:endParaRPr lang="ru-RU" sz="2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" y="2143115"/>
          <a:ext cx="8929716" cy="4714884"/>
        </p:xfrm>
        <a:graphic>
          <a:graphicData uri="http://schemas.openxmlformats.org/drawingml/2006/table">
            <a:tbl>
              <a:tblPr/>
              <a:tblGrid>
                <a:gridCol w="2633808"/>
                <a:gridCol w="6295908"/>
              </a:tblGrid>
              <a:tr h="404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Законодательная власть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Чем представлена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Как  формируется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Количественный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состав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Срок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полномочий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Функции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9233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группа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Пользуясь  главой 4 «Законодательная власть» ст. 71, ст.73. заполните таблицу «Законодательная власть»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214290"/>
            <a:ext cx="72152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ИСПОЛНИТЕЛЬНАЯ  ВЛАСТЬ ВЛАСТЬ</a:t>
            </a:r>
            <a:endParaRPr lang="ru-RU" sz="32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857363"/>
          <a:ext cx="8429684" cy="4643471"/>
        </p:xfrm>
        <a:graphic>
          <a:graphicData uri="http://schemas.openxmlformats.org/drawingml/2006/table">
            <a:tbl>
              <a:tblPr/>
              <a:tblGrid>
                <a:gridCol w="2045730"/>
                <a:gridCol w="3703410"/>
                <a:gridCol w="2680544"/>
              </a:tblGrid>
              <a:tr h="4014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Исполнительная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власть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2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Чем представлена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Глава Республики Коми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84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Как формируется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Функции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785795"/>
            <a:ext cx="9144000" cy="10156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II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группа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Откройте главу 5 « Исполнительная власть» ст.81 , ст.84 п.1,2,3,4 и 5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Заполните таблицу «Исполнительная власть»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285992"/>
          <a:ext cx="9144001" cy="4357719"/>
        </p:xfrm>
        <a:graphic>
          <a:graphicData uri="http://schemas.openxmlformats.org/drawingml/2006/table">
            <a:tbl>
              <a:tblPr/>
              <a:tblGrid>
                <a:gridCol w="2147352"/>
                <a:gridCol w="1963532"/>
                <a:gridCol w="5033117"/>
              </a:tblGrid>
              <a:tr h="544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Исполнительная власть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9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Чем представлена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Правительство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Республики Коми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4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Как формируется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4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Функции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1142984"/>
            <a:ext cx="9144000" cy="10156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III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группа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Откройте главу 5 « Исполнительная власть» ст. 89, ст. 90 п.1,2,3 и 4.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Заполните таблицу « Исполнительная власть»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290"/>
            <a:ext cx="75724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     ИСПОЛНИТЕЛЬНАЯ ВЛАСТЬ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142852"/>
          <a:ext cx="8786874" cy="6715147"/>
        </p:xfrm>
        <a:graphic>
          <a:graphicData uri="http://schemas.openxmlformats.org/drawingml/2006/table">
            <a:tbl>
              <a:tblPr/>
              <a:tblGrid>
                <a:gridCol w="2331299"/>
                <a:gridCol w="6455575"/>
              </a:tblGrid>
              <a:tr h="6104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Законодательная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власть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4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Чем представлена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4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Как 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формируется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09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Количественный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состав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09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Срок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полномочий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Функции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Блок-схема: альтернативный процесс 2"/>
          <p:cNvSpPr/>
          <p:nvPr/>
        </p:nvSpPr>
        <p:spPr>
          <a:xfrm>
            <a:off x="2714612" y="785794"/>
            <a:ext cx="6000792" cy="571504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Государственный Совет Республики Коми</a:t>
            </a:r>
            <a:endParaRPr lang="ru-RU" b="1" dirty="0">
              <a:latin typeface="Times New Roman"/>
              <a:ea typeface="Times New Roman"/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714612" y="1357298"/>
            <a:ext cx="6000792" cy="571504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Из граждан РФ , достигших возраста 21 год, и обладающих пассивным избирательным правом</a:t>
            </a:r>
            <a:endParaRPr lang="ru-RU" b="1" dirty="0">
              <a:latin typeface="Times New Roman"/>
              <a:ea typeface="Times New Roman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643174" y="2143116"/>
            <a:ext cx="5929354" cy="928694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     30 депутатов</a:t>
            </a:r>
            <a:endParaRPr lang="ru-RU" sz="2400" b="1" dirty="0">
              <a:latin typeface="Times New Roman"/>
              <a:ea typeface="Times New Roman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714612" y="3357562"/>
            <a:ext cx="5786478" cy="928694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                                   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5 лет</a:t>
            </a:r>
            <a:endParaRPr lang="ru-RU" sz="2400" b="1" dirty="0">
              <a:latin typeface="Times New Roman"/>
              <a:ea typeface="Times New Roman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643174" y="4643446"/>
            <a:ext cx="6286544" cy="2112846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Принимает Конституцию РК, вносит в неё изменения</a:t>
            </a:r>
            <a:endParaRPr lang="ru-RU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Устанавливает порядок проведения выборов Главы РК </a:t>
            </a:r>
            <a:endParaRPr lang="ru-RU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Устанавливает порядок проведения выборов в Государственный Совет</a:t>
            </a:r>
            <a:endParaRPr lang="ru-RU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Заслушивает ежегодные отчёты Главы РК о результатах деятельности Правительства РК</a:t>
            </a:r>
            <a:endParaRPr lang="ru-RU" b="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24"/>
          <a:ext cx="9144000" cy="6858024"/>
        </p:xfrm>
        <a:graphic>
          <a:graphicData uri="http://schemas.openxmlformats.org/drawingml/2006/table">
            <a:tbl>
              <a:tblPr/>
              <a:tblGrid>
                <a:gridCol w="1785918"/>
                <a:gridCol w="4309588"/>
                <a:gridCol w="3048494"/>
              </a:tblGrid>
              <a:tr h="3635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5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lang="ru-RU" sz="5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                                                                            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Исполнительная власть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84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Чем представлена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2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Как     формируется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6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Функции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1102" marR="311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Блок-схема: альтернативный процесс 2"/>
          <p:cNvSpPr/>
          <p:nvPr/>
        </p:nvSpPr>
        <p:spPr>
          <a:xfrm>
            <a:off x="1928794" y="428604"/>
            <a:ext cx="4071966" cy="500066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Глава Республики Коми</a:t>
            </a:r>
            <a:endParaRPr lang="ru-RU" sz="2000" b="1" dirty="0">
              <a:latin typeface="Times New Roman"/>
              <a:ea typeface="Times New Roman"/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1785918" y="928670"/>
            <a:ext cx="4286280" cy="2571768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Избирается Гражданами РФ, 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проживающими</a:t>
            </a:r>
            <a:endParaRPr lang="ru-RU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 территории РК, обладающими активным избирательным правом.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Главой РК может</a:t>
            </a:r>
            <a:endParaRPr lang="ru-RU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стать гражданин РФ , обладающий </a:t>
            </a:r>
            <a:endParaRPr lang="ru-RU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пассивным избирательным правом  с 30 лет, сроком на 5 лет и не боле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е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двух сроков подряд.</a:t>
            </a:r>
            <a:endParaRPr lang="ru-RU" b="1" dirty="0">
              <a:latin typeface="Times New Roman"/>
              <a:ea typeface="Times New Roman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714480" y="3500438"/>
            <a:ext cx="4357718" cy="3357562"/>
          </a:xfrm>
          <a:prstGeom prst="flowChartAlternateProcess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Меры по реализации, обеспечению и защите  прав и свобод человека и гражданина.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Представляет РК в отношениях с федеральными органами государственной власти.</a:t>
            </a:r>
            <a:endParaRPr lang="ru-RU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Формирует Правительство РК</a:t>
            </a:r>
            <a:endParaRPr lang="ru-RU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Право законодательной инициативы в Государственном Совете РК. Обнародует законы, либо отклоняет законы принятые Государственным Советом</a:t>
            </a:r>
            <a:endParaRPr lang="ru-RU" b="1" dirty="0">
              <a:latin typeface="Times New Roman"/>
              <a:ea typeface="Times New Roman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143636" y="428604"/>
            <a:ext cx="3000364" cy="500066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Правительство</a:t>
            </a:r>
            <a:endParaRPr lang="ru-RU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Республики Коми</a:t>
            </a:r>
            <a:endParaRPr lang="ru-RU" b="1" dirty="0">
              <a:latin typeface="Times New Roman"/>
              <a:ea typeface="Times New Roman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6143636" y="928670"/>
            <a:ext cx="3000364" cy="2643206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Заместители Главы РК, министры РК</a:t>
            </a:r>
          </a:p>
          <a:p>
            <a:pPr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Формируется Главой РК в течение одного месяца с момента вступления в должность главы РК.</a:t>
            </a:r>
            <a:endParaRPr lang="ru-RU" sz="2000" b="1" dirty="0">
              <a:latin typeface="Times New Roman"/>
              <a:ea typeface="Times New Roman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6000760" y="3571876"/>
            <a:ext cx="3143240" cy="3286124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Осуществляет меры по обеспечению и защите прав и свобод человека и гражданина.</a:t>
            </a:r>
          </a:p>
          <a:p>
            <a:pPr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Разрабатывает проект республиканского бюджета.</a:t>
            </a:r>
          </a:p>
          <a:p>
            <a:pPr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Обеспечивает исполнение республиканского бюджета, и готовит отчёт о его исполнении.</a:t>
            </a:r>
            <a:endParaRPr lang="ru-RU" sz="1600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Управляет и распоряжается собственностью РК.</a:t>
            </a:r>
            <a:endParaRPr lang="ru-RU" sz="1600" b="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WordArt 2"/>
          <p:cNvSpPr>
            <a:spLocks noChangeArrowheads="1" noChangeShapeType="1" noTextEdit="1"/>
          </p:cNvSpPr>
          <p:nvPr/>
        </p:nvSpPr>
        <p:spPr bwMode="auto">
          <a:xfrm>
            <a:off x="214282" y="1428736"/>
            <a:ext cx="8643998" cy="371477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171"/>
              </a:avLst>
            </a:prstTxWarp>
          </a:bodyPr>
          <a:lstStyle/>
          <a:p>
            <a:pPr algn="ctr" rtl="0"/>
            <a:r>
              <a:rPr lang="ru-RU" sz="3600" kern="10" spc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Разминка для глаз</a:t>
            </a:r>
            <a:endParaRPr lang="ru-RU" sz="3600" kern="10" spc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285990"/>
          <a:ext cx="8858279" cy="4429160"/>
        </p:xfrm>
        <a:graphic>
          <a:graphicData uri="http://schemas.openxmlformats.org/drawingml/2006/table">
            <a:tbl>
              <a:tblPr/>
              <a:tblGrid>
                <a:gridCol w="8858279"/>
              </a:tblGrid>
              <a:tr h="885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8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1071546"/>
            <a:ext cx="9144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Откройте  гл.4 «Законодательная власть», найдите  ст.77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Заполните таблицу  « Законотворческий процесс в Республике Коми»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428604"/>
            <a:ext cx="7114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    ЗАКОНОТВОРЧЕСКИЙ ПРОЦЕСС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57999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979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7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4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9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95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00100" y="0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ЗАКОНОТВОРЧЕСКИЙ ПРОЦЕСС В РЕСПУБЛИКЕ КОМИ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0" y="357166"/>
            <a:ext cx="9144000" cy="642942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Государственный Совет принимает закон и в течение 10 дней направляет Главе РК</a:t>
            </a:r>
            <a:endParaRPr lang="ru-RU" sz="2000" b="1" dirty="0">
              <a:latin typeface="Times New Roman"/>
              <a:ea typeface="Times New Roman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0" y="1000108"/>
            <a:ext cx="9144000" cy="969838"/>
          </a:xfrm>
          <a:prstGeom prst="flowChartAlternateProcess">
            <a:avLst/>
          </a:prstGeom>
          <a:solidFill>
            <a:srgbClr val="CF32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 течение 14 дней  Глава РК либо обнародует закон путём подписания, либо отклоняет его.</a:t>
            </a:r>
            <a:endParaRPr lang="ru-RU" sz="2400" b="1" dirty="0">
              <a:latin typeface="Times New Roman"/>
              <a:ea typeface="Times New Roman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0" y="2000240"/>
            <a:ext cx="9144000" cy="1928826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 случае отклонения закона  Главой РК Государственный Совет может одобрить указанный закон в ранее принятой редакции большинством не менее двух третей голосов от установленного числа депутатов.</a:t>
            </a:r>
            <a:endParaRPr lang="ru-RU" sz="2400" b="1" dirty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0" y="3929066"/>
            <a:ext cx="9144000" cy="1428760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Закон РК, одобренный в ранее принятой редакции , не может быть повторно отклонён Главой РК и подлежит обнародованию в течение 7 дней.</a:t>
            </a:r>
            <a:endParaRPr lang="ru-RU" sz="2400" b="1" dirty="0">
              <a:latin typeface="Times New Roman"/>
              <a:ea typeface="Times New Roman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0" y="5357826"/>
            <a:ext cx="9144000" cy="1500174"/>
          </a:xfrm>
          <a:prstGeom prst="flowChartAlternateProces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Подлежит подписанию и обнародованию также закон, не отклоненный Главой РК в течение 14 дней с момента поступления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b="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0" y="0"/>
            <a:ext cx="9144000" cy="6858000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До начала </a:t>
            </a:r>
            <a:r>
              <a:rPr lang="en-US" sz="2000" b="1" dirty="0" smtClean="0">
                <a:solidFill>
                  <a:srgbClr val="0070C0"/>
                </a:solidFill>
              </a:rPr>
              <a:t>XX</a:t>
            </a:r>
            <a:r>
              <a:rPr lang="ru-RU" sz="2000" b="1" dirty="0" smtClean="0">
                <a:solidFill>
                  <a:srgbClr val="0070C0"/>
                </a:solidFill>
              </a:rPr>
              <a:t> века эти документы содержали только текстовые поля с перечислением антропометрических данных обладателя, позднее с распространением </a:t>
            </a:r>
            <a:r>
              <a:rPr lang="ru-RU" sz="2000" b="1" dirty="0" err="1" smtClean="0">
                <a:solidFill>
                  <a:srgbClr val="0070C0"/>
                </a:solidFill>
              </a:rPr>
              <a:t>фототехнологии</a:t>
            </a:r>
            <a:r>
              <a:rPr lang="ru-RU" sz="2000" b="1" dirty="0" smtClean="0">
                <a:solidFill>
                  <a:srgbClr val="0070C0"/>
                </a:solidFill>
              </a:rPr>
              <a:t>  стала обязательной фотография владельца.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endParaRPr lang="ru-RU" sz="20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Единая система этого документа была введена в СССР 27 декабря 1932 года , и её основной целью было  усилить контроль за населением.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928670"/>
            <a:ext cx="81439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В  России согласно Соборному уложению 1649 года, для поездки в «иное государство» подданным требовалось « бить челом государю …(или) воеводам о проезжей грамоте»; в обязанности воевод входило выдавать эти проезжие грамоты « безо всякого задержания».</a:t>
            </a:r>
          </a:p>
          <a:p>
            <a:endParaRPr lang="ru-RU" sz="2000" b="1" dirty="0" smtClean="0">
              <a:solidFill>
                <a:srgbClr val="FF0000"/>
              </a:solidFill>
            </a:endParaRPr>
          </a:p>
          <a:p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WordArt 2"/>
          <p:cNvSpPr>
            <a:spLocks noChangeArrowheads="1" noChangeShapeType="1" noTextEdit="1"/>
          </p:cNvSpPr>
          <p:nvPr/>
        </p:nvSpPr>
        <p:spPr bwMode="auto">
          <a:xfrm>
            <a:off x="1857356" y="785794"/>
            <a:ext cx="5572164" cy="178595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 rtl="0"/>
            <a:r>
              <a:rPr lang="ru-RU" sz="3600" kern="10" spc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АНКЕТА</a:t>
            </a:r>
            <a:endParaRPr lang="ru-RU" sz="3600" kern="10" spc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4357694"/>
            <a:ext cx="842968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sz="2000" b="1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endParaRPr lang="ru-RU" sz="2000" b="1" dirty="0" smtClean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571472" y="3071810"/>
            <a:ext cx="7500990" cy="714380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1. На уроке я  работал                        активно/ пассивно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571472" y="3786190"/>
            <a:ext cx="7500990" cy="57150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      2.Своей работой на уроке я             доволен/ не доволен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571472" y="4357694"/>
            <a:ext cx="7500990" cy="75552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3. Урок для меня показался             коротким/ длинным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571472" y="5072074"/>
            <a:ext cx="7500990" cy="714380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     4. За урок я                                              не устал/ </a:t>
            </a:r>
            <a:r>
              <a:rPr lang="ru-RU" sz="2000" b="1" dirty="0" err="1" smtClean="0">
                <a:solidFill>
                  <a:srgbClr val="FF0000"/>
                </a:solidFill>
              </a:rPr>
              <a:t>устал</a:t>
            </a:r>
            <a:endParaRPr lang="ru-RU" sz="2000" b="1" dirty="0" smtClean="0">
              <a:solidFill>
                <a:srgbClr val="FF0000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571472" y="5786454"/>
            <a:ext cx="7500990" cy="1071546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    5. Материал урока мне был             понятен/ не понятен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                                                                         полезен/ бесполезен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                                                                         интересен/ скучен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WordArt 2"/>
          <p:cNvSpPr>
            <a:spLocks noChangeArrowheads="1" noChangeShapeType="1" noTextEdit="1"/>
          </p:cNvSpPr>
          <p:nvPr/>
        </p:nvSpPr>
        <p:spPr bwMode="auto">
          <a:xfrm>
            <a:off x="571472" y="2643182"/>
            <a:ext cx="8143932" cy="39290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Спасибо за работу</a:t>
            </a:r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upload.wikimedia.org/wikipedia/commons/thumb/1/1a/InternalPassport-RussianEmpire1910.jpg/360px-InternalPassport-RussianEmpire19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29190" cy="378619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2786059"/>
            <a:ext cx="47148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Бессрочная паспортная книжка Российской империи, выданная в 1910 году</a:t>
            </a:r>
          </a:p>
        </p:txBody>
      </p:sp>
      <p:pic>
        <p:nvPicPr>
          <p:cNvPr id="15364" name="Picture 4" descr="http://upload.wikimedia.org/wikipedia/commons/thumb/3/38/%D0%9F%D0%B0%D1%81%D0%BF%D0%BE%D1%80%D1%82_%D0%B4%D0%BE%D1%80%D0%BE%D0%B6%D0%BD%D1%8B%D0%B9_1915.jpg/220px-%D0%9F%D0%B0%D1%81%D0%BF%D0%BE%D1%80%D1%82_%D0%B4%D0%BE%D1%80%D0%BE%D0%B6%D0%BD%D1%8B%D0%B9_191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19194" y="3357562"/>
            <a:ext cx="4224806" cy="350043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72066" y="5786454"/>
            <a:ext cx="407193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Временный паспорт Российской империи, выданный в 1916 году</a:t>
            </a:r>
          </a:p>
        </p:txBody>
      </p:sp>
      <p:pic>
        <p:nvPicPr>
          <p:cNvPr id="15368" name="Picture 8" descr="http://promoserver.ru/s_images/1338104383914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190" y="0"/>
            <a:ext cx="4214810" cy="3429000"/>
          </a:xfrm>
          <a:prstGeom prst="rect">
            <a:avLst/>
          </a:prstGeom>
          <a:noFill/>
        </p:spPr>
      </p:pic>
      <p:sp>
        <p:nvSpPr>
          <p:cNvPr id="9" name="Скругленная прямоугольная выноска 8"/>
          <p:cNvSpPr/>
          <p:nvPr/>
        </p:nvSpPr>
        <p:spPr>
          <a:xfrm>
            <a:off x="0" y="3786190"/>
            <a:ext cx="4857752" cy="271464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Паспорт </a:t>
            </a:r>
            <a:r>
              <a:rPr lang="ru-RU" sz="2800" b="1" dirty="0" smtClean="0">
                <a:solidFill>
                  <a:srgbClr val="FF0000"/>
                </a:solidFill>
              </a:rPr>
              <a:t> ( от лат. 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p</a:t>
            </a:r>
            <a:r>
              <a:rPr lang="en-US" sz="2800" b="1" dirty="0" err="1" smtClean="0">
                <a:solidFill>
                  <a:srgbClr val="FF0000"/>
                </a:solidFill>
              </a:rPr>
              <a:t>assus</a:t>
            </a:r>
            <a:r>
              <a:rPr lang="ru-RU" sz="2800" b="1" dirty="0" smtClean="0">
                <a:solidFill>
                  <a:srgbClr val="FF0000"/>
                </a:solidFill>
              </a:rPr>
              <a:t>- движение, и 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porta</a:t>
            </a:r>
            <a:r>
              <a:rPr lang="ru-RU" sz="2800" b="1" dirty="0" smtClean="0">
                <a:solidFill>
                  <a:srgbClr val="FF0000"/>
                </a:solidFill>
              </a:rPr>
              <a:t>-врата) – разрешение на проход через городские ворота в средние века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2285984" y="0"/>
            <a:ext cx="3929090" cy="12954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Тема урока</a:t>
            </a:r>
            <a:endParaRPr lang="ru-RU" sz="3600" kern="10" spc="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428596" y="1643050"/>
            <a:ext cx="8429684" cy="34290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Конституция</a:t>
            </a:r>
          </a:p>
          <a:p>
            <a:pPr algn="ctr" rtl="0"/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Республики Коми</a:t>
            </a:r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17413" name="Picture 5" descr="http://komionline.ru/media/images/2011/06/28/gerb(2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57918" y="0"/>
            <a:ext cx="2786082" cy="1866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" y="0"/>
            <a:ext cx="9144000" cy="726352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Инструкция по работе с справочно-правовой системой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КонсультантПлюс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Средняя  школа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Пункт 1.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рабочем столе найдите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ярлык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Справочно-правовой системы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КонсультантПлюс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Средняя школа ( двумя щелчками мыши – откройте программу)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Пункт 2.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поле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Быстрый поиск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наберите Конституция Республики Коми, затем найти, затем откройте первый документ (Конституция Республики Коми принята Государственным Советом 17.02. 1994г) ( с учетом поправок , внесенных 23.06.2012 г.)запроса. (Перед Вами первая страничка Конституция РК)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Пункт 3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нас открыта первая страничка Конституции РК), справа найдите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оглавление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щелкните по нему.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Пункт 4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1.Двумя щелчками мыши щелкните по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главе  1 Основы конституционного строя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2.Возьмите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приложение №2,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выполните задание.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Пункт 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Справа найдите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оглавление</a:t>
            </a:r>
            <a:r>
              <a:rPr kumimoji="0" lang="ru-RU" sz="120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 и щелкните по нему.</a:t>
            </a:r>
            <a:r>
              <a:rPr kumimoji="0" lang="ru-RU" sz="1200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 поле </a:t>
            </a:r>
            <a:r>
              <a:rPr lang="ru-RU" sz="12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найти</a:t>
            </a:r>
            <a:r>
              <a:rPr lang="ru-RU" sz="1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наберите </a:t>
            </a:r>
            <a:r>
              <a:rPr kumimoji="0" lang="ru-RU" sz="1200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 ст.70, щелкнуть </a:t>
            </a:r>
            <a:r>
              <a:rPr kumimoji="0" lang="ru-RU" sz="1200" b="1" i="0" u="sng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найти</a:t>
            </a:r>
            <a:r>
              <a:rPr kumimoji="0" lang="ru-RU" sz="1200" i="0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cs typeface="Arial" pitchFamily="34" charset="0"/>
              </a:rPr>
              <a:t>, слева будет выделена 70 статья, откройте её двумя щелчками.</a:t>
            </a:r>
            <a:endParaRPr kumimoji="0" lang="ru-RU" sz="120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Пункт 6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Задание 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группе:</a:t>
            </a:r>
            <a:endParaRPr kumimoji="0" lang="ru-RU" sz="1200" b="0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1.Снова вернитесь в оглавление.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2.Двумя щелчками мыши щелкните по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главе 4 Законодательная власть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3.Возьмите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приложение №3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, и выполните задание.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Задание 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II </a:t>
            </a: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группе:</a:t>
            </a:r>
            <a:endParaRPr kumimoji="0" lang="ru-RU" sz="1200" b="0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Снова вернитесь в оглавление.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2.Двумя щелчками мыши щелкните по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главе 5 Исполнительная власть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3.Возьмите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приложение №4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, и выполните задание.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Задание </a:t>
            </a:r>
            <a:r>
              <a:rPr kumimoji="0" lang="en-US" sz="12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III </a:t>
            </a:r>
            <a:r>
              <a:rPr kumimoji="0" lang="ru-RU" sz="1200" b="0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группе:</a:t>
            </a:r>
            <a:endParaRPr kumimoji="0" lang="ru-RU" sz="1200" b="0" i="0" u="sng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1.Снова вернитесь в оглавление.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2.Двумя щелчками мыши щелкните по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главе 5 Исполнительная власть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Возьмите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приложение №5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и выполните задание.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Пункт 7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1.Снова вернитесь в оглавление.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2.С помощью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Оглавления откройте  главу  4 Законодательная власть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3.Возьмите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приложение №6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и выполните задание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428604"/>
            <a:ext cx="478634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</a:p>
          <a:p>
            <a:pPr algn="ctr"/>
            <a:endParaRPr lang="ru-RU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5357818" cy="25003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 rtl="0"/>
            <a:endParaRPr lang="ru-RU" sz="36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CBCBCB"/>
                  </a:gs>
                  <a:gs pos="13000">
                    <a:srgbClr val="5F5F5F"/>
                  </a:gs>
                  <a:gs pos="21001">
                    <a:srgbClr val="5F5F5F"/>
                  </a:gs>
                  <a:gs pos="63000">
                    <a:srgbClr val="FFFFFF"/>
                  </a:gs>
                  <a:gs pos="67000">
                    <a:srgbClr val="B2B2B2"/>
                  </a:gs>
                  <a:gs pos="69000">
                    <a:srgbClr val="292929"/>
                  </a:gs>
                  <a:gs pos="82001">
                    <a:srgbClr val="777777"/>
                  </a:gs>
                  <a:gs pos="100000">
                    <a:srgbClr val="EAEAEA"/>
                  </a:gs>
                </a:gsLst>
                <a:lin ang="5400000" scaled="1"/>
              </a:gradFill>
              <a:effectLst/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42852"/>
            <a:ext cx="87868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</a:rPr>
              <a:t>Конституция</a:t>
            </a:r>
            <a:r>
              <a:rPr lang="ru-RU" sz="6000" b="1" dirty="0" smtClean="0"/>
              <a:t>- </a:t>
            </a:r>
          </a:p>
          <a:p>
            <a:r>
              <a:rPr lang="ru-RU" sz="6000" b="1" dirty="0" smtClean="0"/>
              <a:t> </a:t>
            </a:r>
            <a:r>
              <a:rPr lang="ru-RU" sz="6000" b="1" dirty="0" smtClean="0">
                <a:solidFill>
                  <a:srgbClr val="7030A0"/>
                </a:solidFill>
              </a:rPr>
              <a:t>Основной </a:t>
            </a:r>
          </a:p>
          <a:p>
            <a:r>
              <a:rPr lang="ru-RU" sz="6000" b="1" dirty="0" smtClean="0">
                <a:solidFill>
                  <a:srgbClr val="7030A0"/>
                </a:solidFill>
              </a:rPr>
              <a:t>закон государства </a:t>
            </a:r>
          </a:p>
          <a:p>
            <a:r>
              <a:rPr lang="ru-RU" sz="4000" b="1" dirty="0">
                <a:solidFill>
                  <a:srgbClr val="FFFF00"/>
                </a:solidFill>
              </a:rPr>
              <a:t>о</a:t>
            </a:r>
            <a:r>
              <a:rPr lang="ru-RU" sz="4000" b="1" dirty="0" smtClean="0">
                <a:solidFill>
                  <a:srgbClr val="FFFF00"/>
                </a:solidFill>
              </a:rPr>
              <a:t>пределяющий:</a:t>
            </a:r>
          </a:p>
          <a:p>
            <a:pPr>
              <a:buFont typeface="Wingdings" pitchFamily="2" charset="2"/>
              <a:buChar char="q"/>
            </a:pPr>
            <a:r>
              <a:rPr lang="ru-RU" sz="4000" b="1" dirty="0"/>
              <a:t>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Как устроено государство</a:t>
            </a:r>
          </a:p>
          <a:p>
            <a:pPr>
              <a:buFont typeface="Wingdings" pitchFamily="2" charset="2"/>
              <a:buChar char="q"/>
            </a:pPr>
            <a:r>
              <a:rPr lang="ru-RU" sz="4000" b="1" dirty="0"/>
              <a:t>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Как образованы органы власти</a:t>
            </a:r>
          </a:p>
          <a:p>
            <a:pPr>
              <a:buFont typeface="Wingdings" pitchFamily="2" charset="2"/>
              <a:buChar char="q"/>
            </a:pPr>
            <a:r>
              <a:rPr lang="ru-RU" sz="4000" b="1" dirty="0"/>
              <a:t> </a:t>
            </a:r>
            <a:r>
              <a:rPr lang="ru-RU" sz="4000" b="1" dirty="0" smtClean="0">
                <a:solidFill>
                  <a:schemeClr val="tx2">
                    <a:lumMod val="10000"/>
                  </a:schemeClr>
                </a:solidFill>
              </a:rPr>
              <a:t>Каковы права и обязанности</a:t>
            </a:r>
            <a:endParaRPr lang="ru-RU" sz="40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WordArt 2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214282" y="1000108"/>
            <a:ext cx="8929718" cy="8572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Структура Конституции Республики Коми</a:t>
            </a:r>
            <a:endParaRPr lang="ru-RU" sz="3600" kern="10" spc="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214554"/>
            <a:ext cx="328611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Преамбула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3 раздела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8 глав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103 статьи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14744" y="2000240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</a:t>
            </a:r>
            <a:endParaRPr lang="ru-RU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143240" y="1857364"/>
            <a:ext cx="5786478" cy="5000636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                                 </a:t>
            </a:r>
            <a:r>
              <a:rPr lang="ru-RU" sz="2000" b="1" dirty="0" smtClean="0">
                <a:solidFill>
                  <a:schemeClr val="tx1"/>
                </a:solidFill>
              </a:rPr>
              <a:t>8 глав:</a:t>
            </a:r>
          </a:p>
          <a:p>
            <a:pPr marL="400050" indent="-400050">
              <a:buAutoNum type="romanUcParenR"/>
            </a:pPr>
            <a:r>
              <a:rPr lang="ru-RU" sz="2000" b="1" dirty="0" smtClean="0">
                <a:solidFill>
                  <a:schemeClr val="tx1"/>
                </a:solidFill>
              </a:rPr>
              <a:t>Основы конституционного строя</a:t>
            </a:r>
          </a:p>
          <a:p>
            <a:pPr marL="400050" indent="-400050">
              <a:buAutoNum type="romanUcParenR"/>
            </a:pPr>
            <a:r>
              <a:rPr lang="ru-RU" sz="2000" b="1" dirty="0" smtClean="0">
                <a:solidFill>
                  <a:schemeClr val="tx1"/>
                </a:solidFill>
              </a:rPr>
              <a:t> Основные права, свободы и обязанности  человека и гражданина</a:t>
            </a:r>
          </a:p>
          <a:p>
            <a:pPr marL="400050" indent="-400050">
              <a:buAutoNum type="romanUcParenR"/>
            </a:pPr>
            <a:r>
              <a:rPr lang="ru-RU" sz="2000" b="1" dirty="0" smtClean="0">
                <a:solidFill>
                  <a:schemeClr val="tx1"/>
                </a:solidFill>
              </a:rPr>
              <a:t>Государственный строй Республики Коми  и административно-территориальное устройство</a:t>
            </a:r>
          </a:p>
          <a:p>
            <a:pPr marL="400050" indent="-400050">
              <a:buAutoNum type="romanUcParenR"/>
            </a:pPr>
            <a:r>
              <a:rPr lang="ru-RU" sz="2000" b="1" dirty="0" smtClean="0">
                <a:solidFill>
                  <a:schemeClr val="tx1"/>
                </a:solidFill>
              </a:rPr>
              <a:t>Законодательная власть</a:t>
            </a:r>
          </a:p>
          <a:p>
            <a:pPr marL="400050" indent="-400050">
              <a:buAutoNum type="romanUcParenR"/>
            </a:pPr>
            <a:r>
              <a:rPr lang="ru-RU" sz="2000" b="1" dirty="0" smtClean="0">
                <a:solidFill>
                  <a:schemeClr val="tx1"/>
                </a:solidFill>
              </a:rPr>
              <a:t>Исполнительная власть</a:t>
            </a:r>
          </a:p>
          <a:p>
            <a:pPr marL="400050" indent="-400050">
              <a:buAutoNum type="romanUcParenR"/>
            </a:pPr>
            <a:r>
              <a:rPr lang="ru-RU" sz="2000" b="1" dirty="0" smtClean="0">
                <a:solidFill>
                  <a:schemeClr val="tx1"/>
                </a:solidFill>
              </a:rPr>
              <a:t>Местное самоуправление</a:t>
            </a:r>
          </a:p>
          <a:p>
            <a:pPr marL="400050" indent="-400050">
              <a:buAutoNum type="romanUcParenR"/>
            </a:pPr>
            <a:r>
              <a:rPr lang="ru-RU" sz="2000" b="1" dirty="0" smtClean="0">
                <a:solidFill>
                  <a:schemeClr val="tx1"/>
                </a:solidFill>
              </a:rPr>
              <a:t>Судебная власть. Прокуратура</a:t>
            </a:r>
          </a:p>
          <a:p>
            <a:pPr marL="400050" indent="-400050">
              <a:buAutoNum type="romanUcParenR"/>
            </a:pPr>
            <a:r>
              <a:rPr lang="ru-RU" sz="2000" b="1" dirty="0" smtClean="0">
                <a:solidFill>
                  <a:schemeClr val="tx1"/>
                </a:solidFill>
              </a:rPr>
              <a:t>Принятие Конституции Республики Коми.  Внесение изменений и (или) дополнений в Конституцию Республики Коми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альтернативный процесс 1"/>
          <p:cNvSpPr/>
          <p:nvPr/>
        </p:nvSpPr>
        <p:spPr>
          <a:xfrm>
            <a:off x="2857488" y="2500306"/>
            <a:ext cx="3571900" cy="221457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ОСНОВЫ</a:t>
            </a: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КОНСТИТУЦИОННОГО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СТРОЯ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142844" y="4714884"/>
            <a:ext cx="3000396" cy="20002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ЧЕЛОВЕК И ЕГО ПРАВА-</a:t>
            </a:r>
          </a:p>
          <a:p>
            <a:pPr algn="ctr"/>
            <a:r>
              <a:rPr lang="ru-RU" sz="2400" b="1" dirty="0" smtClean="0"/>
              <a:t>ВЫСШАЯ</a:t>
            </a:r>
            <a:br>
              <a:rPr lang="ru-RU" sz="2400" b="1" dirty="0" smtClean="0"/>
            </a:br>
            <a:r>
              <a:rPr lang="ru-RU" sz="2400" b="1" dirty="0" smtClean="0"/>
              <a:t>ЦЕННОСТЬ</a:t>
            </a:r>
            <a:endParaRPr lang="ru-RU" sz="2400" b="1" dirty="0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6143636" y="4714884"/>
            <a:ext cx="3000364" cy="20002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РЕСПУБЛИКА КОМИ-</a:t>
            </a:r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РАВНОПРАВНЫЙ</a:t>
            </a:r>
            <a:br>
              <a:rPr lang="ru-RU" sz="2000" b="1" dirty="0" smtClean="0"/>
            </a:br>
            <a:r>
              <a:rPr lang="ru-RU" sz="2000" b="1" dirty="0" smtClean="0"/>
              <a:t>СУБЪЕКТ</a:t>
            </a:r>
            <a:br>
              <a:rPr lang="ru-RU" sz="2000" b="1" dirty="0" smtClean="0"/>
            </a:br>
            <a:r>
              <a:rPr lang="ru-RU" sz="2000" b="1" dirty="0" smtClean="0"/>
              <a:t>РОССИЙСКОЙ</a:t>
            </a:r>
            <a:br>
              <a:rPr lang="ru-RU" sz="2000" b="1" dirty="0" smtClean="0"/>
            </a:br>
            <a:r>
              <a:rPr lang="ru-RU" sz="2000" b="1" dirty="0" smtClean="0"/>
              <a:t>ФЕДЕРАЦИИ</a:t>
            </a:r>
            <a:endParaRPr lang="ru-RU" sz="2000" b="1" dirty="0"/>
          </a:p>
        </p:txBody>
      </p:sp>
      <p:pic>
        <p:nvPicPr>
          <p:cNvPr id="12" name="Рисунок 11" descr="Рисунок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85728"/>
            <a:ext cx="3017271" cy="2395530"/>
          </a:xfrm>
          <a:prstGeom prst="rect">
            <a:avLst/>
          </a:prstGeom>
        </p:spPr>
      </p:pic>
      <p:pic>
        <p:nvPicPr>
          <p:cNvPr id="13" name="Рисунок 12" descr="Рисунок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48639" y="214290"/>
            <a:ext cx="2895361" cy="2322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http://de.academic.ru/pictures/dewiki/75/Kom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0"/>
            <a:ext cx="800105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634</TotalTime>
  <Words>1059</Words>
  <Application>Microsoft Office PowerPoint</Application>
  <PresentationFormat>Экран (4:3)</PresentationFormat>
  <Paragraphs>207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Gjkmpjdfntkm</dc:creator>
  <cp:lastModifiedBy>Логинов</cp:lastModifiedBy>
  <cp:revision>72</cp:revision>
  <dcterms:created xsi:type="dcterms:W3CDTF">2013-04-10T15:03:42Z</dcterms:created>
  <dcterms:modified xsi:type="dcterms:W3CDTF">2013-06-05T06:11:48Z</dcterms:modified>
</cp:coreProperties>
</file>