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79" r:id="rId14"/>
    <p:sldId id="271" r:id="rId15"/>
    <p:sldId id="285" r:id="rId16"/>
    <p:sldId id="282" r:id="rId17"/>
    <p:sldId id="280" r:id="rId18"/>
    <p:sldId id="273" r:id="rId19"/>
    <p:sldId id="286" r:id="rId20"/>
    <p:sldId id="272" r:id="rId21"/>
    <p:sldId id="274" r:id="rId22"/>
    <p:sldId id="281" r:id="rId23"/>
    <p:sldId id="276" r:id="rId24"/>
    <p:sldId id="283" r:id="rId25"/>
    <p:sldId id="28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117D-1D64-48C2-9645-D3608832C7DE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2871-0216-436F-A633-C26B058F3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jkmpjdfntkm\Desktop\&#1052;&#1072;&#1090;&#1077;&#1088;&#1080;&#1072;&#1083;&#1099;%20&#1076;&#1083;&#1103;%20&#1082;&#1086;&#1085;&#1082;&#1091;&#1088;&#1089;&#1072;\&#1042;&#1086;&#1089;&#1087;&#1080;&#1090;&#1072;&#1090;&#1077;&#1083;&#1100;&#1085;&#1086;&#1077;%20&#1084;&#1077;&#1088;&#1086;&#1087;&#1088;&#1080;&#1103;&#1090;&#1080;&#1077;%20&#1050;&#1083;&#1072;&#1089;&#1089;&#1085;&#1099;&#1081;%20&#1088;&#1091;&#1082;&#1086;&#1074;&#1086;&#1076;&#1080;&#1090;&#1077;&#1083;&#1100;\pioner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jkmpjdfntkm\Desktop\&#1052;&#1072;&#1090;&#1077;&#1088;&#1080;&#1072;&#1083;&#1099;%20&#1076;&#1083;&#1103;%20&#1082;&#1086;&#1085;&#1082;&#1091;&#1088;&#1089;&#1072;\&#1042;&#1086;&#1089;&#1087;&#1080;&#1090;&#1072;&#1090;&#1077;&#1083;&#1100;&#1085;&#1086;&#1077;%20&#1084;&#1077;&#1088;&#1086;&#1087;&#1088;&#1080;&#1103;&#1090;&#1080;&#1077;%20&#1050;&#1083;&#1072;&#1089;&#1089;&#1085;&#1099;&#1081;%20&#1088;&#1091;&#1082;&#1086;&#1074;&#1086;&#1076;&#1080;&#1090;&#1077;&#1083;&#1100;\&#1048;&#1079;&#1075;&#1080;&#1073;%20&#1075;&#1080;&#1090;&#1072;&#1088;&#1099;%20&#1078;&#1105;&#1083;&#1090;&#1086;&#1081;.mp3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ВОСПИТАТЕЛЬНОЕ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14414" y="3357562"/>
            <a:ext cx="6858048" cy="22860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МЕРОПРИЯТИЕ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357958"/>
            <a:ext cx="759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 истории и обществознания  </a:t>
            </a:r>
            <a:r>
              <a:rPr lang="ru-RU" b="1" dirty="0" err="1" smtClean="0"/>
              <a:t>Гордюшкина</a:t>
            </a:r>
            <a:r>
              <a:rPr lang="ru-RU" b="1" dirty="0" smtClean="0"/>
              <a:t> Татьяна Александровна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143372" cy="3613406"/>
          </a:xfrm>
          <a:prstGeom prst="rect">
            <a:avLst/>
          </a:prstGeom>
        </p:spPr>
      </p:pic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3643314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5"/>
            <a:ext cx="4216263" cy="3214686"/>
          </a:xfrm>
          <a:prstGeom prst="rect">
            <a:avLst/>
          </a:prstGeom>
        </p:spPr>
      </p:pic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643314"/>
            <a:ext cx="492919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57224" y="1000108"/>
            <a:ext cx="7072362" cy="221457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Классный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3643314"/>
            <a:ext cx="7143800" cy="200026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РУКОВОДИТЕЛЬ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Рисунок 3" descr="класс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64" y="5143512"/>
            <a:ext cx="1810336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934233_konsul_tant_plyus_polnyy_federal_nyy_komplekt_na_01_01_2012_bonus_133236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по работе с справочно-правовой системой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КонсультантПлюс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Средняя      школа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Пункт 1.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рабочем столе найдите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ярлык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Справочно-правовой системы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КонсультантПлюс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 двумя щелчками мыши – откройте программу)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Пункт 2.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1)В поле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Быстрый поиск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наберите Декрет СНК РСФСР от 18.12.1923г., затем найти. Построить полный список , затем открыть «Устав единой Трудовой школы».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Справа найдите оглавление  и щелкните по нему.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В разделе Учебно-воспитательная часть, изучите пункт 36.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Пункт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 поле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Быстрый поиск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наберите положение о воспитательной работе в школе в СССР, затем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построить список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левой части выделить Документы СССР(6). В правом окне найти Постановление Совмина СССР от 08.09.1970 № 749 «Об Уставе средней общеобразовательной школы». Пункт 37.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обязанности классного руководителя в 70-е годы.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Пункт 4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 поле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Быстрый поиск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наберите Приказ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Минобрнауки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РФ от 03.02.2006г. № 21 «Об утверждении Методических рекомендаций об осуществлении функций классного руководителя.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Перечислите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определяющие  функции в деятельности классных руководителей?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901/nickolaynew.a/0_4598b_207b1a7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0" y="0"/>
            <a:ext cx="90978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715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Ученики мужской гимназии императорского человеколюбивого общества под присмотром классных наставников сажают деревья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715016"/>
            <a:ext cx="9144000" cy="114298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Обязанности :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Поддержание порядка на уроках 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контроль за посещением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ведение школьной документации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accent5"/>
                </a:solidFill>
              </a:rPr>
              <a:t>совещание с учителями</a:t>
            </a:r>
          </a:p>
          <a:p>
            <a:pPr algn="ctr"/>
            <a:endParaRPr lang="ru-RU" b="1" dirty="0" smtClean="0">
              <a:solidFill>
                <a:schemeClr val="accent5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5357826"/>
            <a:ext cx="8929718" cy="12858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Воспитание у учащихся чувство уважения к закону и его исполнителям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Преданность государю и Отечеству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Особое внимание уделялось укреплению и развитию религиозного чувства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285728"/>
            <a:ext cx="8929718" cy="6572272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В 20-е годы </a:t>
            </a:r>
            <a:r>
              <a:rPr lang="en-US" sz="5400" b="1" dirty="0" smtClean="0">
                <a:solidFill>
                  <a:srgbClr val="FFFF00"/>
                </a:solidFill>
              </a:rPr>
              <a:t> XX </a:t>
            </a:r>
            <a:r>
              <a:rPr lang="ru-RU" sz="5400" b="1" dirty="0" smtClean="0">
                <a:solidFill>
                  <a:srgbClr val="FFFF00"/>
                </a:solidFill>
              </a:rPr>
              <a:t>века  при Советской власти школа втянулась в полосу экспериментов в образовании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on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7"/>
            <a:ext cx="9144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Ленин одной из главных задач построения социализма в стране считал борьбу с неграмотностью. В 1923 г.был утвержден «Устав о единой трудовой школе РСФСР»-школа провозглашалась бесплатной, она управлялась на основе самоуправления, поощрялось педагогическое новаторство, уважение к личности ребенка. Но ряд экспериментов имел отрицательную сторону: отменялись уроки, парты, домашние задания, отметки и т.д.</a:t>
            </a:r>
          </a:p>
        </p:txBody>
      </p:sp>
      <p:pic>
        <p:nvPicPr>
          <p:cNvPr id="3" name="Рисунок 2" descr="1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0"/>
            <a:ext cx="6429375" cy="364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02" cy="307181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9058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4000496" y="0"/>
            <a:ext cx="5143504" cy="2428868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Желание уйти от классической системы образования, сложившейся в России, сбросить с корабля современности то, что напоминало прежние порядки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14546" y="1857364"/>
            <a:ext cx="6929454" cy="2928958"/>
          </a:xfrm>
          <a:prstGeom prst="triangle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II </a:t>
            </a:r>
            <a:r>
              <a:rPr lang="ru-RU" sz="3600" b="1" dirty="0" smtClean="0">
                <a:solidFill>
                  <a:srgbClr val="FF0000"/>
                </a:solidFill>
              </a:rPr>
              <a:t> ступень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экскурсии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Диспуты   споры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214546" y="4786322"/>
            <a:ext cx="6929454" cy="207167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</a:rPr>
              <a:t>ступень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Прогулки с детьми 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Беседы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Целостное представление об окружающем мире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Уходя от предметного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357290" y="0"/>
            <a:ext cx="6215106" cy="184307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Сер .20-х годов-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Кризис ученических организаций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857364"/>
            <a:ext cx="3428992" cy="2000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Недостаток опыта организаторской деятельности детей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 переоценка их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возможностей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1785926"/>
            <a:ext cx="4286280" cy="22145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Недооценка роли </a:t>
            </a:r>
          </a:p>
          <a:p>
            <a:pPr algn="ctr"/>
            <a:r>
              <a:rPr lang="ru-RU" sz="2400" b="1" dirty="0" smtClean="0"/>
              <a:t>Учителя в становлении самоуправления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0" y="3857628"/>
            <a:ext cx="9144000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Массовая нищета и неграмотность населения приводили к тому , что часть родителей не понимала новых методов работы , не пускала детей в школу, да и детям бедноты не в чем было ходить в школу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9" r="12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4929198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428736"/>
            <a:ext cx="5643570" cy="4071966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428992" y="0"/>
            <a:ext cx="5715008" cy="142873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1930 году введён всеобуч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1932 год  советская школа вернулась к дореволюционной методике ( предметное и </a:t>
            </a:r>
            <a:r>
              <a:rPr lang="ru-RU" sz="2000" b="1" dirty="0" err="1" smtClean="0">
                <a:solidFill>
                  <a:schemeClr val="tx1"/>
                </a:solidFill>
              </a:rPr>
              <a:t>межпредметное</a:t>
            </a:r>
            <a:r>
              <a:rPr lang="ru-RU" sz="2000" b="1" dirty="0" smtClean="0">
                <a:solidFill>
                  <a:schemeClr val="tx1"/>
                </a:solidFill>
              </a:rPr>
              <a:t> обучение)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0" y="5500702"/>
            <a:ext cx="9144000" cy="135729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1934 год  - день рождения  классного руководителя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623690_1299384934_e95b1bf93cf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5551" cy="4214818"/>
          </a:xfrm>
          <a:prstGeom prst="rect">
            <a:avLst/>
          </a:prstGeom>
        </p:spPr>
      </p:pic>
      <p:pic>
        <p:nvPicPr>
          <p:cNvPr id="4" name="Рисунок 3" descr="177259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0"/>
            <a:ext cx="3786182" cy="2653866"/>
          </a:xfrm>
          <a:prstGeom prst="rect">
            <a:avLst/>
          </a:prstGeom>
        </p:spPr>
      </p:pic>
      <p:pic>
        <p:nvPicPr>
          <p:cNvPr id="5" name="Рисунок 4" descr="177259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987" y="2571744"/>
            <a:ext cx="4034013" cy="2779948"/>
          </a:xfrm>
          <a:prstGeom prst="rect">
            <a:avLst/>
          </a:prstGeom>
        </p:spPr>
      </p:pic>
      <p:pic>
        <p:nvPicPr>
          <p:cNvPr id="6" name="Рисунок 5" descr="0b1c8dad5eabe717f8bd58a4e9c700c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0"/>
            <a:ext cx="2979990" cy="4429132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0" y="5357826"/>
            <a:ext cx="9144000" cy="150017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Основная задача: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Сплочение классного коллектива, идейно-политическое воспитание учащихся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Обязанности: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Работа  с пионерской и комсомольской организациями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Цель:</a:t>
            </a:r>
            <a:r>
              <a:rPr lang="ru-RU" sz="2000" b="1" dirty="0" smtClean="0">
                <a:solidFill>
                  <a:srgbClr val="FFFF00"/>
                </a:solidFill>
              </a:rPr>
              <a:t> создание работоспособного классного коллектива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14282" y="4500570"/>
            <a:ext cx="5357850" cy="785818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Классный руководитель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082514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14282" y="0"/>
            <a:ext cx="2286016" cy="19145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70-е годы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XX </a:t>
            </a:r>
            <a:r>
              <a:rPr lang="ru-RU" b="1" dirty="0" smtClean="0">
                <a:solidFill>
                  <a:schemeClr val="tx1"/>
                </a:solidFill>
              </a:rPr>
              <a:t>века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7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76694" cy="2982521"/>
          </a:xfrm>
          <a:prstGeom prst="rect">
            <a:avLst/>
          </a:prstGeom>
        </p:spPr>
      </p:pic>
      <p:pic>
        <p:nvPicPr>
          <p:cNvPr id="3" name="Рисунок 2" descr="128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0"/>
            <a:ext cx="5143504" cy="3336003"/>
          </a:xfrm>
          <a:prstGeom prst="rect">
            <a:avLst/>
          </a:prstGeom>
        </p:spPr>
      </p:pic>
      <p:pic>
        <p:nvPicPr>
          <p:cNvPr id="4" name="Рисунок 3" descr="DSC004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48"/>
            <a:ext cx="4953003" cy="3714752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429000"/>
            <a:ext cx="414337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428860" y="0"/>
            <a:ext cx="4071966" cy="89837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Функции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классного руководителя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71538" y="928670"/>
            <a:ext cx="6858048" cy="898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</a:rPr>
              <a:t>. Организационно-координирующие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71472" y="1857364"/>
            <a:ext cx="8072494" cy="9698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II</a:t>
            </a:r>
            <a:r>
              <a:rPr lang="ru-RU" sz="3600" b="1" dirty="0" smtClean="0">
                <a:solidFill>
                  <a:schemeClr val="tx1"/>
                </a:solidFill>
              </a:rPr>
              <a:t>. Коммуникативные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0" y="2857496"/>
            <a:ext cx="9144000" cy="142876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III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 err="1" smtClean="0">
                <a:solidFill>
                  <a:schemeClr val="tx1"/>
                </a:solidFill>
              </a:rPr>
              <a:t>Аналитико</a:t>
            </a:r>
            <a:r>
              <a:rPr lang="ru-RU" sz="3200" b="1" dirty="0" smtClean="0">
                <a:solidFill>
                  <a:schemeClr val="tx1"/>
                </a:solidFill>
              </a:rPr>
              <a:t> - прогностические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4286256"/>
            <a:ext cx="9144000" cy="185738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IV</a:t>
            </a:r>
            <a:r>
              <a:rPr lang="ru-RU" sz="4800" b="1" dirty="0" smtClean="0">
                <a:solidFill>
                  <a:schemeClr val="tx1"/>
                </a:solidFill>
              </a:rPr>
              <a:t>. Контрольные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cbf6_9a357d0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Изгиб гитары жёлт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geroinja_3_fot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24" y="1200150"/>
            <a:ext cx="9166624" cy="565785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85728"/>
            <a:ext cx="8764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Классное руководство - это не работа, это образ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6" r="1181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9" r="1181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8" r="12293" b="65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1857356" y="714356"/>
            <a:ext cx="3643338" cy="2428892"/>
          </a:xfrm>
          <a:prstGeom prst="wedgeEllipseCallout">
            <a:avLst>
              <a:gd name="adj1" fmla="val -50564"/>
              <a:gd name="adj2" fmla="val 653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Ты будешь вечно молод, потому что рядом с тобой всегда будут дети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8" r="11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4429124" y="500042"/>
            <a:ext cx="3286148" cy="2612912"/>
          </a:xfrm>
          <a:prstGeom prst="wedgeEllipseCallout">
            <a:avLst>
              <a:gd name="adj1" fmla="val -54454"/>
              <a:gd name="adj2" fmla="val 592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Ты будешь красив мыслями и душой,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Потому что, нет благороднее призвания дарить своё сердце детям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8" r="1292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0" y="0"/>
            <a:ext cx="2643174" cy="2827202"/>
          </a:xfrm>
          <a:prstGeom prst="wedgeEllipseCallout">
            <a:avLst>
              <a:gd name="adj1" fmla="val 96945"/>
              <a:gd name="adj2" fmla="val 265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Ты будешь бессмертен</a:t>
            </a:r>
            <a:r>
              <a:rPr lang="ru-RU" sz="2000" b="1" dirty="0" smtClean="0">
                <a:solidFill>
                  <a:srgbClr val="FF0000"/>
                </a:solidFill>
              </a:rPr>
              <a:t>, потому что ты продолжишь свою жизнь в своих учениках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357818" y="285728"/>
            <a:ext cx="3286148" cy="178595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Злая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фея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67" r="126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4071934" y="2571744"/>
            <a:ext cx="5072066" cy="2143140"/>
          </a:xfrm>
          <a:prstGeom prst="wedgeEllipseCallout">
            <a:avLst>
              <a:gd name="adj1" fmla="val -43729"/>
              <a:gd name="adj2" fmla="val -6439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857496"/>
            <a:ext cx="4143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 ты вечно будешь проверять дневники </a:t>
            </a:r>
          </a:p>
          <a:p>
            <a:r>
              <a:rPr lang="ru-RU" b="1" dirty="0" smtClean="0"/>
              <a:t>Рабочий день твой будет 8 часов до обеда и 8 часов после, и никогда ты не упокоишься. Так что выбирай, пока не поздно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581</Words>
  <Application>Microsoft Office PowerPoint</Application>
  <PresentationFormat>Экран (4:3)</PresentationFormat>
  <Paragraphs>75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Gjkmpjdfntkm</dc:creator>
  <cp:lastModifiedBy>Логинов</cp:lastModifiedBy>
  <cp:revision>113</cp:revision>
  <dcterms:created xsi:type="dcterms:W3CDTF">2013-04-12T12:54:55Z</dcterms:created>
  <dcterms:modified xsi:type="dcterms:W3CDTF">2013-06-05T06:15:47Z</dcterms:modified>
</cp:coreProperties>
</file>