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01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90" y="-1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4A8998-6D0B-4E5A-AAB2-EEA647DEB8D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57DE7C-05EA-4C12-9DD4-75554CE81D09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pPr algn="ctr"/>
          <a:r>
            <a:rPr lang="ru-RU" sz="2400" b="1" dirty="0" smtClean="0">
              <a:solidFill>
                <a:schemeClr val="tx1"/>
              </a:solidFill>
            </a:rPr>
            <a:t>Правовые нормативные акты, изучаемые в 7 классе</a:t>
          </a:r>
          <a:endParaRPr lang="ru-RU" sz="2400" b="1" dirty="0">
            <a:solidFill>
              <a:schemeClr val="tx1"/>
            </a:solidFill>
          </a:endParaRPr>
        </a:p>
      </dgm:t>
    </dgm:pt>
    <dgm:pt modelId="{5508CBBA-4B9D-457B-9A00-5B9101B4F5FE}" type="parTrans" cxnId="{54D64523-9DF1-4B75-8202-4D89C9C05C24}">
      <dgm:prSet/>
      <dgm:spPr/>
      <dgm:t>
        <a:bodyPr/>
        <a:lstStyle/>
        <a:p>
          <a:endParaRPr lang="ru-RU"/>
        </a:p>
      </dgm:t>
    </dgm:pt>
    <dgm:pt modelId="{A530C77A-3794-4533-9EED-B2CE22F3E72A}" type="sibTrans" cxnId="{54D64523-9DF1-4B75-8202-4D89C9C05C24}">
      <dgm:prSet/>
      <dgm:spPr>
        <a:solidFill>
          <a:srgbClr val="7030A0">
            <a:alpha val="90000"/>
          </a:srgbClr>
        </a:solidFill>
      </dgm:spPr>
      <dgm:t>
        <a:bodyPr/>
        <a:lstStyle/>
        <a:p>
          <a:endParaRPr lang="ru-RU"/>
        </a:p>
      </dgm:t>
    </dgm:pt>
    <dgm:pt modelId="{A74BB905-3B5F-4EAC-83A8-B4786344A838}">
      <dgm:prSet phldrT="[Текст]"/>
      <dgm:spPr>
        <a:solidFill>
          <a:schemeClr val="bg2">
            <a:lumMod val="75000"/>
          </a:schemeClr>
        </a:solidFill>
      </dgm:spPr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</a:rPr>
            <a:t>Административный кодекс РФ</a:t>
          </a:r>
          <a:endParaRPr lang="ru-RU" dirty="0">
            <a:solidFill>
              <a:schemeClr val="tx1"/>
            </a:solidFill>
          </a:endParaRPr>
        </a:p>
      </dgm:t>
    </dgm:pt>
    <dgm:pt modelId="{99E34699-55D0-4A72-9358-7FAFAC69B118}" type="parTrans" cxnId="{953105C8-4215-4485-9B58-41CF63DA92AC}">
      <dgm:prSet/>
      <dgm:spPr/>
      <dgm:t>
        <a:bodyPr/>
        <a:lstStyle/>
        <a:p>
          <a:endParaRPr lang="ru-RU"/>
        </a:p>
      </dgm:t>
    </dgm:pt>
    <dgm:pt modelId="{081DEA28-5EF4-4835-9D8C-0A5BFDC1B242}" type="sibTrans" cxnId="{953105C8-4215-4485-9B58-41CF63DA92AC}">
      <dgm:prSet/>
      <dgm:spPr>
        <a:solidFill>
          <a:srgbClr val="7030A0">
            <a:alpha val="90000"/>
          </a:srgbClr>
        </a:solidFill>
      </dgm:spPr>
      <dgm:t>
        <a:bodyPr/>
        <a:lstStyle/>
        <a:p>
          <a:endParaRPr lang="ru-RU"/>
        </a:p>
      </dgm:t>
    </dgm:pt>
    <dgm:pt modelId="{2A15A463-0026-4F15-AD64-0DC6CC09DF3C}">
      <dgm:prSet phldrT="[Текст]"/>
      <dgm:spPr>
        <a:solidFill>
          <a:schemeClr val="bg2">
            <a:lumMod val="75000"/>
          </a:schemeClr>
        </a:solidFill>
      </dgm:spPr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</a:rPr>
            <a:t>Уголовный кодекс РФ</a:t>
          </a:r>
          <a:endParaRPr lang="ru-RU" dirty="0">
            <a:solidFill>
              <a:schemeClr val="tx1"/>
            </a:solidFill>
          </a:endParaRPr>
        </a:p>
      </dgm:t>
    </dgm:pt>
    <dgm:pt modelId="{0BE32457-3B2D-48AA-8E83-2B5B1AC6EA17}" type="parTrans" cxnId="{4935185C-7D6D-43EE-A207-6F12D097B8A1}">
      <dgm:prSet/>
      <dgm:spPr/>
      <dgm:t>
        <a:bodyPr/>
        <a:lstStyle/>
        <a:p>
          <a:endParaRPr lang="ru-RU"/>
        </a:p>
      </dgm:t>
    </dgm:pt>
    <dgm:pt modelId="{C9B1B7CA-1E19-4711-B6A3-3647337BC987}" type="sibTrans" cxnId="{4935185C-7D6D-43EE-A207-6F12D097B8A1}">
      <dgm:prSet/>
      <dgm:spPr>
        <a:solidFill>
          <a:srgbClr val="7030A0">
            <a:alpha val="90000"/>
          </a:srgbClr>
        </a:solidFill>
      </dgm:spPr>
      <dgm:t>
        <a:bodyPr/>
        <a:lstStyle/>
        <a:p>
          <a:endParaRPr lang="ru-RU"/>
        </a:p>
      </dgm:t>
    </dgm:pt>
    <dgm:pt modelId="{174D4183-5B6A-434C-9B72-750941AA69A2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</a:rPr>
            <a:t>Гражданский кодекс РФ</a:t>
          </a:r>
          <a:endParaRPr lang="ru-RU" dirty="0">
            <a:solidFill>
              <a:schemeClr val="tx1"/>
            </a:solidFill>
          </a:endParaRPr>
        </a:p>
      </dgm:t>
    </dgm:pt>
    <dgm:pt modelId="{4B515FBF-4754-4B94-9C56-EB70E4582D76}" type="parTrans" cxnId="{3FFEE3ED-F5FE-4C83-AD17-1A455EC996FD}">
      <dgm:prSet/>
      <dgm:spPr/>
      <dgm:t>
        <a:bodyPr/>
        <a:lstStyle/>
        <a:p>
          <a:endParaRPr lang="ru-RU"/>
        </a:p>
      </dgm:t>
    </dgm:pt>
    <dgm:pt modelId="{3C4721ED-2760-4624-93AE-E9DDE60F578A}" type="sibTrans" cxnId="{3FFEE3ED-F5FE-4C83-AD17-1A455EC996FD}">
      <dgm:prSet/>
      <dgm:spPr>
        <a:solidFill>
          <a:srgbClr val="7030A0">
            <a:alpha val="90000"/>
          </a:srgbClr>
        </a:solidFill>
      </dgm:spPr>
      <dgm:t>
        <a:bodyPr/>
        <a:lstStyle/>
        <a:p>
          <a:endParaRPr lang="ru-RU"/>
        </a:p>
      </dgm:t>
    </dgm:pt>
    <dgm:pt modelId="{4C5CB431-931B-43FC-B1B3-B0257C5D10C7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pPr algn="ctr"/>
          <a:r>
            <a:rPr lang="ru-RU" dirty="0" smtClean="0">
              <a:solidFill>
                <a:schemeClr val="tx1"/>
              </a:solidFill>
            </a:rPr>
            <a:t>Семейный кодекс РФ</a:t>
          </a:r>
          <a:endParaRPr lang="ru-RU" dirty="0">
            <a:solidFill>
              <a:schemeClr val="tx1"/>
            </a:solidFill>
          </a:endParaRPr>
        </a:p>
      </dgm:t>
    </dgm:pt>
    <dgm:pt modelId="{D35CE0E8-4A40-4846-8E6A-833A1DD26CF0}" type="parTrans" cxnId="{C3213854-9156-4437-AFBC-ECFCA1136B98}">
      <dgm:prSet/>
      <dgm:spPr/>
    </dgm:pt>
    <dgm:pt modelId="{66F93237-2789-41F2-AA7A-5452AC60FFDA}" type="sibTrans" cxnId="{C3213854-9156-4437-AFBC-ECFCA1136B98}">
      <dgm:prSet/>
      <dgm:spPr/>
    </dgm:pt>
    <dgm:pt modelId="{FB4D7DCA-8D34-42A0-8119-147BB199A191}" type="pres">
      <dgm:prSet presAssocID="{B44A8998-6D0B-4E5A-AAB2-EEA647DEB8D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1138A4-DA7E-4CAA-ABE2-38466D482CD7}" type="pres">
      <dgm:prSet presAssocID="{B44A8998-6D0B-4E5A-AAB2-EEA647DEB8DD}" presName="dummyMaxCanvas" presStyleCnt="0">
        <dgm:presLayoutVars/>
      </dgm:prSet>
      <dgm:spPr/>
    </dgm:pt>
    <dgm:pt modelId="{80733D3F-00D2-4DDE-AC7A-CAE712E77DBF}" type="pres">
      <dgm:prSet presAssocID="{B44A8998-6D0B-4E5A-AAB2-EEA647DEB8DD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6A55FC-F7D2-4C7F-8A43-2D9221C89321}" type="pres">
      <dgm:prSet presAssocID="{B44A8998-6D0B-4E5A-AAB2-EEA647DEB8DD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B81B6-0195-4745-A66F-9DCDEBE91636}" type="pres">
      <dgm:prSet presAssocID="{B44A8998-6D0B-4E5A-AAB2-EEA647DEB8DD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DB4A59-42F4-48A8-8822-4CF48A34D512}" type="pres">
      <dgm:prSet presAssocID="{B44A8998-6D0B-4E5A-AAB2-EEA647DEB8DD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441E79-E75E-4BE7-89FB-DFB063261C41}" type="pres">
      <dgm:prSet presAssocID="{B44A8998-6D0B-4E5A-AAB2-EEA647DEB8DD}" presName="FiveNodes_5" presStyleLbl="node1" presStyleIdx="4" presStyleCnt="5" custLinFactNeighborX="-857" custLinFactNeighborY="1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D36E16-E902-431F-A926-3D55426FF7A5}" type="pres">
      <dgm:prSet presAssocID="{B44A8998-6D0B-4E5A-AAB2-EEA647DEB8DD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C3EA2A-F54D-4192-B3AC-56BEB6ADA603}" type="pres">
      <dgm:prSet presAssocID="{B44A8998-6D0B-4E5A-AAB2-EEA647DEB8DD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88F0AE-C2EC-4C67-9AB8-C3C073C2AF67}" type="pres">
      <dgm:prSet presAssocID="{B44A8998-6D0B-4E5A-AAB2-EEA647DEB8DD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0D9189-1C87-4E0C-907B-48BB6AF0A931}" type="pres">
      <dgm:prSet presAssocID="{B44A8998-6D0B-4E5A-AAB2-EEA647DEB8DD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7DB188-33F5-4CD9-A317-42CBAF8F9CE8}" type="pres">
      <dgm:prSet presAssocID="{B44A8998-6D0B-4E5A-AAB2-EEA647DEB8DD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F5DB7E-F58E-4BA5-BC2F-703844AC62D2}" type="pres">
      <dgm:prSet presAssocID="{B44A8998-6D0B-4E5A-AAB2-EEA647DEB8DD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92B202-C11A-4C75-BA03-B40373341B9F}" type="pres">
      <dgm:prSet presAssocID="{B44A8998-6D0B-4E5A-AAB2-EEA647DEB8DD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4F1C4D-9096-414B-9D23-C6784ACBD54F}" type="pres">
      <dgm:prSet presAssocID="{B44A8998-6D0B-4E5A-AAB2-EEA647DEB8DD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F46D32-42FE-44E3-857D-5539E14705B6}" type="pres">
      <dgm:prSet presAssocID="{B44A8998-6D0B-4E5A-AAB2-EEA647DEB8DD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398C37-7D0E-4C15-B523-44D5F1916943}" type="presOf" srcId="{C9B1B7CA-1E19-4711-B6A3-3647337BC987}" destId="{4D88F0AE-C2EC-4C67-9AB8-C3C073C2AF67}" srcOrd="0" destOrd="0" presId="urn:microsoft.com/office/officeart/2005/8/layout/vProcess5"/>
    <dgm:cxn modelId="{4B00A572-85A1-46A5-B366-C9C817C79984}" type="presOf" srcId="{2A15A463-0026-4F15-AD64-0DC6CC09DF3C}" destId="{8392B202-C11A-4C75-BA03-B40373341B9F}" srcOrd="1" destOrd="0" presId="urn:microsoft.com/office/officeart/2005/8/layout/vProcess5"/>
    <dgm:cxn modelId="{1A3FDBB6-80D7-4E1F-B094-02A8D0094219}" type="presOf" srcId="{6B57DE7C-05EA-4C12-9DD4-75554CE81D09}" destId="{80733D3F-00D2-4DDE-AC7A-CAE712E77DBF}" srcOrd="0" destOrd="0" presId="urn:microsoft.com/office/officeart/2005/8/layout/vProcess5"/>
    <dgm:cxn modelId="{FEA502DB-C9BE-40C7-93C0-AA06C8EBBED0}" type="presOf" srcId="{174D4183-5B6A-434C-9B72-750941AA69A2}" destId="{894F1C4D-9096-414B-9D23-C6784ACBD54F}" srcOrd="1" destOrd="0" presId="urn:microsoft.com/office/officeart/2005/8/layout/vProcess5"/>
    <dgm:cxn modelId="{C3213854-9156-4437-AFBC-ECFCA1136B98}" srcId="{B44A8998-6D0B-4E5A-AAB2-EEA647DEB8DD}" destId="{4C5CB431-931B-43FC-B1B3-B0257C5D10C7}" srcOrd="4" destOrd="0" parTransId="{D35CE0E8-4A40-4846-8E6A-833A1DD26CF0}" sibTransId="{66F93237-2789-41F2-AA7A-5452AC60FFDA}"/>
    <dgm:cxn modelId="{B1A0E278-BEB7-49FA-9438-CF24DC76FC97}" type="presOf" srcId="{3C4721ED-2760-4624-93AE-E9DDE60F578A}" destId="{240D9189-1C87-4E0C-907B-48BB6AF0A931}" srcOrd="0" destOrd="0" presId="urn:microsoft.com/office/officeart/2005/8/layout/vProcess5"/>
    <dgm:cxn modelId="{953105C8-4215-4485-9B58-41CF63DA92AC}" srcId="{B44A8998-6D0B-4E5A-AAB2-EEA647DEB8DD}" destId="{A74BB905-3B5F-4EAC-83A8-B4786344A838}" srcOrd="1" destOrd="0" parTransId="{99E34699-55D0-4A72-9358-7FAFAC69B118}" sibTransId="{081DEA28-5EF4-4835-9D8C-0A5BFDC1B242}"/>
    <dgm:cxn modelId="{68AEDAF3-00C5-4B3A-BE68-3D17FB1CC6C3}" type="presOf" srcId="{B44A8998-6D0B-4E5A-AAB2-EEA647DEB8DD}" destId="{FB4D7DCA-8D34-42A0-8119-147BB199A191}" srcOrd="0" destOrd="0" presId="urn:microsoft.com/office/officeart/2005/8/layout/vProcess5"/>
    <dgm:cxn modelId="{973A2725-92DC-4F3A-86C5-996311BEDCAD}" type="presOf" srcId="{081DEA28-5EF4-4835-9D8C-0A5BFDC1B242}" destId="{F7C3EA2A-F54D-4192-B3AC-56BEB6ADA603}" srcOrd="0" destOrd="0" presId="urn:microsoft.com/office/officeart/2005/8/layout/vProcess5"/>
    <dgm:cxn modelId="{4935185C-7D6D-43EE-A207-6F12D097B8A1}" srcId="{B44A8998-6D0B-4E5A-AAB2-EEA647DEB8DD}" destId="{2A15A463-0026-4F15-AD64-0DC6CC09DF3C}" srcOrd="2" destOrd="0" parTransId="{0BE32457-3B2D-48AA-8E83-2B5B1AC6EA17}" sibTransId="{C9B1B7CA-1E19-4711-B6A3-3647337BC987}"/>
    <dgm:cxn modelId="{519287E0-217E-40B5-B81D-4173DED0A86B}" type="presOf" srcId="{A74BB905-3B5F-4EAC-83A8-B4786344A838}" destId="{D66A55FC-F7D2-4C7F-8A43-2D9221C89321}" srcOrd="0" destOrd="0" presId="urn:microsoft.com/office/officeart/2005/8/layout/vProcess5"/>
    <dgm:cxn modelId="{84E13772-48F8-437E-A59E-654B29F6A559}" type="presOf" srcId="{2A15A463-0026-4F15-AD64-0DC6CC09DF3C}" destId="{320B81B6-0195-4745-A66F-9DCDEBE91636}" srcOrd="0" destOrd="0" presId="urn:microsoft.com/office/officeart/2005/8/layout/vProcess5"/>
    <dgm:cxn modelId="{43A12094-A8C8-45DF-92D4-9C5D23C55E51}" type="presOf" srcId="{4C5CB431-931B-43FC-B1B3-B0257C5D10C7}" destId="{E1441E79-E75E-4BE7-89FB-DFB063261C41}" srcOrd="0" destOrd="0" presId="urn:microsoft.com/office/officeart/2005/8/layout/vProcess5"/>
    <dgm:cxn modelId="{0BF2FCCD-CDE8-4265-9C43-487BB92DD187}" type="presOf" srcId="{174D4183-5B6A-434C-9B72-750941AA69A2}" destId="{0ADB4A59-42F4-48A8-8822-4CF48A34D512}" srcOrd="0" destOrd="0" presId="urn:microsoft.com/office/officeart/2005/8/layout/vProcess5"/>
    <dgm:cxn modelId="{C7F9E2D5-CFF5-4FE8-84D8-B31760AE8485}" type="presOf" srcId="{4C5CB431-931B-43FC-B1B3-B0257C5D10C7}" destId="{15F46D32-42FE-44E3-857D-5539E14705B6}" srcOrd="1" destOrd="0" presId="urn:microsoft.com/office/officeart/2005/8/layout/vProcess5"/>
    <dgm:cxn modelId="{C671F007-2512-470A-9682-CC9D3BF88BF2}" type="presOf" srcId="{6B57DE7C-05EA-4C12-9DD4-75554CE81D09}" destId="{6C7DB188-33F5-4CD9-A317-42CBAF8F9CE8}" srcOrd="1" destOrd="0" presId="urn:microsoft.com/office/officeart/2005/8/layout/vProcess5"/>
    <dgm:cxn modelId="{C671172E-FE61-4B97-9EB2-76BC6158D995}" type="presOf" srcId="{A530C77A-3794-4533-9EED-B2CE22F3E72A}" destId="{37D36E16-E902-431F-A926-3D55426FF7A5}" srcOrd="0" destOrd="0" presId="urn:microsoft.com/office/officeart/2005/8/layout/vProcess5"/>
    <dgm:cxn modelId="{3FFEE3ED-F5FE-4C83-AD17-1A455EC996FD}" srcId="{B44A8998-6D0B-4E5A-AAB2-EEA647DEB8DD}" destId="{174D4183-5B6A-434C-9B72-750941AA69A2}" srcOrd="3" destOrd="0" parTransId="{4B515FBF-4754-4B94-9C56-EB70E4582D76}" sibTransId="{3C4721ED-2760-4624-93AE-E9DDE60F578A}"/>
    <dgm:cxn modelId="{54D64523-9DF1-4B75-8202-4D89C9C05C24}" srcId="{B44A8998-6D0B-4E5A-AAB2-EEA647DEB8DD}" destId="{6B57DE7C-05EA-4C12-9DD4-75554CE81D09}" srcOrd="0" destOrd="0" parTransId="{5508CBBA-4B9D-457B-9A00-5B9101B4F5FE}" sibTransId="{A530C77A-3794-4533-9EED-B2CE22F3E72A}"/>
    <dgm:cxn modelId="{D3E97C62-CBAC-41D4-BB12-9D500C93F0FB}" type="presOf" srcId="{A74BB905-3B5F-4EAC-83A8-B4786344A838}" destId="{B6F5DB7E-F58E-4BA5-BC2F-703844AC62D2}" srcOrd="1" destOrd="0" presId="urn:microsoft.com/office/officeart/2005/8/layout/vProcess5"/>
    <dgm:cxn modelId="{F2E772FE-7FCF-4D87-A14D-41CE775DA220}" type="presParOf" srcId="{FB4D7DCA-8D34-42A0-8119-147BB199A191}" destId="{911138A4-DA7E-4CAA-ABE2-38466D482CD7}" srcOrd="0" destOrd="0" presId="urn:microsoft.com/office/officeart/2005/8/layout/vProcess5"/>
    <dgm:cxn modelId="{4321A0E4-3EAD-44CB-BADD-F6EAD10E4252}" type="presParOf" srcId="{FB4D7DCA-8D34-42A0-8119-147BB199A191}" destId="{80733D3F-00D2-4DDE-AC7A-CAE712E77DBF}" srcOrd="1" destOrd="0" presId="urn:microsoft.com/office/officeart/2005/8/layout/vProcess5"/>
    <dgm:cxn modelId="{126777FA-53EC-4E7A-AF32-5B1353CF35A2}" type="presParOf" srcId="{FB4D7DCA-8D34-42A0-8119-147BB199A191}" destId="{D66A55FC-F7D2-4C7F-8A43-2D9221C89321}" srcOrd="2" destOrd="0" presId="urn:microsoft.com/office/officeart/2005/8/layout/vProcess5"/>
    <dgm:cxn modelId="{59F64EF8-7EBE-4EEF-A3F3-DF3A60D16423}" type="presParOf" srcId="{FB4D7DCA-8D34-42A0-8119-147BB199A191}" destId="{320B81B6-0195-4745-A66F-9DCDEBE91636}" srcOrd="3" destOrd="0" presId="urn:microsoft.com/office/officeart/2005/8/layout/vProcess5"/>
    <dgm:cxn modelId="{8ABCAED3-B6CC-455F-BCA8-7A00F2B5FA39}" type="presParOf" srcId="{FB4D7DCA-8D34-42A0-8119-147BB199A191}" destId="{0ADB4A59-42F4-48A8-8822-4CF48A34D512}" srcOrd="4" destOrd="0" presId="urn:microsoft.com/office/officeart/2005/8/layout/vProcess5"/>
    <dgm:cxn modelId="{5BCB5DFA-0FA4-458B-8747-47D778A73D0A}" type="presParOf" srcId="{FB4D7DCA-8D34-42A0-8119-147BB199A191}" destId="{E1441E79-E75E-4BE7-89FB-DFB063261C41}" srcOrd="5" destOrd="0" presId="urn:microsoft.com/office/officeart/2005/8/layout/vProcess5"/>
    <dgm:cxn modelId="{A1888D71-FB39-4067-9C7A-8EA33B7EB59D}" type="presParOf" srcId="{FB4D7DCA-8D34-42A0-8119-147BB199A191}" destId="{37D36E16-E902-431F-A926-3D55426FF7A5}" srcOrd="6" destOrd="0" presId="urn:microsoft.com/office/officeart/2005/8/layout/vProcess5"/>
    <dgm:cxn modelId="{0755593F-3E30-465E-8AAB-2E08ECC28819}" type="presParOf" srcId="{FB4D7DCA-8D34-42A0-8119-147BB199A191}" destId="{F7C3EA2A-F54D-4192-B3AC-56BEB6ADA603}" srcOrd="7" destOrd="0" presId="urn:microsoft.com/office/officeart/2005/8/layout/vProcess5"/>
    <dgm:cxn modelId="{57168123-EF68-4DE1-944E-A6BDD0774F7F}" type="presParOf" srcId="{FB4D7DCA-8D34-42A0-8119-147BB199A191}" destId="{4D88F0AE-C2EC-4C67-9AB8-C3C073C2AF67}" srcOrd="8" destOrd="0" presId="urn:microsoft.com/office/officeart/2005/8/layout/vProcess5"/>
    <dgm:cxn modelId="{C155C9D1-F410-4DCC-86DD-9E1F583747C1}" type="presParOf" srcId="{FB4D7DCA-8D34-42A0-8119-147BB199A191}" destId="{240D9189-1C87-4E0C-907B-48BB6AF0A931}" srcOrd="9" destOrd="0" presId="urn:microsoft.com/office/officeart/2005/8/layout/vProcess5"/>
    <dgm:cxn modelId="{4A9C0C21-526D-4932-9C9F-BACD8F6E75B7}" type="presParOf" srcId="{FB4D7DCA-8D34-42A0-8119-147BB199A191}" destId="{6C7DB188-33F5-4CD9-A317-42CBAF8F9CE8}" srcOrd="10" destOrd="0" presId="urn:microsoft.com/office/officeart/2005/8/layout/vProcess5"/>
    <dgm:cxn modelId="{EFE09A4E-8A37-47F3-A7BE-C2E842D4E0E9}" type="presParOf" srcId="{FB4D7DCA-8D34-42A0-8119-147BB199A191}" destId="{B6F5DB7E-F58E-4BA5-BC2F-703844AC62D2}" srcOrd="11" destOrd="0" presId="urn:microsoft.com/office/officeart/2005/8/layout/vProcess5"/>
    <dgm:cxn modelId="{2A9E9517-980F-4D53-8F2B-B43346481587}" type="presParOf" srcId="{FB4D7DCA-8D34-42A0-8119-147BB199A191}" destId="{8392B202-C11A-4C75-BA03-B40373341B9F}" srcOrd="12" destOrd="0" presId="urn:microsoft.com/office/officeart/2005/8/layout/vProcess5"/>
    <dgm:cxn modelId="{DEF57681-1DD4-41BA-A960-025719CB184C}" type="presParOf" srcId="{FB4D7DCA-8D34-42A0-8119-147BB199A191}" destId="{894F1C4D-9096-414B-9D23-C6784ACBD54F}" srcOrd="13" destOrd="0" presId="urn:microsoft.com/office/officeart/2005/8/layout/vProcess5"/>
    <dgm:cxn modelId="{BF246EBD-AF4D-460D-BB04-B3F6EA062D1D}" type="presParOf" srcId="{FB4D7DCA-8D34-42A0-8119-147BB199A191}" destId="{15F46D32-42FE-44E3-857D-5539E14705B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0B1FEF-3A69-436C-B531-B46D0F58B304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0CD4D9-FA8B-4647-ABD6-9D7E0C809FA8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Выдача задания учителем</a:t>
          </a:r>
          <a:endParaRPr lang="ru-RU" sz="1800" b="1" dirty="0">
            <a:solidFill>
              <a:schemeClr val="tx1"/>
            </a:solidFill>
          </a:endParaRPr>
        </a:p>
      </dgm:t>
    </dgm:pt>
    <dgm:pt modelId="{F6BEF74A-E679-40B3-B960-F69C7F64ECC9}" type="parTrans" cxnId="{A23D6296-367D-4DE5-B46C-A1E1BDDD742C}">
      <dgm:prSet/>
      <dgm:spPr/>
      <dgm:t>
        <a:bodyPr/>
        <a:lstStyle/>
        <a:p>
          <a:endParaRPr lang="ru-RU"/>
        </a:p>
      </dgm:t>
    </dgm:pt>
    <dgm:pt modelId="{036939BB-3730-48B9-AF2B-CF1E96646E6A}" type="sibTrans" cxnId="{A23D6296-367D-4DE5-B46C-A1E1BDDD742C}">
      <dgm:prSet/>
      <dgm:spPr/>
      <dgm:t>
        <a:bodyPr/>
        <a:lstStyle/>
        <a:p>
          <a:endParaRPr lang="ru-RU"/>
        </a:p>
      </dgm:t>
    </dgm:pt>
    <dgm:pt modelId="{14309F6F-4980-446B-8C44-EC23C2F1736B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Совместная разработка «Маршрутного листа»</a:t>
          </a:r>
          <a:endParaRPr lang="ru-RU" sz="1800" b="1" dirty="0">
            <a:solidFill>
              <a:schemeClr val="tx1"/>
            </a:solidFill>
          </a:endParaRPr>
        </a:p>
      </dgm:t>
    </dgm:pt>
    <dgm:pt modelId="{A6FC5BA1-AC6A-49DF-9B90-EBFE842E2C7D}" type="parTrans" cxnId="{7E95AECA-AC34-418D-8293-1BF963AE190A}">
      <dgm:prSet/>
      <dgm:spPr/>
      <dgm:t>
        <a:bodyPr/>
        <a:lstStyle/>
        <a:p>
          <a:endParaRPr lang="ru-RU"/>
        </a:p>
      </dgm:t>
    </dgm:pt>
    <dgm:pt modelId="{44654E49-A135-43D9-AD81-092BE6EA83EB}" type="sibTrans" cxnId="{7E95AECA-AC34-418D-8293-1BF963AE190A}">
      <dgm:prSet/>
      <dgm:spPr/>
      <dgm:t>
        <a:bodyPr/>
        <a:lstStyle/>
        <a:p>
          <a:endParaRPr lang="ru-RU"/>
        </a:p>
      </dgm:t>
    </dgm:pt>
    <dgm:pt modelId="{337D69AA-D8FF-40B8-9A22-EF1E0286CE0B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Работа в СПС «К+» по маршрутному листу</a:t>
          </a:r>
          <a:endParaRPr lang="ru-RU" sz="1800" b="1" dirty="0">
            <a:solidFill>
              <a:schemeClr val="tx1"/>
            </a:solidFill>
          </a:endParaRPr>
        </a:p>
      </dgm:t>
    </dgm:pt>
    <dgm:pt modelId="{5D7E4587-A646-4BE5-93D7-5AB5FCF4F75A}" type="parTrans" cxnId="{10009345-08F0-4403-A9F1-CF79CA554248}">
      <dgm:prSet/>
      <dgm:spPr/>
      <dgm:t>
        <a:bodyPr/>
        <a:lstStyle/>
        <a:p>
          <a:endParaRPr lang="ru-RU"/>
        </a:p>
      </dgm:t>
    </dgm:pt>
    <dgm:pt modelId="{3E5FD6D2-F053-4066-A54B-912D6126B5B2}" type="sibTrans" cxnId="{10009345-08F0-4403-A9F1-CF79CA554248}">
      <dgm:prSet/>
      <dgm:spPr/>
      <dgm:t>
        <a:bodyPr/>
        <a:lstStyle/>
        <a:p>
          <a:endParaRPr lang="ru-RU"/>
        </a:p>
      </dgm:t>
    </dgm:pt>
    <dgm:pt modelId="{E526BBB8-9FBF-4004-89EC-09A125DE0373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Анализ полученных данных</a:t>
          </a:r>
          <a:endParaRPr lang="ru-RU" sz="1800" b="1" dirty="0">
            <a:solidFill>
              <a:schemeClr val="tx1"/>
            </a:solidFill>
          </a:endParaRPr>
        </a:p>
      </dgm:t>
    </dgm:pt>
    <dgm:pt modelId="{77605440-089C-422D-862D-A6D530496662}" type="parTrans" cxnId="{25FB8D15-8E8E-4D8B-B371-0F48C964121D}">
      <dgm:prSet/>
      <dgm:spPr/>
      <dgm:t>
        <a:bodyPr/>
        <a:lstStyle/>
        <a:p>
          <a:endParaRPr lang="ru-RU"/>
        </a:p>
      </dgm:t>
    </dgm:pt>
    <dgm:pt modelId="{2C9A7469-C23E-4E40-8421-C8393DC2EF20}" type="sibTrans" cxnId="{25FB8D15-8E8E-4D8B-B371-0F48C964121D}">
      <dgm:prSet/>
      <dgm:spPr/>
      <dgm:t>
        <a:bodyPr/>
        <a:lstStyle/>
        <a:p>
          <a:endParaRPr lang="ru-RU"/>
        </a:p>
      </dgm:t>
    </dgm:pt>
    <dgm:pt modelId="{A5AB4886-D673-4137-93F7-A5BC548EA7A6}">
      <dgm:prSet phldrT="[Текст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Отчёт о проделанной работе (презентация результатов)</a:t>
          </a:r>
          <a:endParaRPr lang="ru-RU" sz="1800" b="1" dirty="0">
            <a:solidFill>
              <a:schemeClr val="tx1"/>
            </a:solidFill>
          </a:endParaRPr>
        </a:p>
      </dgm:t>
    </dgm:pt>
    <dgm:pt modelId="{9F399B52-9FC2-4DDA-9969-931F2BFA9228}" type="parTrans" cxnId="{361149B8-47C8-47FE-B2C0-88733677AE9B}">
      <dgm:prSet/>
      <dgm:spPr/>
      <dgm:t>
        <a:bodyPr/>
        <a:lstStyle/>
        <a:p>
          <a:endParaRPr lang="ru-RU"/>
        </a:p>
      </dgm:t>
    </dgm:pt>
    <dgm:pt modelId="{EE531968-E411-4CE9-BE73-704A407033C4}" type="sibTrans" cxnId="{361149B8-47C8-47FE-B2C0-88733677AE9B}">
      <dgm:prSet/>
      <dgm:spPr/>
      <dgm:t>
        <a:bodyPr/>
        <a:lstStyle/>
        <a:p>
          <a:endParaRPr lang="ru-RU"/>
        </a:p>
      </dgm:t>
    </dgm:pt>
    <dgm:pt modelId="{08097F55-D77C-4BFF-9328-52E683F43D0E}" type="pres">
      <dgm:prSet presAssocID="{320B1FEF-3A69-436C-B531-B46D0F58B30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2F5D53-57D0-4231-90F7-848236412FE1}" type="pres">
      <dgm:prSet presAssocID="{320B1FEF-3A69-436C-B531-B46D0F58B304}" presName="cycle" presStyleCnt="0"/>
      <dgm:spPr/>
    </dgm:pt>
    <dgm:pt modelId="{46839007-9D29-469C-AC2F-B955F2F090F9}" type="pres">
      <dgm:prSet presAssocID="{940CD4D9-FA8B-4647-ABD6-9D7E0C809FA8}" presName="nodeFirstNode" presStyleLbl="node1" presStyleIdx="0" presStyleCnt="5" custRadScaleRad="104142" custRadScaleInc="-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303EB5-02C7-4C05-8546-CADB46A61DED}" type="pres">
      <dgm:prSet presAssocID="{036939BB-3730-48B9-AF2B-CF1E96646E6A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3225189A-5B24-46AD-90DB-069E2A122CCB}" type="pres">
      <dgm:prSet presAssocID="{14309F6F-4980-446B-8C44-EC23C2F1736B}" presName="nodeFollowingNodes" presStyleLbl="node1" presStyleIdx="1" presStyleCnt="5" custScaleY="136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E1EE58-6073-4489-9DAD-00C50E01F1EC}" type="pres">
      <dgm:prSet presAssocID="{337D69AA-D8FF-40B8-9A22-EF1E0286CE0B}" presName="nodeFollowingNodes" presStyleLbl="node1" presStyleIdx="2" presStyleCnt="5" custScaleY="126117" custRadScaleRad="98468" custRadScaleInc="-211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86C45F-C88A-4AE6-88A5-0B80D39B7781}" type="pres">
      <dgm:prSet presAssocID="{E526BBB8-9FBF-4004-89EC-09A125DE0373}" presName="nodeFollowingNodes" presStyleLbl="node1" presStyleIdx="3" presStyleCnt="5" custRadScaleRad="101214" custRadScaleInc="233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DFC259-0897-45EA-BE1A-28BB206A2F5C}" type="pres">
      <dgm:prSet presAssocID="{A5AB4886-D673-4137-93F7-A5BC548EA7A6}" presName="nodeFollowingNodes" presStyleLbl="node1" presStyleIdx="4" presStyleCnt="5" custScaleX="121835" custScaleY="136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009345-08F0-4403-A9F1-CF79CA554248}" srcId="{320B1FEF-3A69-436C-B531-B46D0F58B304}" destId="{337D69AA-D8FF-40B8-9A22-EF1E0286CE0B}" srcOrd="2" destOrd="0" parTransId="{5D7E4587-A646-4BE5-93D7-5AB5FCF4F75A}" sibTransId="{3E5FD6D2-F053-4066-A54B-912D6126B5B2}"/>
    <dgm:cxn modelId="{054EC0D9-4CD4-4FBF-80F1-880146708669}" type="presOf" srcId="{036939BB-3730-48B9-AF2B-CF1E96646E6A}" destId="{BD303EB5-02C7-4C05-8546-CADB46A61DED}" srcOrd="0" destOrd="0" presId="urn:microsoft.com/office/officeart/2005/8/layout/cycle3"/>
    <dgm:cxn modelId="{860ACA1B-9042-43CF-BA2A-5033F3D01F97}" type="presOf" srcId="{337D69AA-D8FF-40B8-9A22-EF1E0286CE0B}" destId="{57E1EE58-6073-4489-9DAD-00C50E01F1EC}" srcOrd="0" destOrd="0" presId="urn:microsoft.com/office/officeart/2005/8/layout/cycle3"/>
    <dgm:cxn modelId="{BA764335-52E7-41A7-A1FE-0E2E8475A925}" type="presOf" srcId="{A5AB4886-D673-4137-93F7-A5BC548EA7A6}" destId="{7DDFC259-0897-45EA-BE1A-28BB206A2F5C}" srcOrd="0" destOrd="0" presId="urn:microsoft.com/office/officeart/2005/8/layout/cycle3"/>
    <dgm:cxn modelId="{25FB8D15-8E8E-4D8B-B371-0F48C964121D}" srcId="{320B1FEF-3A69-436C-B531-B46D0F58B304}" destId="{E526BBB8-9FBF-4004-89EC-09A125DE0373}" srcOrd="3" destOrd="0" parTransId="{77605440-089C-422D-862D-A6D530496662}" sibTransId="{2C9A7469-C23E-4E40-8421-C8393DC2EF20}"/>
    <dgm:cxn modelId="{7E95AECA-AC34-418D-8293-1BF963AE190A}" srcId="{320B1FEF-3A69-436C-B531-B46D0F58B304}" destId="{14309F6F-4980-446B-8C44-EC23C2F1736B}" srcOrd="1" destOrd="0" parTransId="{A6FC5BA1-AC6A-49DF-9B90-EBFE842E2C7D}" sibTransId="{44654E49-A135-43D9-AD81-092BE6EA83EB}"/>
    <dgm:cxn modelId="{D30FA087-7BBE-4EE1-8296-0CA150DDB074}" type="presOf" srcId="{320B1FEF-3A69-436C-B531-B46D0F58B304}" destId="{08097F55-D77C-4BFF-9328-52E683F43D0E}" srcOrd="0" destOrd="0" presId="urn:microsoft.com/office/officeart/2005/8/layout/cycle3"/>
    <dgm:cxn modelId="{A23D6296-367D-4DE5-B46C-A1E1BDDD742C}" srcId="{320B1FEF-3A69-436C-B531-B46D0F58B304}" destId="{940CD4D9-FA8B-4647-ABD6-9D7E0C809FA8}" srcOrd="0" destOrd="0" parTransId="{F6BEF74A-E679-40B3-B960-F69C7F64ECC9}" sibTransId="{036939BB-3730-48B9-AF2B-CF1E96646E6A}"/>
    <dgm:cxn modelId="{FAF1D53F-3DDB-4252-B823-71AE6F9D65B9}" type="presOf" srcId="{E526BBB8-9FBF-4004-89EC-09A125DE0373}" destId="{E686C45F-C88A-4AE6-88A5-0B80D39B7781}" srcOrd="0" destOrd="0" presId="urn:microsoft.com/office/officeart/2005/8/layout/cycle3"/>
    <dgm:cxn modelId="{361149B8-47C8-47FE-B2C0-88733677AE9B}" srcId="{320B1FEF-3A69-436C-B531-B46D0F58B304}" destId="{A5AB4886-D673-4137-93F7-A5BC548EA7A6}" srcOrd="4" destOrd="0" parTransId="{9F399B52-9FC2-4DDA-9969-931F2BFA9228}" sibTransId="{EE531968-E411-4CE9-BE73-704A407033C4}"/>
    <dgm:cxn modelId="{4C52727A-6265-40FB-8FE4-DD7F821FF224}" type="presOf" srcId="{14309F6F-4980-446B-8C44-EC23C2F1736B}" destId="{3225189A-5B24-46AD-90DB-069E2A122CCB}" srcOrd="0" destOrd="0" presId="urn:microsoft.com/office/officeart/2005/8/layout/cycle3"/>
    <dgm:cxn modelId="{28CA34EE-BD3A-4DB2-A4C1-CB8F315BAAC6}" type="presOf" srcId="{940CD4D9-FA8B-4647-ABD6-9D7E0C809FA8}" destId="{46839007-9D29-469C-AC2F-B955F2F090F9}" srcOrd="0" destOrd="0" presId="urn:microsoft.com/office/officeart/2005/8/layout/cycle3"/>
    <dgm:cxn modelId="{3B66CB82-2D5B-411F-8A19-E71E37202F0D}" type="presParOf" srcId="{08097F55-D77C-4BFF-9328-52E683F43D0E}" destId="{0C2F5D53-57D0-4231-90F7-848236412FE1}" srcOrd="0" destOrd="0" presId="urn:microsoft.com/office/officeart/2005/8/layout/cycle3"/>
    <dgm:cxn modelId="{FD1F6E53-01D5-4B64-9449-8AA4396F0F15}" type="presParOf" srcId="{0C2F5D53-57D0-4231-90F7-848236412FE1}" destId="{46839007-9D29-469C-AC2F-B955F2F090F9}" srcOrd="0" destOrd="0" presId="urn:microsoft.com/office/officeart/2005/8/layout/cycle3"/>
    <dgm:cxn modelId="{06C5DDE7-5C06-4B4F-98C8-30E31E771FA8}" type="presParOf" srcId="{0C2F5D53-57D0-4231-90F7-848236412FE1}" destId="{BD303EB5-02C7-4C05-8546-CADB46A61DED}" srcOrd="1" destOrd="0" presId="urn:microsoft.com/office/officeart/2005/8/layout/cycle3"/>
    <dgm:cxn modelId="{6808B591-F88B-4100-AC6B-6FA933A260D3}" type="presParOf" srcId="{0C2F5D53-57D0-4231-90F7-848236412FE1}" destId="{3225189A-5B24-46AD-90DB-069E2A122CCB}" srcOrd="2" destOrd="0" presId="urn:microsoft.com/office/officeart/2005/8/layout/cycle3"/>
    <dgm:cxn modelId="{D6F63AA9-502D-488C-8874-6AF5305895D8}" type="presParOf" srcId="{0C2F5D53-57D0-4231-90F7-848236412FE1}" destId="{57E1EE58-6073-4489-9DAD-00C50E01F1EC}" srcOrd="3" destOrd="0" presId="urn:microsoft.com/office/officeart/2005/8/layout/cycle3"/>
    <dgm:cxn modelId="{AF5B4E6B-7C4C-4F44-8238-815BC604731C}" type="presParOf" srcId="{0C2F5D53-57D0-4231-90F7-848236412FE1}" destId="{E686C45F-C88A-4AE6-88A5-0B80D39B7781}" srcOrd="4" destOrd="0" presId="urn:microsoft.com/office/officeart/2005/8/layout/cycle3"/>
    <dgm:cxn modelId="{E11B4DE3-AF13-4E34-AF4C-8AE8DF2F4C00}" type="presParOf" srcId="{0C2F5D53-57D0-4231-90F7-848236412FE1}" destId="{7DDFC259-0897-45EA-BE1A-28BB206A2F5C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733D3F-00D2-4DDE-AC7A-CAE712E77DBF}">
      <dsp:nvSpPr>
        <dsp:cNvPr id="0" name=""/>
        <dsp:cNvSpPr/>
      </dsp:nvSpPr>
      <dsp:spPr>
        <a:xfrm>
          <a:off x="0" y="0"/>
          <a:ext cx="5211939" cy="1101722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</a:rPr>
            <a:t>Правовые нормативные акты, изучаемые в 7 классе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32268" y="32268"/>
        <a:ext cx="3894193" cy="1037186"/>
      </dsp:txXfrm>
    </dsp:sp>
    <dsp:sp modelId="{D66A55FC-F7D2-4C7F-8A43-2D9221C89321}">
      <dsp:nvSpPr>
        <dsp:cNvPr id="0" name=""/>
        <dsp:cNvSpPr/>
      </dsp:nvSpPr>
      <dsp:spPr>
        <a:xfrm>
          <a:off x="389203" y="1254739"/>
          <a:ext cx="5211939" cy="1101722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chemeClr val="tx1"/>
              </a:solidFill>
            </a:rPr>
            <a:t>Административный кодекс РФ</a:t>
          </a:r>
          <a:endParaRPr lang="ru-RU" sz="3000" kern="1200" dirty="0">
            <a:solidFill>
              <a:schemeClr val="tx1"/>
            </a:solidFill>
          </a:endParaRPr>
        </a:p>
      </dsp:txBody>
      <dsp:txXfrm>
        <a:off x="421471" y="1287007"/>
        <a:ext cx="4042080" cy="1037186"/>
      </dsp:txXfrm>
    </dsp:sp>
    <dsp:sp modelId="{320B81B6-0195-4745-A66F-9DCDEBE91636}">
      <dsp:nvSpPr>
        <dsp:cNvPr id="0" name=""/>
        <dsp:cNvSpPr/>
      </dsp:nvSpPr>
      <dsp:spPr>
        <a:xfrm>
          <a:off x="778406" y="2509478"/>
          <a:ext cx="5211939" cy="1101722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chemeClr val="tx1"/>
              </a:solidFill>
            </a:rPr>
            <a:t>Уголовный кодекс РФ</a:t>
          </a:r>
          <a:endParaRPr lang="ru-RU" sz="3000" kern="1200" dirty="0">
            <a:solidFill>
              <a:schemeClr val="tx1"/>
            </a:solidFill>
          </a:endParaRPr>
        </a:p>
      </dsp:txBody>
      <dsp:txXfrm>
        <a:off x="810674" y="2541746"/>
        <a:ext cx="4042080" cy="1037186"/>
      </dsp:txXfrm>
    </dsp:sp>
    <dsp:sp modelId="{0ADB4A59-42F4-48A8-8822-4CF48A34D512}">
      <dsp:nvSpPr>
        <dsp:cNvPr id="0" name=""/>
        <dsp:cNvSpPr/>
      </dsp:nvSpPr>
      <dsp:spPr>
        <a:xfrm>
          <a:off x="1167609" y="3764218"/>
          <a:ext cx="5211939" cy="1101722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chemeClr val="tx1"/>
              </a:solidFill>
            </a:rPr>
            <a:t>Гражданский кодекс РФ</a:t>
          </a:r>
          <a:endParaRPr lang="ru-RU" sz="3000" kern="1200" dirty="0">
            <a:solidFill>
              <a:schemeClr val="tx1"/>
            </a:solidFill>
          </a:endParaRPr>
        </a:p>
      </dsp:txBody>
      <dsp:txXfrm>
        <a:off x="1199877" y="3796486"/>
        <a:ext cx="4042080" cy="1037186"/>
      </dsp:txXfrm>
    </dsp:sp>
    <dsp:sp modelId="{E1441E79-E75E-4BE7-89FB-DFB063261C41}">
      <dsp:nvSpPr>
        <dsp:cNvPr id="0" name=""/>
        <dsp:cNvSpPr/>
      </dsp:nvSpPr>
      <dsp:spPr>
        <a:xfrm>
          <a:off x="1512146" y="5018957"/>
          <a:ext cx="5211939" cy="1101722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chemeClr val="tx1"/>
              </a:solidFill>
            </a:rPr>
            <a:t>Семейный кодекс РФ</a:t>
          </a:r>
          <a:endParaRPr lang="ru-RU" sz="3000" kern="1200" dirty="0">
            <a:solidFill>
              <a:schemeClr val="tx1"/>
            </a:solidFill>
          </a:endParaRPr>
        </a:p>
      </dsp:txBody>
      <dsp:txXfrm>
        <a:off x="1544414" y="5051225"/>
        <a:ext cx="4042080" cy="1037186"/>
      </dsp:txXfrm>
    </dsp:sp>
    <dsp:sp modelId="{37D36E16-E902-431F-A926-3D55426FF7A5}">
      <dsp:nvSpPr>
        <dsp:cNvPr id="0" name=""/>
        <dsp:cNvSpPr/>
      </dsp:nvSpPr>
      <dsp:spPr>
        <a:xfrm>
          <a:off x="4495819" y="804869"/>
          <a:ext cx="716119" cy="716119"/>
        </a:xfrm>
        <a:prstGeom prst="downArrow">
          <a:avLst>
            <a:gd name="adj1" fmla="val 55000"/>
            <a:gd name="adj2" fmla="val 45000"/>
          </a:avLst>
        </a:prstGeom>
        <a:solidFill>
          <a:srgbClr val="7030A0">
            <a:alpha val="90000"/>
          </a:srgb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>
        <a:off x="4656946" y="804869"/>
        <a:ext cx="393865" cy="538880"/>
      </dsp:txXfrm>
    </dsp:sp>
    <dsp:sp modelId="{F7C3EA2A-F54D-4192-B3AC-56BEB6ADA603}">
      <dsp:nvSpPr>
        <dsp:cNvPr id="0" name=""/>
        <dsp:cNvSpPr/>
      </dsp:nvSpPr>
      <dsp:spPr>
        <a:xfrm>
          <a:off x="4885022" y="2059608"/>
          <a:ext cx="716119" cy="716119"/>
        </a:xfrm>
        <a:prstGeom prst="downArrow">
          <a:avLst>
            <a:gd name="adj1" fmla="val 55000"/>
            <a:gd name="adj2" fmla="val 45000"/>
          </a:avLst>
        </a:prstGeom>
        <a:solidFill>
          <a:srgbClr val="7030A0">
            <a:alpha val="90000"/>
          </a:srgb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>
        <a:off x="5046149" y="2059608"/>
        <a:ext cx="393865" cy="538880"/>
      </dsp:txXfrm>
    </dsp:sp>
    <dsp:sp modelId="{4D88F0AE-C2EC-4C67-9AB8-C3C073C2AF67}">
      <dsp:nvSpPr>
        <dsp:cNvPr id="0" name=""/>
        <dsp:cNvSpPr/>
      </dsp:nvSpPr>
      <dsp:spPr>
        <a:xfrm>
          <a:off x="5274225" y="3295986"/>
          <a:ext cx="716119" cy="716119"/>
        </a:xfrm>
        <a:prstGeom prst="downArrow">
          <a:avLst>
            <a:gd name="adj1" fmla="val 55000"/>
            <a:gd name="adj2" fmla="val 45000"/>
          </a:avLst>
        </a:prstGeom>
        <a:solidFill>
          <a:srgbClr val="7030A0">
            <a:alpha val="90000"/>
          </a:srgb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>
        <a:off x="5435352" y="3295986"/>
        <a:ext cx="393865" cy="538880"/>
      </dsp:txXfrm>
    </dsp:sp>
    <dsp:sp modelId="{240D9189-1C87-4E0C-907B-48BB6AF0A931}">
      <dsp:nvSpPr>
        <dsp:cNvPr id="0" name=""/>
        <dsp:cNvSpPr/>
      </dsp:nvSpPr>
      <dsp:spPr>
        <a:xfrm>
          <a:off x="5663429" y="4562966"/>
          <a:ext cx="716119" cy="716119"/>
        </a:xfrm>
        <a:prstGeom prst="downArrow">
          <a:avLst>
            <a:gd name="adj1" fmla="val 55000"/>
            <a:gd name="adj2" fmla="val 45000"/>
          </a:avLst>
        </a:prstGeom>
        <a:solidFill>
          <a:srgbClr val="7030A0">
            <a:alpha val="90000"/>
          </a:srgb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/>
        </a:p>
      </dsp:txBody>
      <dsp:txXfrm>
        <a:off x="5824556" y="4562966"/>
        <a:ext cx="393865" cy="5388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03EB5-02C7-4C05-8546-CADB46A61DED}">
      <dsp:nvSpPr>
        <dsp:cNvPr id="0" name=""/>
        <dsp:cNvSpPr/>
      </dsp:nvSpPr>
      <dsp:spPr>
        <a:xfrm>
          <a:off x="771612" y="-27890"/>
          <a:ext cx="4791659" cy="4791659"/>
        </a:xfrm>
        <a:prstGeom prst="circularArrow">
          <a:avLst>
            <a:gd name="adj1" fmla="val 5544"/>
            <a:gd name="adj2" fmla="val 330680"/>
            <a:gd name="adj3" fmla="val 13815201"/>
            <a:gd name="adj4" fmla="val 17362107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839007-9D29-469C-AC2F-B955F2F090F9}">
      <dsp:nvSpPr>
        <dsp:cNvPr id="0" name=""/>
        <dsp:cNvSpPr/>
      </dsp:nvSpPr>
      <dsp:spPr>
        <a:xfrm>
          <a:off x="2064625" y="0"/>
          <a:ext cx="2205632" cy="1102816"/>
        </a:xfrm>
        <a:prstGeom prst="roundRect">
          <a:avLst/>
        </a:prstGeom>
        <a:solidFill>
          <a:schemeClr val="bg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Выдача задания учителем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2118460" y="53835"/>
        <a:ext cx="2097962" cy="995146"/>
      </dsp:txXfrm>
    </dsp:sp>
    <dsp:sp modelId="{3225189A-5B24-46AD-90DB-069E2A122CCB}">
      <dsp:nvSpPr>
        <dsp:cNvPr id="0" name=""/>
        <dsp:cNvSpPr/>
      </dsp:nvSpPr>
      <dsp:spPr>
        <a:xfrm>
          <a:off x="4008926" y="1224139"/>
          <a:ext cx="2205632" cy="1503646"/>
        </a:xfrm>
        <a:prstGeom prst="roundRect">
          <a:avLst/>
        </a:prstGeom>
        <a:solidFill>
          <a:schemeClr val="bg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Совместная разработка «Маршрутного листа»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4082328" y="1297541"/>
        <a:ext cx="2058828" cy="1356842"/>
      </dsp:txXfrm>
    </dsp:sp>
    <dsp:sp modelId="{57E1EE58-6073-4489-9DAD-00C50E01F1EC}">
      <dsp:nvSpPr>
        <dsp:cNvPr id="0" name=""/>
        <dsp:cNvSpPr/>
      </dsp:nvSpPr>
      <dsp:spPr>
        <a:xfrm>
          <a:off x="3576777" y="3240366"/>
          <a:ext cx="2205632" cy="1390838"/>
        </a:xfrm>
        <a:prstGeom prst="roundRect">
          <a:avLst/>
        </a:prstGeom>
        <a:solidFill>
          <a:schemeClr val="bg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Работа в СПС «К+» по маршрутному листу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3644672" y="3308261"/>
        <a:ext cx="2069842" cy="1255048"/>
      </dsp:txXfrm>
    </dsp:sp>
    <dsp:sp modelId="{E686C45F-C88A-4AE6-88A5-0B80D39B7781}">
      <dsp:nvSpPr>
        <dsp:cNvPr id="0" name=""/>
        <dsp:cNvSpPr/>
      </dsp:nvSpPr>
      <dsp:spPr>
        <a:xfrm>
          <a:off x="480452" y="3384380"/>
          <a:ext cx="2205632" cy="1102816"/>
        </a:xfrm>
        <a:prstGeom prst="roundRect">
          <a:avLst/>
        </a:prstGeom>
        <a:solidFill>
          <a:schemeClr val="bg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Анализ полученных данных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534287" y="3438215"/>
        <a:ext cx="2097962" cy="995146"/>
      </dsp:txXfrm>
    </dsp:sp>
    <dsp:sp modelId="{7DDFC259-0897-45EA-BE1A-28BB206A2F5C}">
      <dsp:nvSpPr>
        <dsp:cNvPr id="0" name=""/>
        <dsp:cNvSpPr/>
      </dsp:nvSpPr>
      <dsp:spPr>
        <a:xfrm>
          <a:off x="-118559" y="1224139"/>
          <a:ext cx="2687232" cy="1503646"/>
        </a:xfrm>
        <a:prstGeom prst="roundRect">
          <a:avLst/>
        </a:prstGeom>
        <a:solidFill>
          <a:schemeClr val="bg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Отчёт о проделанной работе (презентация результатов)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-45157" y="1297541"/>
        <a:ext cx="2540428" cy="1356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4974F-0CDC-4AC3-89F5-C9F23C2F9307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41BCF-B6AC-4D81-98F0-874D6182A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77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B7D15-8A0A-415A-806B-65CA8C97F987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48DF4-F347-4BD0-A54B-5A8D96F70B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867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48DF4-F347-4BD0-A54B-5A8D96F70B2F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48DF4-F347-4BD0-A54B-5A8D96F70B2F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48DF4-F347-4BD0-A54B-5A8D96F70B2F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48DF4-F347-4BD0-A54B-5A8D96F70B2F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48DF4-F347-4BD0-A54B-5A8D96F70B2F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48DF4-F347-4BD0-A54B-5A8D96F70B2F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48DF4-F347-4BD0-A54B-5A8D96F70B2F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48DF4-F347-4BD0-A54B-5A8D96F70B2F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48DF4-F347-4BD0-A54B-5A8D96F70B2F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48DF4-F347-4BD0-A54B-5A8D96F70B2F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48DF4-F347-4BD0-A54B-5A8D96F70B2F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A78DF7-B19E-405C-8BD4-4942105EA8B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AB3A-FC73-4557-A363-411C41204A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A78DF7-B19E-405C-8BD4-4942105EA8B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AB3A-FC73-4557-A363-411C41204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A78DF7-B19E-405C-8BD4-4942105EA8B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AB3A-FC73-4557-A363-411C41204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A78DF7-B19E-405C-8BD4-4942105EA8B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AB3A-FC73-4557-A363-411C41204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A78DF7-B19E-405C-8BD4-4942105EA8B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AB3A-FC73-4557-A363-411C41204A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A78DF7-B19E-405C-8BD4-4942105EA8B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AB3A-FC73-4557-A363-411C41204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A78DF7-B19E-405C-8BD4-4942105EA8B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AB3A-FC73-4557-A363-411C41204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A78DF7-B19E-405C-8BD4-4942105EA8B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AB3A-FC73-4557-A363-411C41204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A78DF7-B19E-405C-8BD4-4942105EA8B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AB3A-FC73-4557-A363-411C41204A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A78DF7-B19E-405C-8BD4-4942105EA8B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AB3A-FC73-4557-A363-411C41204A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A78DF7-B19E-405C-8BD4-4942105EA8B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E6AB3A-FC73-4557-A363-411C41204A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A78DF7-B19E-405C-8BD4-4942105EA8B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8E6AB3A-FC73-4557-A363-411C41204A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0"/>
            <a:ext cx="7406640" cy="83671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Представление опыта работы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556792"/>
            <a:ext cx="7579568" cy="489654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3500" b="1" dirty="0" smtClean="0">
                <a:solidFill>
                  <a:srgbClr val="7030A0"/>
                </a:solidFill>
              </a:rPr>
              <a:t>«Формирование </a:t>
            </a:r>
            <a:r>
              <a:rPr lang="ru-RU" sz="3500" b="1" dirty="0" err="1" smtClean="0">
                <a:solidFill>
                  <a:srgbClr val="7030A0"/>
                </a:solidFill>
              </a:rPr>
              <a:t>метапредметных</a:t>
            </a:r>
            <a:r>
              <a:rPr lang="ru-RU" sz="3500" b="1" dirty="0" smtClean="0">
                <a:solidFill>
                  <a:srgbClr val="7030A0"/>
                </a:solidFill>
              </a:rPr>
              <a:t> компетентностей учащихся </a:t>
            </a:r>
          </a:p>
          <a:p>
            <a:pPr algn="ctr"/>
            <a:r>
              <a:rPr lang="ru-RU" sz="3500" b="1" dirty="0" smtClean="0">
                <a:solidFill>
                  <a:srgbClr val="7030A0"/>
                </a:solidFill>
              </a:rPr>
              <a:t>при использовании системы «Консультант Плюс: </a:t>
            </a:r>
          </a:p>
          <a:p>
            <a:pPr algn="ctr"/>
            <a:r>
              <a:rPr lang="ru-RU" sz="3500" b="1" dirty="0" smtClean="0">
                <a:solidFill>
                  <a:srgbClr val="7030A0"/>
                </a:solidFill>
              </a:rPr>
              <a:t>Средняя школа»»</a:t>
            </a:r>
          </a:p>
          <a:p>
            <a:pPr algn="ctr"/>
            <a:endParaRPr lang="ru-RU" b="1" i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/>
            <a:endParaRPr lang="ru-RU" sz="2000" b="1" u="sng" dirty="0" smtClean="0">
              <a:solidFill>
                <a:srgbClr val="002060"/>
              </a:solidFill>
            </a:endParaRPr>
          </a:p>
          <a:p>
            <a:pPr algn="r"/>
            <a:r>
              <a:rPr lang="ru-RU" sz="2000" b="1" u="sng" dirty="0" smtClean="0">
                <a:solidFill>
                  <a:schemeClr val="tx1"/>
                </a:solidFill>
              </a:rPr>
              <a:t>Участник: </a:t>
            </a:r>
            <a:r>
              <a:rPr lang="ru-RU" sz="2000" b="1" i="1" dirty="0" smtClean="0">
                <a:solidFill>
                  <a:schemeClr val="tx1"/>
                </a:solidFill>
              </a:rPr>
              <a:t>Антонюк Н.В., </a:t>
            </a:r>
          </a:p>
          <a:p>
            <a:pPr algn="r"/>
            <a:r>
              <a:rPr lang="ru-RU" sz="2000" b="1" i="1" dirty="0" smtClean="0">
                <a:solidFill>
                  <a:schemeClr val="tx1"/>
                </a:solidFill>
              </a:rPr>
              <a:t>учитель истории </a:t>
            </a:r>
          </a:p>
          <a:p>
            <a:pPr algn="r"/>
            <a:r>
              <a:rPr lang="ru-RU" sz="2000" b="1" i="1" dirty="0" smtClean="0">
                <a:solidFill>
                  <a:schemeClr val="tx1"/>
                </a:solidFill>
              </a:rPr>
              <a:t>и обществознания </a:t>
            </a:r>
          </a:p>
          <a:p>
            <a:pPr algn="r"/>
            <a:r>
              <a:rPr lang="ru-RU" sz="2000" b="1" i="1" dirty="0" smtClean="0">
                <a:solidFill>
                  <a:schemeClr val="tx1"/>
                </a:solidFill>
              </a:rPr>
              <a:t>МОУ «СОШ № 10» </a:t>
            </a:r>
          </a:p>
          <a:p>
            <a:pPr algn="r"/>
            <a:r>
              <a:rPr lang="ru-RU" sz="2000" b="1" i="1" dirty="0" smtClean="0">
                <a:solidFill>
                  <a:schemeClr val="tx1"/>
                </a:solidFill>
              </a:rPr>
              <a:t>г. Печора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4293096"/>
            <a:ext cx="2304256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013176"/>
            <a:ext cx="1584176" cy="1584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1916832"/>
            <a:ext cx="7128792" cy="44644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/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/>
            </a:r>
            <a:br>
              <a:rPr lang="ru-RU" sz="1800" b="1" dirty="0" smtClean="0">
                <a:solidFill>
                  <a:srgbClr val="FF0000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32" y="6453336"/>
            <a:ext cx="7579568" cy="720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907704" y="384272"/>
            <a:ext cx="7056784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Таким образом, через использование </a:t>
            </a:r>
            <a:r>
              <a:rPr kumimoji="0" lang="ru-RU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СПС КонсультантПлюс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учащиеся  приобретают  учебно-информационные  (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общеучебные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)  умения и навыки, которые  обеспечивают нахождение, переработку и использование информации для решения учебных задач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– что заложено в требованиях ФГОС нового поколения.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К ним относятся: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работа с основными компонентами учебника;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использование справочной и дополнительной литературы (СПС);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различение и правильное использование разных литературных стилей;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подбор и группировка материалов по определенной теме;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составление планов различных видов;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создание текстов различных типов;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владение разными формами изложения текста;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составление на основе текста таблицы, схемы, графика;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составление тезисов, конспектирование;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подготовка рецензии;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владение цитированием и различными видами комментариев;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подготовка доклада, реферата,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презентации.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013176"/>
            <a:ext cx="1584176" cy="1584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1556792"/>
            <a:ext cx="7128792" cy="482453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/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/>
            </a:r>
            <a:br>
              <a:rPr lang="ru-RU" sz="1800" b="1" dirty="0" smtClean="0">
                <a:solidFill>
                  <a:srgbClr val="FF0000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32" y="6453336"/>
            <a:ext cx="7579568" cy="720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87624" y="128405"/>
            <a:ext cx="777686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C00000"/>
                </a:solidFill>
              </a:rPr>
              <a:t>Направление 2. Совершенствование навыков учащихся по применению информационно – коммуникационных технологий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556792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	В </a:t>
            </a:r>
            <a:r>
              <a:rPr lang="ru-RU" sz="2000" b="1" dirty="0"/>
              <a:t>процессе учебно-воспитательной деятельности стараюсь уделять как можно больше внимания информационно-компьютерным технологиям. </a:t>
            </a:r>
            <a:endParaRPr lang="ru-RU" sz="2000" dirty="0"/>
          </a:p>
          <a:p>
            <a:r>
              <a:rPr lang="ru-RU" sz="2000" b="1" dirty="0" smtClean="0"/>
              <a:t>	Сегодня, в век информационного общества,  </a:t>
            </a:r>
            <a:r>
              <a:rPr lang="ru-RU" sz="2000" b="1" dirty="0"/>
              <a:t>учащихся уже не устраивает традиционный урок - им жизненно необходимо активное участие в учебном процессе, когда готовые знания не преподносятся «на блюдечке», а самостоятельно добываются, анализируются и </a:t>
            </a:r>
            <a:r>
              <a:rPr lang="ru-RU" sz="2000" b="1" dirty="0" smtClean="0"/>
              <a:t>систематизируются через использование компьютерных технологий. 	Хорошая </a:t>
            </a:r>
            <a:r>
              <a:rPr lang="ru-RU" sz="2000" b="1" dirty="0"/>
              <a:t>материально-техническая </a:t>
            </a:r>
            <a:endParaRPr lang="ru-RU" sz="2000" b="1" dirty="0" smtClean="0"/>
          </a:p>
          <a:p>
            <a:r>
              <a:rPr lang="ru-RU" sz="2000" b="1" dirty="0"/>
              <a:t> </a:t>
            </a:r>
            <a:r>
              <a:rPr lang="ru-RU" sz="2000" b="1" dirty="0" smtClean="0"/>
              <a:t>                           база </a:t>
            </a:r>
            <a:r>
              <a:rPr lang="ru-RU" sz="2000" b="1" dirty="0"/>
              <a:t>школы позволяет </a:t>
            </a:r>
            <a:endParaRPr lang="ru-RU" sz="2000" b="1" dirty="0" smtClean="0"/>
          </a:p>
          <a:p>
            <a:r>
              <a:rPr lang="ru-RU" sz="2000" b="1" dirty="0"/>
              <a:t> </a:t>
            </a:r>
            <a:r>
              <a:rPr lang="ru-RU" sz="2000" b="1" dirty="0" smtClean="0"/>
              <a:t>                            применять </a:t>
            </a:r>
            <a:r>
              <a:rPr lang="ru-RU" sz="2000" b="1" dirty="0"/>
              <a:t>подобные </a:t>
            </a:r>
            <a:endParaRPr lang="ru-RU" sz="2000" b="1" dirty="0" smtClean="0"/>
          </a:p>
          <a:p>
            <a:r>
              <a:rPr lang="ru-RU" sz="2000" b="1" dirty="0"/>
              <a:t> </a:t>
            </a:r>
            <a:r>
              <a:rPr lang="ru-RU" sz="2000" b="1" dirty="0" smtClean="0"/>
              <a:t>                            технологии </a:t>
            </a:r>
            <a:r>
              <a:rPr lang="ru-RU" sz="2000" b="1" dirty="0"/>
              <a:t>фактически </a:t>
            </a:r>
            <a:endParaRPr lang="ru-RU" sz="2000" b="1" dirty="0" smtClean="0"/>
          </a:p>
          <a:p>
            <a:r>
              <a:rPr lang="ru-RU" sz="2000" b="1" dirty="0"/>
              <a:t> </a:t>
            </a:r>
            <a:r>
              <a:rPr lang="ru-RU" sz="2000" b="1" dirty="0" smtClean="0"/>
              <a:t>                            на </a:t>
            </a:r>
            <a:r>
              <a:rPr lang="ru-RU" sz="2000" b="1" dirty="0"/>
              <a:t>каждом уроке. </a:t>
            </a:r>
            <a:endParaRPr lang="ru-RU" sz="2000" dirty="0"/>
          </a:p>
        </p:txBody>
      </p:sp>
      <p:pic>
        <p:nvPicPr>
          <p:cNvPr id="23554" name="Picture 2" descr="G:\Консультант Плюс Коми 2013\фото для визитки\DSCN130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2200" y="4797152"/>
            <a:ext cx="2448272" cy="18362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013176"/>
            <a:ext cx="1584176" cy="1584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1556792"/>
            <a:ext cx="7128792" cy="482453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/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	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32" y="6453336"/>
            <a:ext cx="7579568" cy="720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87624" y="251515"/>
            <a:ext cx="77768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Направление 2. Совершенствование навыков учащихся по применению информационно – коммуникационных технологий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43200" y="1340768"/>
            <a:ext cx="694928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	</a:t>
            </a:r>
            <a:r>
              <a:rPr lang="ru-RU" b="1" dirty="0" smtClean="0"/>
              <a:t>Не следует  также сбрасывать со счетов тот факт, что более трети учащихся школ города Печора не имеют дома стационарного компьютера или ноутбука в силу  серьёзных финансовых проблем.</a:t>
            </a:r>
          </a:p>
          <a:p>
            <a:r>
              <a:rPr lang="ru-RU" b="1" dirty="0"/>
              <a:t>	</a:t>
            </a:r>
            <a:r>
              <a:rPr lang="ru-RU" b="1" dirty="0" smtClean="0"/>
              <a:t>Современному же работодателю нужен специалист, владеющий навыками работы на ПК (хотя бы на уровне пользователя). Вот и получается, что школа – это единственная возможность для некоторых детей  идти в ногу со временем. </a:t>
            </a:r>
          </a:p>
          <a:p>
            <a:r>
              <a:rPr lang="ru-RU" b="1" dirty="0"/>
              <a:t>	</a:t>
            </a:r>
            <a:r>
              <a:rPr lang="ru-RU" b="1" dirty="0" smtClean="0"/>
              <a:t>Кроме того, работая с СПС «Консультант Плюс» - учащиеся не только приобретают навыки работы с информацией, но и навыки использования новых компьютерных технологий. Ведь СПС «К+ » - постоянно совершенствуется, пополняя и обновляя  существующую систему</a:t>
            </a:r>
            <a:r>
              <a:rPr lang="ru-RU" sz="2000" b="1" dirty="0" smtClean="0"/>
              <a:t>. </a:t>
            </a:r>
            <a:r>
              <a:rPr lang="ru-RU" b="1" dirty="0" smtClean="0"/>
              <a:t>Это: работа в Путеводителе», размещение необходимой информации в </a:t>
            </a:r>
            <a:r>
              <a:rPr lang="en-US" b="1" dirty="0" smtClean="0"/>
              <a:t>Worde</a:t>
            </a:r>
            <a:r>
              <a:rPr lang="ru-RU" b="1" dirty="0" smtClean="0"/>
              <a:t>, сохранение информации в  «Избранное», функция «Документ на контроле» , поиск по дате и многое другое.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013176"/>
            <a:ext cx="1584176" cy="1584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1556792"/>
            <a:ext cx="7128792" cy="482453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/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	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32" y="6453336"/>
            <a:ext cx="7579568" cy="720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43200" y="980728"/>
            <a:ext cx="694928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dirty="0" smtClean="0"/>
              <a:t>	</a:t>
            </a:r>
            <a:r>
              <a:rPr lang="ru-RU" b="1" dirty="0" smtClean="0"/>
              <a:t>Сегодня </a:t>
            </a:r>
            <a:r>
              <a:rPr lang="ru-RU" b="1" dirty="0" err="1" smtClean="0"/>
              <a:t>метапредметность</a:t>
            </a:r>
            <a:r>
              <a:rPr lang="ru-RU" b="1" dirty="0" smtClean="0"/>
              <a:t>  составляет основу образования. </a:t>
            </a:r>
            <a:r>
              <a:rPr lang="ru-RU" b="1" dirty="0"/>
              <a:t>В Федеральном государственном образовательном стандарте (ФГОС) </a:t>
            </a:r>
            <a:r>
              <a:rPr lang="ru-RU" b="1" dirty="0" err="1"/>
              <a:t>метапредметные</a:t>
            </a:r>
            <a:r>
              <a:rPr lang="ru-RU" b="1" dirty="0"/>
              <a:t> результаты образовательной деятельности определяются как «способы деятельности, применимые как в рамках образовательного процесса, так и при решении проблем в реальных жизненных ситуациях, освоенные обучающимися на базе одного, нескольких или всех учебных предметов». В качестве требований к </a:t>
            </a:r>
            <a:r>
              <a:rPr lang="ru-RU" b="1" dirty="0" err="1"/>
              <a:t>метапредметным</a:t>
            </a:r>
            <a:r>
              <a:rPr lang="ru-RU" b="1" dirty="0"/>
              <a:t> результатам ФГОС выдвигают:</a:t>
            </a:r>
          </a:p>
          <a:p>
            <a:pPr fontAlgn="base"/>
            <a:r>
              <a:rPr lang="ru-RU" dirty="0"/>
              <a:t>• </a:t>
            </a:r>
            <a:r>
              <a:rPr lang="ru-RU" sz="2000" dirty="0"/>
              <a:t>овладение способностью принимать и сохранять учебную цель и задачи, самостоятельно преобразовывать практическую задачу в познавательную;</a:t>
            </a:r>
          </a:p>
          <a:p>
            <a:pPr fontAlgn="base"/>
            <a:r>
              <a:rPr lang="ru-RU" sz="2000" dirty="0"/>
              <a:t>• умение планировать, контролировать и оценивать свои действия в соответствии с поставленной задачей и условиями ее </a:t>
            </a:r>
            <a:r>
              <a:rPr lang="ru-RU" sz="2000" dirty="0" smtClean="0"/>
              <a:t>реализации и т.д.</a:t>
            </a:r>
            <a:endParaRPr lang="ru-RU" sz="2000" dirty="0"/>
          </a:p>
          <a:p>
            <a:pPr fontAlgn="base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260648"/>
            <a:ext cx="7560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Направление 3. Организация </a:t>
            </a:r>
            <a:r>
              <a:rPr lang="ru-RU" sz="2000" b="1" dirty="0" err="1" smtClean="0">
                <a:solidFill>
                  <a:srgbClr val="C00000"/>
                </a:solidFill>
              </a:rPr>
              <a:t>метапредметного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подхода в обучении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013176"/>
            <a:ext cx="1584176" cy="1584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1556792"/>
            <a:ext cx="7128792" cy="482453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/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	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32" y="6453336"/>
            <a:ext cx="7579568" cy="720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548680"/>
            <a:ext cx="7056784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dirty="0" smtClean="0"/>
              <a:t>	Все приобретаемые </a:t>
            </a:r>
            <a:r>
              <a:rPr lang="ru-RU" sz="2000" b="1" dirty="0" err="1" smtClean="0"/>
              <a:t>метапредметные</a:t>
            </a:r>
            <a:r>
              <a:rPr lang="ru-RU" sz="2000" b="1" dirty="0" smtClean="0"/>
              <a:t> умения и навыки можно условно разделить на следующие категории:</a:t>
            </a:r>
          </a:p>
          <a:p>
            <a:pPr fontAlgn="base">
              <a:buFont typeface="Wingdings" pitchFamily="2" charset="2"/>
              <a:buChar char="q"/>
            </a:pPr>
            <a:r>
              <a:rPr lang="ru-RU" sz="2000" b="1" dirty="0"/>
              <a:t> </a:t>
            </a:r>
            <a:r>
              <a:rPr lang="ru-RU" sz="2000" b="1" dirty="0" smtClean="0"/>
              <a:t>учебно-организационные</a:t>
            </a:r>
          </a:p>
          <a:p>
            <a:pPr fontAlgn="base">
              <a:buFont typeface="Wingdings" pitchFamily="2" charset="2"/>
              <a:buChar char="q"/>
            </a:pPr>
            <a:r>
              <a:rPr lang="ru-RU" sz="2000" b="1" dirty="0" smtClean="0"/>
              <a:t>учебно-информационные</a:t>
            </a:r>
          </a:p>
          <a:p>
            <a:pPr fontAlgn="base">
              <a:buFont typeface="Wingdings" pitchFamily="2" charset="2"/>
              <a:buChar char="q"/>
            </a:pPr>
            <a:r>
              <a:rPr lang="ru-RU" sz="2000" b="1" dirty="0"/>
              <a:t> </a:t>
            </a:r>
            <a:r>
              <a:rPr lang="ru-RU" sz="2000" b="1" dirty="0" smtClean="0"/>
              <a:t>учебно-логические</a:t>
            </a:r>
          </a:p>
          <a:p>
            <a:pPr fontAlgn="base">
              <a:buFont typeface="Wingdings" pitchFamily="2" charset="2"/>
              <a:buChar char="q"/>
            </a:pPr>
            <a:r>
              <a:rPr lang="ru-RU" sz="2000" b="1" dirty="0"/>
              <a:t> </a:t>
            </a:r>
            <a:r>
              <a:rPr lang="ru-RU" sz="2000" b="1" dirty="0" smtClean="0"/>
              <a:t>учебно-коммуникативные.</a:t>
            </a:r>
          </a:p>
          <a:p>
            <a:pPr fontAlgn="base"/>
            <a:r>
              <a:rPr lang="ru-RU" sz="2000" b="1" dirty="0"/>
              <a:t>	</a:t>
            </a:r>
            <a:r>
              <a:rPr lang="ru-RU" sz="2000" b="1" dirty="0" smtClean="0"/>
              <a:t>Так, например, к числу учебно-логических задач относятся: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определять причинно-следственную связь между компонентами объекта;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выполнять сравнение по аналогии;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осуществлять опровержение аргументов;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решать проблемные учебные задачи;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комбинировать известные средства для решения новых задач;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проводить работу исследовательского характера;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владеть навыками анализа и синтеза;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осуществлять мысленный эксперимент. </a:t>
            </a:r>
          </a:p>
          <a:p>
            <a:pPr fontAlgn="base">
              <a:buFont typeface="Wingdings" pitchFamily="2" charset="2"/>
              <a:buChar char="q"/>
            </a:pPr>
            <a:endParaRPr lang="ru-RU" sz="2000" b="1" dirty="0" smtClean="0"/>
          </a:p>
          <a:p>
            <a:pPr fontAlgn="base">
              <a:buFont typeface="Wingdings" pitchFamily="2" charset="2"/>
              <a:buChar char="q"/>
            </a:pPr>
            <a:endParaRPr lang="ru-RU" sz="2000" dirty="0"/>
          </a:p>
          <a:p>
            <a:pPr fontAlgn="base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013176"/>
            <a:ext cx="1584176" cy="1584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1556792"/>
            <a:ext cx="7128792" cy="482453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/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	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32" y="6453336"/>
            <a:ext cx="7579568" cy="720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980728"/>
            <a:ext cx="7056784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dirty="0" smtClean="0"/>
              <a:t>	В </a:t>
            </a:r>
            <a:r>
              <a:rPr lang="ru-RU" sz="2000" b="1" dirty="0"/>
              <a:t>9</a:t>
            </a:r>
            <a:r>
              <a:rPr lang="ru-RU" sz="2000" b="1" dirty="0" smtClean="0"/>
              <a:t> классе, при изучении темы «Основы конституционного строя России» учащиеся знакомятся с основными  принципами конституционного устройства РФ. В этой теме, как и во многих других, незаменимым помощником выступает СПС «Консультант Плюс», так как эта система вносит все изменения, происходящие в законах и подзаконных актах за последнее время. </a:t>
            </a:r>
          </a:p>
          <a:p>
            <a:pPr fontAlgn="base"/>
            <a:r>
              <a:rPr lang="ru-RU" sz="2000" b="1" dirty="0" smtClean="0"/>
              <a:t>Разбирая  принцип федеративного устройства, я обязательно обращаю внимание на изменения, произошедшие в Конституции РФ (вместо 89 субъектов 1993 года – 83 субъекта 2008 г.). </a:t>
            </a:r>
          </a:p>
          <a:p>
            <a:pPr fontAlgn="base"/>
            <a:r>
              <a:rPr lang="ru-RU" sz="2000" b="1" dirty="0" smtClean="0"/>
              <a:t>Используя уже имеющиеся навыки работы в СПС, учащиеся без труда находят Конституцию РФ, - найти – вводят «Федеративное устройство РФ» - выходит глава 3, статья 65, дающая ссылки на необходимые документы. </a:t>
            </a:r>
            <a:endParaRPr lang="ru-RU" dirty="0"/>
          </a:p>
          <a:p>
            <a:pPr fontAlgn="base">
              <a:buFont typeface="Wingdings" pitchFamily="2" charset="2"/>
              <a:buChar char="q"/>
            </a:pPr>
            <a:endParaRPr lang="ru-RU" sz="2000" b="1" dirty="0" smtClean="0"/>
          </a:p>
          <a:p>
            <a:pPr fontAlgn="base">
              <a:buFont typeface="Wingdings" pitchFamily="2" charset="2"/>
              <a:buChar char="q"/>
            </a:pPr>
            <a:endParaRPr lang="ru-RU" sz="2000" dirty="0"/>
          </a:p>
          <a:p>
            <a:pPr fontAlgn="base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260648"/>
            <a:ext cx="7560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Рассмотрим более подробно выполнение учебно-логических задач на примере: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013176"/>
            <a:ext cx="1584176" cy="1584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H="1">
            <a:off x="8964488" y="332656"/>
            <a:ext cx="179512" cy="604867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/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	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32" y="6453336"/>
            <a:ext cx="7579568" cy="720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980728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dirty="0" smtClean="0"/>
              <a:t>	</a:t>
            </a:r>
            <a:endParaRPr lang="ru-RU" sz="2000" dirty="0"/>
          </a:p>
          <a:p>
            <a:pPr fontAlgn="base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835696" y="548680"/>
            <a:ext cx="6984776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	Далее – следует решение проблемы «Как найти изменения, произошедшие в Федеративном устройстве РФ? ». На этом этапе </a:t>
            </a:r>
            <a:r>
              <a:rPr lang="ru-RU" sz="2000" b="1" dirty="0" err="1" smtClean="0">
                <a:solidFill>
                  <a:schemeClr val="tx1"/>
                </a:solidFill>
              </a:rPr>
              <a:t>метапредметный</a:t>
            </a:r>
            <a:r>
              <a:rPr lang="ru-RU" sz="2000" b="1" dirty="0" smtClean="0">
                <a:solidFill>
                  <a:schemeClr val="tx1"/>
                </a:solidFill>
              </a:rPr>
              <a:t> подход уже полностью погрузил учащихся в процесс исследования возможностей СПС «К+». </a:t>
            </a:r>
          </a:p>
          <a:p>
            <a:r>
              <a:rPr lang="ru-RU" sz="2000" b="1" dirty="0"/>
              <a:t>	</a:t>
            </a:r>
            <a:r>
              <a:rPr lang="ru-RU" sz="2000" b="1" dirty="0" smtClean="0">
                <a:solidFill>
                  <a:schemeClr val="tx1"/>
                </a:solidFill>
              </a:rPr>
              <a:t>Результат , обычно превосходит мои ожидания: ребята находят несколько способов получения необходимой информации (1. кликнуть выделенный субъект; 2. нажать значок «</a:t>
            </a:r>
            <a:r>
              <a:rPr lang="en-US" sz="2000" b="1" dirty="0"/>
              <a:t>i</a:t>
            </a:r>
            <a:r>
              <a:rPr lang="ru-RU" sz="2000" b="1" dirty="0" smtClean="0">
                <a:solidFill>
                  <a:schemeClr val="tx1"/>
                </a:solidFill>
              </a:rPr>
              <a:t>»; 3. сравнить с предыдущей версией), а также источник, где данные изменения были опубликованы. </a:t>
            </a:r>
          </a:p>
          <a:p>
            <a:r>
              <a:rPr lang="ru-RU" sz="2000" b="1" dirty="0" smtClean="0"/>
              <a:t>	Таким образом, п</a:t>
            </a:r>
            <a:r>
              <a:rPr lang="ru-RU" sz="2000" b="1" dirty="0" smtClean="0">
                <a:solidFill>
                  <a:schemeClr val="tx1"/>
                </a:solidFill>
              </a:rPr>
              <a:t>ути решения проблемы были самостоятельно определены и найдены. Поставленная проблема решена. Информация получена, систематизирована и изложена.</a:t>
            </a:r>
          </a:p>
          <a:p>
            <a:r>
              <a:rPr lang="ru-RU" sz="2000" b="1" dirty="0" smtClean="0"/>
              <a:t>	А знания, полученные таким путём, уже навряд ли забудутся.</a:t>
            </a:r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013176"/>
            <a:ext cx="1584176" cy="1584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H="1">
            <a:off x="8964488" y="332656"/>
            <a:ext cx="179512" cy="604867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/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	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32" y="6453336"/>
            <a:ext cx="7579568" cy="720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980728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dirty="0" smtClean="0"/>
              <a:t>	</a:t>
            </a:r>
            <a:endParaRPr lang="ru-RU" sz="2000" dirty="0"/>
          </a:p>
          <a:p>
            <a:pPr fontAlgn="base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835696" y="548680"/>
            <a:ext cx="69847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Л.Н.Толстой по этому поводу говорил:</a:t>
            </a: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</a:br>
            <a:endParaRPr lang="ru-RU" sz="2800" dirty="0">
              <a:latin typeface="Georgia" pitchFamily="18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259632" y="1703496"/>
            <a:ext cx="739049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«Если ученик в школе не научился сам ничего творить,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то и в жизни он всегда будет только подражать, копировать,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так как мало таких, которые бы, научившись копировать,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умели сделать самостоятельное приложение этих сведений»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013176"/>
            <a:ext cx="1584176" cy="1584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H="1">
            <a:off x="8964488" y="332656"/>
            <a:ext cx="179512" cy="604867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/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	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32" y="6453336"/>
            <a:ext cx="7579568" cy="720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980728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dirty="0" smtClean="0"/>
              <a:t>	</a:t>
            </a:r>
            <a:endParaRPr lang="ru-RU" sz="2000" dirty="0"/>
          </a:p>
          <a:p>
            <a:pPr fontAlgn="base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835696" y="548680"/>
            <a:ext cx="69847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Таким образом, в данном примере, налицо все признаки </a:t>
            </a:r>
            <a:r>
              <a:rPr lang="ru-RU" sz="2800" b="1" dirty="0" err="1" smtClean="0">
                <a:solidFill>
                  <a:srgbClr val="C00000"/>
                </a:solidFill>
                <a:latin typeface="Georgia" pitchFamily="18" charset="0"/>
              </a:rPr>
              <a:t>мыследеятельностной</a:t>
            </a: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 дидактики:</a:t>
            </a:r>
            <a: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Georgia" pitchFamily="18" charset="0"/>
              </a:rPr>
            </a:br>
            <a:endParaRPr lang="ru-RU" sz="2800" dirty="0">
              <a:latin typeface="Georgia" pitchFamily="18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835696" y="2094864"/>
            <a:ext cx="6814429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800" b="1" i="1" dirty="0" smtClean="0">
                <a:latin typeface="Georgia" pitchFamily="18" charset="0"/>
              </a:rPr>
              <a:t>Наличие </a:t>
            </a:r>
            <a:r>
              <a:rPr lang="ru-RU" sz="2800" b="1" i="1" dirty="0" err="1" smtClean="0">
                <a:latin typeface="Georgia" pitchFamily="18" charset="0"/>
              </a:rPr>
              <a:t>деятельностной</a:t>
            </a:r>
            <a:r>
              <a:rPr lang="ru-RU" sz="2800" b="1" i="1" dirty="0" smtClean="0">
                <a:latin typeface="Georgia" pitchFamily="18" charset="0"/>
              </a:rPr>
              <a:t> единицы содержания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800" b="1" i="1" dirty="0" smtClean="0">
                <a:latin typeface="Georgia" pitchFamily="18" charset="0"/>
              </a:rPr>
              <a:t>Наличие совместной деятельности учителя и ученика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800" b="1" i="1" dirty="0" smtClean="0">
                <a:latin typeface="Georgia" pitchFamily="18" charset="0"/>
              </a:rPr>
              <a:t>Ориентация на формирование и развитие способностей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800" b="1" i="1" dirty="0" smtClean="0">
                <a:latin typeface="Georgia" pitchFamily="18" charset="0"/>
              </a:rPr>
              <a:t>Наличие рефлексии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013176"/>
            <a:ext cx="1584176" cy="1584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H="1">
            <a:off x="8964488" y="332656"/>
            <a:ext cx="179512" cy="604867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/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	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32" y="6453336"/>
            <a:ext cx="7579568" cy="720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980728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dirty="0" smtClean="0"/>
              <a:t>	</a:t>
            </a:r>
            <a:endParaRPr lang="ru-RU" sz="2000" dirty="0"/>
          </a:p>
          <a:p>
            <a:pPr fontAlgn="base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260648"/>
            <a:ext cx="77048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Основные особенности </a:t>
            </a:r>
            <a:r>
              <a:rPr lang="ru-RU" sz="2800" b="1" dirty="0" err="1" smtClean="0">
                <a:solidFill>
                  <a:srgbClr val="C00000"/>
                </a:solidFill>
                <a:latin typeface="Georgia" pitchFamily="18" charset="0"/>
              </a:rPr>
              <a:t>метапредметов</a:t>
            </a:r>
            <a:r>
              <a:rPr lang="ru-RU" sz="2800" b="1" dirty="0" smtClean="0">
                <a:solidFill>
                  <a:srgbClr val="C00000"/>
                </a:solidFill>
                <a:latin typeface="Georgia" pitchFamily="18" charset="0"/>
              </a:rPr>
              <a:t>, на которые должен ориентироваться педагог на уроке:</a:t>
            </a:r>
            <a:endParaRPr lang="ru-RU" sz="28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835696" y="1760387"/>
            <a:ext cx="6814429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 b="1" i="1" dirty="0" err="1" smtClean="0">
                <a:latin typeface="Georgia" pitchFamily="18" charset="0"/>
              </a:rPr>
              <a:t>Метапредметы</a:t>
            </a:r>
            <a:r>
              <a:rPr lang="ru-RU" sz="2000" b="1" i="1" dirty="0" smtClean="0">
                <a:latin typeface="Georgia" pitchFamily="18" charset="0"/>
              </a:rPr>
              <a:t> выстраиваются вокруг какой-то мыслительной организованности, которая имеет не просто </a:t>
            </a:r>
            <a:r>
              <a:rPr lang="ru-RU" sz="2000" b="1" i="1" dirty="0" err="1" smtClean="0">
                <a:latin typeface="Georgia" pitchFamily="18" charset="0"/>
              </a:rPr>
              <a:t>деятельностный</a:t>
            </a:r>
            <a:r>
              <a:rPr lang="ru-RU" sz="2000" b="1" i="1" dirty="0" smtClean="0">
                <a:latin typeface="Georgia" pitchFamily="18" charset="0"/>
              </a:rPr>
              <a:t>, но универсальный, </a:t>
            </a:r>
            <a:r>
              <a:rPr lang="ru-RU" sz="2000" b="1" i="1" dirty="0" err="1" smtClean="0">
                <a:latin typeface="Georgia" pitchFamily="18" charset="0"/>
              </a:rPr>
              <a:t>метапредметный</a:t>
            </a:r>
            <a:r>
              <a:rPr lang="ru-RU" sz="2000" b="1" i="1" dirty="0" smtClean="0">
                <a:latin typeface="Georgia" pitchFamily="18" charset="0"/>
              </a:rPr>
              <a:t> характер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 b="1" i="1" dirty="0" smtClean="0">
                <a:latin typeface="Georgia" pitchFamily="18" charset="0"/>
              </a:rPr>
              <a:t>Ориентация на развитие у школьников базовых способностей и компетентностей – основного показателя качества образовательной работы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 b="1" i="1" dirty="0" smtClean="0">
                <a:latin typeface="Georgia" pitchFamily="18" charset="0"/>
              </a:rPr>
              <a:t>Новаторство в использовании разных методических форм и приемов организации как коллективной, так и индивидуальной работы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4653136"/>
            <a:ext cx="1872208" cy="187220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548680"/>
            <a:ext cx="6552728" cy="583264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600" b="1" dirty="0" smtClean="0">
                <a:solidFill>
                  <a:schemeClr val="tx1"/>
                </a:solidFill>
              </a:rPr>
              <a:t>	Моё первое знакомство со </a:t>
            </a:r>
            <a:r>
              <a:rPr lang="ru-RU" sz="2600" b="1" dirty="0" err="1" smtClean="0">
                <a:solidFill>
                  <a:schemeClr val="tx1"/>
                </a:solidFill>
              </a:rPr>
              <a:t>справочно</a:t>
            </a:r>
            <a:r>
              <a:rPr lang="ru-RU" sz="2600" b="1" dirty="0" smtClean="0">
                <a:solidFill>
                  <a:schemeClr val="tx1"/>
                </a:solidFill>
              </a:rPr>
              <a:t> - правовой системой Консультант Плюс – произошло в 2005 году, когда моя лучшая подруга, видя мои мучения из-за недостатка необходимой для уроков литературы, решила сделать мне своеобразный подарок ко дню моего рождения.</a:t>
            </a:r>
            <a:br>
              <a:rPr lang="ru-RU" sz="2600" b="1" dirty="0" smtClean="0">
                <a:solidFill>
                  <a:schemeClr val="tx1"/>
                </a:solidFill>
              </a:rPr>
            </a:br>
            <a:r>
              <a:rPr lang="ru-RU" sz="2600" b="1" dirty="0" smtClean="0">
                <a:solidFill>
                  <a:schemeClr val="tx1"/>
                </a:solidFill>
              </a:rPr>
              <a:t/>
            </a:r>
            <a:br>
              <a:rPr lang="ru-RU" sz="2600" b="1" dirty="0" smtClean="0">
                <a:solidFill>
                  <a:schemeClr val="tx1"/>
                </a:solidFill>
              </a:rPr>
            </a:br>
            <a:r>
              <a:rPr lang="ru-RU" sz="2600" b="1" dirty="0" smtClean="0">
                <a:solidFill>
                  <a:schemeClr val="tx1"/>
                </a:solidFill>
              </a:rPr>
              <a:t>	С тех пор СПС «Консультант Плюс» - мой практичный и надёжный  помощник как в профессиональной, так и в обыденной (семейной) деятельности.</a:t>
            </a:r>
            <a:br>
              <a:rPr lang="ru-RU" sz="2600" b="1" dirty="0" smtClean="0">
                <a:solidFill>
                  <a:schemeClr val="tx1"/>
                </a:solidFill>
              </a:rPr>
            </a:br>
            <a:r>
              <a:rPr lang="ru-RU" sz="2600" b="1" dirty="0" smtClean="0">
                <a:solidFill>
                  <a:schemeClr val="tx1"/>
                </a:solidFill>
              </a:rPr>
              <a:t> </a:t>
            </a:r>
            <a:endParaRPr lang="ru-RU" sz="26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32" y="6453336"/>
            <a:ext cx="7579568" cy="720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0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08" y="1484784"/>
            <a:ext cx="4320480" cy="432048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H="1">
            <a:off x="8964488" y="332656"/>
            <a:ext cx="179512" cy="604867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/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	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32" y="6453336"/>
            <a:ext cx="7579568" cy="720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980728"/>
            <a:ext cx="70567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dirty="0" smtClean="0"/>
              <a:t>	</a:t>
            </a:r>
            <a:endParaRPr lang="ru-RU" sz="2000" dirty="0"/>
          </a:p>
          <a:p>
            <a:pPr fontAlgn="base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260648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Georgia" pitchFamily="18" charset="0"/>
              </a:rPr>
              <a:t>Спасибо за внимание!</a:t>
            </a:r>
            <a:endParaRPr lang="ru-RU" sz="4000" b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4653136"/>
            <a:ext cx="1872208" cy="187220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548680"/>
            <a:ext cx="6398528" cy="5832648"/>
          </a:xfrm>
        </p:spPr>
        <p:txBody>
          <a:bodyPr>
            <a:normAutofit fontScale="90000"/>
          </a:bodyPr>
          <a:lstStyle/>
          <a:p>
            <a:r>
              <a:rPr lang="ru-RU" sz="2600" b="1" dirty="0" smtClean="0">
                <a:solidFill>
                  <a:schemeClr val="tx1"/>
                </a:solidFill>
              </a:rPr>
              <a:t>Сегодня справочные правовые системы Консультант Плюс - это востребованный аналитический ресурс, позволяющий эффективно и быстро работать с информацией, используя как программные инструменты, так и специальные и информационные документы.</a:t>
            </a:r>
            <a:r>
              <a:rPr lang="ru-RU" sz="2700" b="1" dirty="0" smtClean="0">
                <a:solidFill>
                  <a:schemeClr val="tx1"/>
                </a:solidFill>
              </a:rPr>
              <a:t/>
            </a:r>
            <a:br>
              <a:rPr lang="ru-RU" sz="2700" b="1" dirty="0" smtClean="0">
                <a:solidFill>
                  <a:schemeClr val="tx1"/>
                </a:solidFill>
              </a:rPr>
            </a:br>
            <a:r>
              <a:rPr lang="ru-RU" sz="2600" b="1" dirty="0" smtClean="0">
                <a:solidFill>
                  <a:schemeClr val="tx1"/>
                </a:solidFill>
              </a:rPr>
              <a:t>Консультант Плюс предоставляет в распоряжение огромное количество правовых актов России - более 20 640 000 документов федерального и регионального законодательства, судебных решений, финансовых консультаций, комментариев к законодательству и другой полезной информации.</a:t>
            </a:r>
            <a:endParaRPr lang="ru-RU" sz="26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32" y="6453336"/>
            <a:ext cx="7579568" cy="720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0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4653136"/>
            <a:ext cx="1872208" cy="187220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548680"/>
            <a:ext cx="6624736" cy="5832648"/>
          </a:xfrm>
        </p:spPr>
        <p:txBody>
          <a:bodyPr>
            <a:normAutofit fontScale="90000"/>
          </a:bodyPr>
          <a:lstStyle/>
          <a:p>
            <a:r>
              <a:rPr lang="ru-RU" sz="2600" b="1" dirty="0" smtClean="0">
                <a:solidFill>
                  <a:schemeClr val="tx1"/>
                </a:solidFill>
              </a:rPr>
              <a:t>Моя работа с СПС «Консультант Плюс: Средняя Школа» - это работа </a:t>
            </a:r>
            <a:r>
              <a:rPr lang="ru-RU" sz="2600" b="1" u="sng" dirty="0" smtClean="0">
                <a:solidFill>
                  <a:schemeClr val="tx1"/>
                </a:solidFill>
              </a:rPr>
              <a:t>в трёх ключевых направлениях:</a:t>
            </a:r>
            <a:r>
              <a:rPr lang="ru-RU" sz="2600" b="1" dirty="0" smtClean="0">
                <a:solidFill>
                  <a:schemeClr val="tx1"/>
                </a:solidFill>
              </a:rPr>
              <a:t/>
            </a:r>
            <a:br>
              <a:rPr lang="ru-RU" sz="2600" b="1" dirty="0" smtClean="0">
                <a:solidFill>
                  <a:schemeClr val="tx1"/>
                </a:solidFill>
              </a:rPr>
            </a:br>
            <a:r>
              <a:rPr lang="ru-RU" sz="2600" b="1" dirty="0" smtClean="0">
                <a:solidFill>
                  <a:schemeClr val="tx1"/>
                </a:solidFill>
              </a:rPr>
              <a:t/>
            </a:r>
            <a:br>
              <a:rPr lang="ru-RU" sz="2600" b="1" dirty="0" smtClean="0">
                <a:solidFill>
                  <a:schemeClr val="tx1"/>
                </a:solidFill>
              </a:rPr>
            </a:br>
            <a:r>
              <a:rPr lang="ru-RU" sz="2600" b="1" dirty="0" smtClean="0">
                <a:solidFill>
                  <a:schemeClr val="tx1"/>
                </a:solidFill>
              </a:rPr>
              <a:t>1. Обучение учащихся работе с информационными базами</a:t>
            </a:r>
            <a:br>
              <a:rPr lang="ru-RU" sz="2600" b="1" dirty="0" smtClean="0">
                <a:solidFill>
                  <a:schemeClr val="tx1"/>
                </a:solidFill>
              </a:rPr>
            </a:br>
            <a:r>
              <a:rPr lang="ru-RU" sz="2600" b="1" dirty="0" smtClean="0">
                <a:solidFill>
                  <a:schemeClr val="tx1"/>
                </a:solidFill>
              </a:rPr>
              <a:t/>
            </a:r>
            <a:br>
              <a:rPr lang="ru-RU" sz="2600" b="1" dirty="0" smtClean="0">
                <a:solidFill>
                  <a:schemeClr val="tx1"/>
                </a:solidFill>
              </a:rPr>
            </a:br>
            <a:r>
              <a:rPr lang="ru-RU" sz="2600" b="1" dirty="0" smtClean="0">
                <a:solidFill>
                  <a:schemeClr val="tx1"/>
                </a:solidFill>
              </a:rPr>
              <a:t>2. Совершенствование навыков учащихся по применению информационных технологий</a:t>
            </a:r>
            <a:br>
              <a:rPr lang="ru-RU" sz="2600" b="1" dirty="0" smtClean="0">
                <a:solidFill>
                  <a:schemeClr val="tx1"/>
                </a:solidFill>
              </a:rPr>
            </a:br>
            <a:r>
              <a:rPr lang="ru-RU" sz="2600" b="1" dirty="0" smtClean="0">
                <a:solidFill>
                  <a:schemeClr val="tx1"/>
                </a:solidFill>
              </a:rPr>
              <a:t/>
            </a:r>
            <a:br>
              <a:rPr lang="ru-RU" sz="2600" b="1" dirty="0" smtClean="0">
                <a:solidFill>
                  <a:schemeClr val="tx1"/>
                </a:solidFill>
              </a:rPr>
            </a:br>
            <a:r>
              <a:rPr lang="ru-RU" sz="2600" b="1" dirty="0" smtClean="0">
                <a:solidFill>
                  <a:schemeClr val="tx1"/>
                </a:solidFill>
              </a:rPr>
              <a:t>3. Организация </a:t>
            </a:r>
            <a:r>
              <a:rPr lang="ru-RU" sz="2600" b="1" dirty="0" err="1" smtClean="0">
                <a:solidFill>
                  <a:schemeClr val="tx1"/>
                </a:solidFill>
              </a:rPr>
              <a:t>метапредметного</a:t>
            </a:r>
            <a:r>
              <a:rPr lang="ru-RU" sz="2600" b="1" dirty="0" smtClean="0">
                <a:solidFill>
                  <a:schemeClr val="tx1"/>
                </a:solidFill>
              </a:rPr>
              <a:t> подхода в обучении, позволяющего использовать полученные знания и навыки в обычной жизни</a:t>
            </a:r>
            <a:endParaRPr lang="ru-RU" sz="26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32" y="6453336"/>
            <a:ext cx="7579568" cy="720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0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013176"/>
            <a:ext cx="1584176" cy="1584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260648"/>
            <a:ext cx="7128792" cy="612068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Направление 1. Обучение учащихся работе с информационными базами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Современные требования к обязательному минимуму образования по предмету «Обществознание» предусматривают следующие знания и умения:</a:t>
            </a:r>
            <a:r>
              <a:rPr lang="ru-RU" sz="2000" i="1" dirty="0" smtClean="0">
                <a:solidFill>
                  <a:schemeClr val="tx1"/>
                </a:solidFill>
              </a:rPr>
              <a:t> распознавать и правильно употреблять обществоведческие термины в различных контекстах; перечислять (называть) изученные социальные объекты или их существенные свойства; определять понятия; описывать изученные социальные объекты; сравнивать указанные социальные объекты; объяснять (интерпретировать) изученные социальные явления и процессы; выявлять структуру социального объекта, соотношения и функции его элементов; приводить собственные примеры, т.е. иллюстрировать изученные теоретические положения и социальные нормы; давать оценку изученных социальных объектов и процессов.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32" y="6453336"/>
            <a:ext cx="7579568" cy="720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0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013176"/>
            <a:ext cx="1584176" cy="1584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260648"/>
            <a:ext cx="7128792" cy="6120680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FF0000"/>
                </a:solidFill>
              </a:rPr>
              <a:t>Направление 1. Обучение учащихся работе с информационными базами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	Кроме того, обществознание – это дисциплина, которая является интегрированной с другими науками: историей, социологией, политологией, экономикой, </a:t>
            </a:r>
            <a:r>
              <a:rPr lang="ru-RU" sz="1800" b="1" dirty="0" err="1" smtClean="0">
                <a:solidFill>
                  <a:schemeClr val="tx1"/>
                </a:solidFill>
              </a:rPr>
              <a:t>культурологией</a:t>
            </a:r>
            <a:r>
              <a:rPr lang="ru-RU" sz="1800" b="1" dirty="0" smtClean="0">
                <a:solidFill>
                  <a:schemeClr val="tx1"/>
                </a:solidFill>
              </a:rPr>
              <a:t> и др. 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	Львиную долю содержания  программы по данному предмету составляют правовые, политические и экономические взаимоотношения в обществе.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	СПС «Консультант Плюс» - это полная  и компактная энциклопедия, из которой можно почерпнуть всю необходимую информацию.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	Так, например, в 7 классе при изучении темы «Правовая ответственность несовершеннолетних», я предлагаю  учащимся познакомится с административным, </a:t>
            </a:r>
            <a:r>
              <a:rPr lang="ru-RU" sz="1800" b="1" dirty="0" err="1" smtClean="0">
                <a:solidFill>
                  <a:schemeClr val="tx1"/>
                </a:solidFill>
              </a:rPr>
              <a:t>гржданским</a:t>
            </a:r>
            <a:r>
              <a:rPr lang="ru-RU" sz="1800" b="1" dirty="0" smtClean="0">
                <a:solidFill>
                  <a:schemeClr val="tx1"/>
                </a:solidFill>
              </a:rPr>
              <a:t> и уголовным кодексами РФ и выяснить, какова степень ответственности несовершеннолетних по данным отраслям права…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32" y="6453336"/>
            <a:ext cx="7579568" cy="720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0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013176"/>
            <a:ext cx="1584176" cy="1584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260648"/>
            <a:ext cx="7128792" cy="6120680"/>
          </a:xfrm>
        </p:spPr>
        <p:txBody>
          <a:bodyPr>
            <a:noAutofit/>
          </a:bodyPr>
          <a:lstStyle/>
          <a:p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32" y="6453336"/>
            <a:ext cx="7579568" cy="720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000" b="1" i="1" dirty="0">
              <a:solidFill>
                <a:schemeClr val="tx1"/>
              </a:solidFill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979712" y="332656"/>
          <a:ext cx="6768752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013176"/>
            <a:ext cx="1584176" cy="1584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1916832"/>
            <a:ext cx="7128792" cy="44644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Для учащихся этого возраста  составляет серьёзную проблему даже не отобрать нужную информация, а для начала – найти её.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Консультант Плюс  создан с учётом быстрого, интересного  и доступного поиска необходимой информации, путём использования: 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 - словаря терминов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- правового навигатора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- значка «дополнительная информация»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- уточнённой функции «Найти» и др.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/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/>
            </a:r>
            <a:br>
              <a:rPr lang="ru-RU" sz="1800" b="1" dirty="0" smtClean="0">
                <a:solidFill>
                  <a:srgbClr val="FF0000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32" y="6453336"/>
            <a:ext cx="7579568" cy="720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0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сультант Плюс Коми 2013\Логотип К+\logo-konsultantplyus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5013176"/>
            <a:ext cx="1584176" cy="15841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1916832"/>
            <a:ext cx="7128792" cy="446449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/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/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/>
            </a:r>
            <a:br>
              <a:rPr lang="ru-RU" sz="1800" b="1" dirty="0" smtClean="0">
                <a:solidFill>
                  <a:srgbClr val="FF0000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259632" y="6453336"/>
            <a:ext cx="7579568" cy="72008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sz="2000" b="1" i="1" dirty="0">
              <a:solidFill>
                <a:schemeClr val="tx1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2339752" y="1340768"/>
          <a:ext cx="60960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15616" y="260648"/>
            <a:ext cx="77048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Алгоритм работы учащихся с информацией в СПС  «Консультант Плюс»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204</TotalTime>
  <Words>482</Words>
  <Application>Microsoft Office PowerPoint</Application>
  <PresentationFormat>Экран (4:3)</PresentationFormat>
  <Paragraphs>124</Paragraphs>
  <Slides>20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Солнцестояние</vt:lpstr>
      <vt:lpstr>Представление опыта работы</vt:lpstr>
      <vt:lpstr> Моё первое знакомство со справочно - правовой системой Консультант Плюс – произошло в 2005 году, когда моя лучшая подруга, видя мои мучения из-за недостатка необходимой для уроков литературы, решила сделать мне своеобразный подарок ко дню моего рождения.   С тех пор СПС «Консультант Плюс» - мой практичный и надёжный  помощник как в профессиональной, так и в обыденной (семейной) деятельности.  </vt:lpstr>
      <vt:lpstr>Сегодня справочные правовые системы Консультант Плюс - это востребованный аналитический ресурс, позволяющий эффективно и быстро работать с информацией, используя как программные инструменты, так и специальные и информационные документы. Консультант Плюс предоставляет в распоряжение огромное количество правовых актов России - более 20 640 000 документов федерального и регионального законодательства, судебных решений, финансовых консультаций, комментариев к законодательству и другой полезной информации.</vt:lpstr>
      <vt:lpstr>Моя работа с СПС «Консультант Плюс: Средняя Школа» - это работа в трёх ключевых направлениях:  1. Обучение учащихся работе с информационными базами  2. Совершенствование навыков учащихся по применению информационных технологий  3. Организация метапредметного подхода в обучении, позволяющего использовать полученные знания и навыки в обычной жизни</vt:lpstr>
      <vt:lpstr>Направление 1. Обучение учащихся работе с информационными базами  Современные требования к обязательному минимуму образования по предмету «Обществознание» предусматривают следующие знания и умения: распознавать и правильно употреблять обществоведческие термины в различных контекстах; перечислять (называть) изученные социальные объекты или их существенные свойства; определять понятия; описывать изученные социальные объекты; сравнивать указанные социальные объекты; объяснять (интерпретировать) изученные социальные явления и процессы; выявлять структуру социального объекта, соотношения и функции его элементов; приводить собственные примеры, т.е. иллюстрировать изученные теоретические положения и социальные нормы; давать оценку изученных социальных объектов и процессов.</vt:lpstr>
      <vt:lpstr>Направление 1. Обучение учащихся работе с информационными базами   Кроме того, обществознание – это дисциплина, которая является интегрированной с другими науками: историей, социологией, политологией, экономикой, культурологией и др.   Львиную долю содержания  программы по данному предмету составляют правовые, политические и экономические взаимоотношения в обществе.  СПС «Консультант Плюс» - это полная  и компактная энциклопедия, из которой можно почерпнуть всю необходимую информацию.  Так, например, в 7 классе при изучении темы «Правовая ответственность несовершеннолетних», я предлагаю  учащимся познакомится с административным, гржданским и уголовным кодексами РФ и выяснить, какова степень ответственности несовершеннолетних по данным отраслям права…  </vt:lpstr>
      <vt:lpstr>Презентация PowerPoint</vt:lpstr>
      <vt:lpstr>          Для учащихся этого возраста  составляет серьёзную проблему даже не отобрать нужную информация, а для начала – найти её. Консультант Плюс  создан с учётом быстрого, интересного  и доступного поиска необходимой информации, путём использования:   - словаря терминов - правового навигатора - значка «дополнительная информация» - уточнённой функции «Найти» и др.     </vt:lpstr>
      <vt:lpstr>             </vt:lpstr>
      <vt:lpstr>             </vt:lpstr>
      <vt:lpstr>             </vt:lpstr>
      <vt:lpstr>              </vt:lpstr>
      <vt:lpstr>              </vt:lpstr>
      <vt:lpstr>              </vt:lpstr>
      <vt:lpstr>              </vt:lpstr>
      <vt:lpstr>                                    </vt:lpstr>
      <vt:lpstr>                                    </vt:lpstr>
      <vt:lpstr>                                    </vt:lpstr>
      <vt:lpstr>                                    </vt:lpstr>
      <vt:lpstr>  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Представление опыта работы</dc:title>
  <dc:creator>Надежда</dc:creator>
  <cp:lastModifiedBy>Логинов</cp:lastModifiedBy>
  <cp:revision>35</cp:revision>
  <dcterms:created xsi:type="dcterms:W3CDTF">2013-04-21T19:09:54Z</dcterms:created>
  <dcterms:modified xsi:type="dcterms:W3CDTF">2013-06-05T06:18:10Z</dcterms:modified>
</cp:coreProperties>
</file>