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7"/>
  </p:notesMasterIdLst>
  <p:sldIdLst>
    <p:sldId id="256" r:id="rId3"/>
    <p:sldId id="257" r:id="rId4"/>
    <p:sldId id="258" r:id="rId5"/>
    <p:sldId id="259" r:id="rId6"/>
    <p:sldId id="260" r:id="rId7"/>
    <p:sldId id="261" r:id="rId8"/>
    <p:sldId id="267" r:id="rId9"/>
    <p:sldId id="280" r:id="rId10"/>
    <p:sldId id="263" r:id="rId11"/>
    <p:sldId id="264" r:id="rId12"/>
    <p:sldId id="266" r:id="rId13"/>
    <p:sldId id="265" r:id="rId14"/>
    <p:sldId id="268" r:id="rId15"/>
    <p:sldId id="269" r:id="rId16"/>
    <p:sldId id="270" r:id="rId17"/>
    <p:sldId id="271" r:id="rId18"/>
    <p:sldId id="281" r:id="rId19"/>
    <p:sldId id="272" r:id="rId20"/>
    <p:sldId id="273" r:id="rId21"/>
    <p:sldId id="274" r:id="rId22"/>
    <p:sldId id="275" r:id="rId23"/>
    <p:sldId id="279" r:id="rId24"/>
    <p:sldId id="276" r:id="rId25"/>
    <p:sldId id="27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20"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50C-57B4-4833-82AD-01D8A78FF58B}" type="datetimeFigureOut">
              <a:rPr lang="ru-RU" smtClean="0"/>
              <a:pPr/>
              <a:t>05.06.2013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CD23A-E4CF-44C2-96D3-5185752D2E99}" type="slidenum">
              <a:rPr lang="ru-RU" smtClean="0"/>
              <a:pPr/>
              <a:t>‹#›</a:t>
            </a:fld>
            <a:endParaRPr lang="ru-RU"/>
          </a:p>
        </p:txBody>
      </p:sp>
    </p:spTree>
    <p:extLst>
      <p:ext uri="{BB962C8B-B14F-4D97-AF65-F5344CB8AC3E}">
        <p14:creationId xmlns:p14="http://schemas.microsoft.com/office/powerpoint/2010/main" val="423057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9CD23A-E4CF-44C2-96D3-5185752D2E99}" type="slidenum">
              <a:rPr lang="ru-RU" smtClean="0"/>
              <a:pPr/>
              <a:t>16</a:t>
            </a:fld>
            <a:endParaRPr lang="ru-RU"/>
          </a:p>
        </p:txBody>
      </p:sp>
    </p:spTree>
    <p:extLst>
      <p:ext uri="{BB962C8B-B14F-4D97-AF65-F5344CB8AC3E}">
        <p14:creationId xmlns:p14="http://schemas.microsoft.com/office/powerpoint/2010/main" val="295523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EECE1">
                  <a:shade val="50000"/>
                </a:srgbClr>
              </a:solidFill>
            </a:endParaRPr>
          </a:p>
        </p:txBody>
      </p:sp>
      <p:sp>
        <p:nvSpPr>
          <p:cNvPr id="11" name="Номер слайда 10"/>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385699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EECE1">
                  <a:shade val="50000"/>
                </a:srgbClr>
              </a:solidFill>
            </a:endParaRPr>
          </a:p>
        </p:txBody>
      </p:sp>
      <p:sp>
        <p:nvSpPr>
          <p:cNvPr id="6" name="Номер слайда 5"/>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2808802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EECE1">
                  <a:shade val="50000"/>
                </a:srgbClr>
              </a:solidFill>
            </a:endParaRPr>
          </a:p>
        </p:txBody>
      </p:sp>
      <p:sp>
        <p:nvSpPr>
          <p:cNvPr id="6" name="Номер слайда 5"/>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168689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EECE1">
                  <a:shade val="50000"/>
                </a:srgbClr>
              </a:solidFill>
            </a:endParaRPr>
          </a:p>
        </p:txBody>
      </p:sp>
      <p:sp>
        <p:nvSpPr>
          <p:cNvPr id="7" name="Номер слайда 6"/>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824180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EECE1">
                  <a:shade val="50000"/>
                </a:srgbClr>
              </a:solidFill>
            </a:endParaRPr>
          </a:p>
        </p:txBody>
      </p:sp>
      <p:sp>
        <p:nvSpPr>
          <p:cNvPr id="9" name="Номер слайда 8"/>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801154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EECE1">
                  <a:shade val="50000"/>
                </a:srgbClr>
              </a:solidFill>
            </a:endParaRPr>
          </a:p>
        </p:txBody>
      </p:sp>
      <p:sp>
        <p:nvSpPr>
          <p:cNvPr id="5" name="Номер слайда 4"/>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28314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Дата 1"/>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EECE1">
                  <a:shade val="50000"/>
                </a:srgbClr>
              </a:solidFill>
            </a:endParaRPr>
          </a:p>
        </p:txBody>
      </p:sp>
      <p:sp>
        <p:nvSpPr>
          <p:cNvPr id="4" name="Номер слайда 3"/>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3280729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EECE1">
                  <a:shade val="50000"/>
                </a:srgbClr>
              </a:solidFill>
            </a:endParaRPr>
          </a:p>
        </p:txBody>
      </p:sp>
      <p:sp>
        <p:nvSpPr>
          <p:cNvPr id="7" name="Номер слайда 6"/>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265073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EECE1">
                  <a:shade val="50000"/>
                </a:srgbClr>
              </a:solidFill>
            </a:endParaRPr>
          </a:p>
        </p:txBody>
      </p:sp>
      <p:sp>
        <p:nvSpPr>
          <p:cNvPr id="7" name="Номер слайда 6"/>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extLst>
      <p:ext uri="{BB962C8B-B14F-4D97-AF65-F5344CB8AC3E}">
        <p14:creationId xmlns:p14="http://schemas.microsoft.com/office/powerpoint/2010/main" val="3219800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EECE1">
                  <a:shade val="50000"/>
                </a:srgbClr>
              </a:solidFill>
            </a:endParaRPr>
          </a:p>
        </p:txBody>
      </p:sp>
      <p:sp>
        <p:nvSpPr>
          <p:cNvPr id="6" name="Номер слайда 5"/>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1141062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EECE1">
                  <a:shade val="50000"/>
                </a:srgbClr>
              </a:solidFill>
            </a:endParaRPr>
          </a:p>
        </p:txBody>
      </p:sp>
      <p:sp>
        <p:nvSpPr>
          <p:cNvPr id="6" name="Номер слайда 5"/>
          <p:cNvSpPr>
            <a:spLocks noGrp="1"/>
          </p:cNvSpPr>
          <p:nvPr>
            <p:ph type="sldNum" sz="quarter" idx="12"/>
          </p:nvPr>
        </p:nvSpPr>
        <p:spPr/>
        <p:txBody>
          <a:bodyPr/>
          <a:lstStyle>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196710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38C1FF9-DAD9-493F-9B5F-2EC0EC56B55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C8E1D53-B2D0-48EA-89A7-204827952D21}" type="datetimeFigureOut">
              <a:rPr lang="ru-RU" smtClean="0"/>
              <a:pPr/>
              <a:t>05.06.2013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38C1FF9-DAD9-493F-9B5F-2EC0EC56B559}"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C8E1D53-B2D0-48EA-89A7-204827952D21}" type="datetimeFigureOut">
              <a:rPr lang="ru-RU" smtClean="0"/>
              <a:pPr/>
              <a:t>05.06.2013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38C1FF9-DAD9-493F-9B5F-2EC0EC56B55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30B01FC-F4E7-4C89-991F-E6CD5A003BA8}" type="datetimeFigureOut">
              <a:rPr lang="ru-RU" smtClean="0">
                <a:solidFill>
                  <a:srgbClr val="EEECE1">
                    <a:shade val="50000"/>
                  </a:srgbClr>
                </a:solidFill>
              </a:rPr>
              <a:pPr/>
              <a:t>05.06.2013</a:t>
            </a:fld>
            <a:endParaRPr lang="ru-RU">
              <a:solidFill>
                <a:srgbClr val="EEECE1">
                  <a:shade val="50000"/>
                </a:srgbClr>
              </a:solidFill>
            </a:endParaRPr>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solidFill>
                <a:srgbClr val="EEECE1">
                  <a:shade val="50000"/>
                </a:srgbClr>
              </a:solidFill>
            </a:endParaRPr>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8B5445E-2983-407C-808F-377184D3E483}" type="slidenum">
              <a:rPr lang="ru-RU" smtClean="0">
                <a:solidFill>
                  <a:srgbClr val="EEECE1">
                    <a:shade val="50000"/>
                  </a:srgbClr>
                </a:solidFill>
              </a:rPr>
              <a:pPr/>
              <a:t>‹#›</a:t>
            </a:fld>
            <a:endParaRPr lang="ru-RU">
              <a:solidFill>
                <a:srgbClr val="EEECE1">
                  <a:shade val="50000"/>
                </a:srgbClr>
              </a:solidFill>
            </a:endParaRPr>
          </a:p>
        </p:txBody>
      </p:sp>
    </p:spTree>
    <p:extLst>
      <p:ext uri="{BB962C8B-B14F-4D97-AF65-F5344CB8AC3E}">
        <p14:creationId xmlns:p14="http://schemas.microsoft.com/office/powerpoint/2010/main" val="1902034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9B%D0%B0%D1%82%D0%B8%D0%BD%D1%81%D0%BA%D0%B8%D0%B9_%D1%8F%D0%B7%D1%8B%D0%BA" TargetMode="External"/><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5816" y="692696"/>
            <a:ext cx="5904656" cy="4248472"/>
          </a:xfrm>
        </p:spPr>
        <p:txBody>
          <a:bodyPr>
            <a:noAutofit/>
          </a:bodyPr>
          <a:lstStyle/>
          <a:p>
            <a:pPr algn="ctr"/>
            <a:r>
              <a:rPr lang="ru-RU" sz="2400" dirty="0"/>
              <a:t/>
            </a:r>
            <a:br>
              <a:rPr lang="ru-RU" sz="2400" dirty="0"/>
            </a:br>
            <a:r>
              <a:rPr lang="ru-RU" sz="2400" dirty="0" smtClean="0"/>
              <a:t/>
            </a:r>
            <a:br>
              <a:rPr lang="ru-RU" sz="2400" dirty="0" smtClean="0"/>
            </a:br>
            <a:r>
              <a:rPr lang="ru-RU" sz="2400" dirty="0" smtClean="0"/>
              <a:t>Урок </a:t>
            </a:r>
            <a:r>
              <a:rPr lang="ru-RU" sz="2400" dirty="0"/>
              <a:t>обществознания в 6 классе</a:t>
            </a:r>
            <a:br>
              <a:rPr lang="ru-RU" sz="2400" dirty="0"/>
            </a:br>
            <a:r>
              <a:rPr lang="ru-RU" sz="2400" dirty="0"/>
              <a:t>в </a:t>
            </a:r>
            <a:r>
              <a:rPr lang="ru-RU" sz="2400" dirty="0" smtClean="0"/>
              <a:t>рамках  </a:t>
            </a:r>
            <a:r>
              <a:rPr lang="ru-RU" sz="2400" dirty="0"/>
              <a:t>республиканского конкурса «Учитель года — 2013» </a:t>
            </a:r>
            <a:r>
              <a:rPr lang="ru-RU" sz="2400" dirty="0" smtClean="0"/>
              <a:t/>
            </a:r>
            <a:br>
              <a:rPr lang="ru-RU" sz="2400" dirty="0" smtClean="0"/>
            </a:br>
            <a:r>
              <a:rPr lang="ru-RU" sz="2400" dirty="0" smtClean="0"/>
              <a:t>«</a:t>
            </a:r>
            <a:r>
              <a:rPr lang="ru-RU" sz="2400" dirty="0"/>
              <a:t>Формирование </a:t>
            </a:r>
            <a:r>
              <a:rPr lang="ru-RU" sz="2400" dirty="0" err="1"/>
              <a:t>метапредметных</a:t>
            </a:r>
            <a:r>
              <a:rPr lang="ru-RU" sz="2400" dirty="0"/>
              <a:t> компетентностей учащихся при использовании системы «</a:t>
            </a:r>
            <a:r>
              <a:rPr lang="ru-RU" sz="2400" dirty="0" err="1"/>
              <a:t>КонсультантПлюс</a:t>
            </a:r>
            <a:r>
              <a:rPr lang="ru-RU" sz="2400" dirty="0"/>
              <a:t>: Средняя школа».</a:t>
            </a:r>
          </a:p>
        </p:txBody>
      </p:sp>
      <p:sp>
        <p:nvSpPr>
          <p:cNvPr id="3" name="Подзаголовок 2"/>
          <p:cNvSpPr>
            <a:spLocks noGrp="1"/>
          </p:cNvSpPr>
          <p:nvPr>
            <p:ph type="subTitle" idx="1"/>
          </p:nvPr>
        </p:nvSpPr>
        <p:spPr>
          <a:xfrm>
            <a:off x="2915816" y="5013176"/>
            <a:ext cx="5832648" cy="1040112"/>
          </a:xfrm>
        </p:spPr>
        <p:txBody>
          <a:bodyPr>
            <a:normAutofit/>
          </a:bodyPr>
          <a:lstStyle/>
          <a:p>
            <a:pPr algn="ctr"/>
            <a:r>
              <a:rPr lang="ru-RU" b="1" dirty="0"/>
              <a:t>у</a:t>
            </a:r>
            <a:r>
              <a:rPr lang="ru-RU" b="1" dirty="0" smtClean="0"/>
              <a:t>читель истории и обществознания</a:t>
            </a:r>
          </a:p>
          <a:p>
            <a:pPr algn="ctr"/>
            <a:r>
              <a:rPr lang="ru-RU" b="1" dirty="0" smtClean="0"/>
              <a:t>МОУ «Гимназия № 2» </a:t>
            </a:r>
            <a:r>
              <a:rPr lang="ru-RU" b="1" dirty="0" err="1" smtClean="0"/>
              <a:t>г.Воркуты</a:t>
            </a:r>
            <a:endParaRPr lang="ru-RU" b="1" dirty="0" smtClean="0"/>
          </a:p>
          <a:p>
            <a:pPr algn="ctr"/>
            <a:r>
              <a:rPr lang="ru-RU" b="1" dirty="0" err="1" smtClean="0"/>
              <a:t>Андранович</a:t>
            </a:r>
            <a:r>
              <a:rPr lang="ru-RU" b="1" dirty="0" smtClean="0"/>
              <a:t> Елена Вячеславовна</a:t>
            </a:r>
            <a:endParaRPr lang="ru-RU" b="1" dirty="0"/>
          </a:p>
        </p:txBody>
      </p:sp>
      <p:pic>
        <p:nvPicPr>
          <p:cNvPr id="1026" name="Picture 2" descr="C:\Users\Елена\Desktop\1355684986_yfpveiq4zr6exdj.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3501008"/>
            <a:ext cx="2016224" cy="21156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68" y="476672"/>
            <a:ext cx="217882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181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628800"/>
            <a:ext cx="8219256" cy="4406240"/>
          </a:xfrm>
        </p:spPr>
        <p:txBody>
          <a:bodyPr>
            <a:noAutofit/>
          </a:bodyPr>
          <a:lstStyle/>
          <a:p>
            <a:pPr algn="just"/>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smtClean="0"/>
              <a:t/>
            </a:r>
            <a:br>
              <a:rPr lang="ru-RU" sz="3200" dirty="0" smtClean="0"/>
            </a:br>
            <a:endParaRPr lang="ru-RU" sz="3200" dirty="0"/>
          </a:p>
        </p:txBody>
      </p:sp>
      <p:sp>
        <p:nvSpPr>
          <p:cNvPr id="3" name="Объект 2"/>
          <p:cNvSpPr>
            <a:spLocks noGrp="1"/>
          </p:cNvSpPr>
          <p:nvPr>
            <p:ph idx="1"/>
          </p:nvPr>
        </p:nvSpPr>
        <p:spPr>
          <a:xfrm>
            <a:off x="395536" y="260648"/>
            <a:ext cx="8291264" cy="936104"/>
          </a:xfrm>
        </p:spPr>
        <p:txBody>
          <a:bodyPr>
            <a:normAutofit fontScale="92500" lnSpcReduction="20000"/>
          </a:bodyPr>
          <a:lstStyle/>
          <a:p>
            <a:r>
              <a:rPr lang="ru-RU" sz="2000" dirty="0" smtClean="0"/>
              <a:t>Откройте список «правовые акты СССР»</a:t>
            </a:r>
          </a:p>
          <a:p>
            <a:r>
              <a:rPr lang="ru-RU" sz="2000" dirty="0" smtClean="0"/>
              <a:t>Найдите среди списка документы, называющиеся «Конституцией», сколько их?</a:t>
            </a:r>
          </a:p>
          <a:p>
            <a:endParaRPr lang="ru-RU" dirty="0"/>
          </a:p>
        </p:txBody>
      </p:sp>
      <p:sp>
        <p:nvSpPr>
          <p:cNvPr id="4" name="Прямоугольник 3"/>
          <p:cNvSpPr/>
          <p:nvPr/>
        </p:nvSpPr>
        <p:spPr>
          <a:xfrm>
            <a:off x="179512" y="1268760"/>
            <a:ext cx="8784976" cy="5837882"/>
          </a:xfrm>
          <a:prstGeom prst="rect">
            <a:avLst/>
          </a:prstGeom>
        </p:spPr>
        <p:txBody>
          <a:bodyPr wrap="square">
            <a:spAutoFit/>
          </a:bodyPr>
          <a:lstStyle/>
          <a:p>
            <a:r>
              <a:rPr lang="ru-RU" sz="2800" b="1" dirty="0">
                <a:solidFill>
                  <a:srgbClr val="FF6600"/>
                </a:solidFill>
              </a:rPr>
              <a:t>Конституция (Основной закон) РСФСР 1918 г.</a:t>
            </a:r>
            <a:br>
              <a:rPr lang="ru-RU" sz="2800" b="1" dirty="0">
                <a:solidFill>
                  <a:srgbClr val="FF6600"/>
                </a:solidFill>
              </a:rPr>
            </a:br>
            <a:r>
              <a:rPr lang="ru-RU" sz="2800" b="1" dirty="0" smtClean="0">
                <a:solidFill>
                  <a:srgbClr val="FF6600"/>
                </a:solidFill>
              </a:rPr>
              <a:t>Конституция </a:t>
            </a:r>
            <a:r>
              <a:rPr lang="ru-RU" sz="2800" b="1" dirty="0">
                <a:solidFill>
                  <a:srgbClr val="FF6600"/>
                </a:solidFill>
              </a:rPr>
              <a:t>(основной закон) СССР 1924 г</a:t>
            </a:r>
            <a:br>
              <a:rPr lang="ru-RU" sz="2800" b="1" dirty="0">
                <a:solidFill>
                  <a:srgbClr val="FF6600"/>
                </a:solidFill>
              </a:rPr>
            </a:br>
            <a:r>
              <a:rPr lang="ru-RU" sz="2800" b="1" dirty="0">
                <a:solidFill>
                  <a:srgbClr val="FF6600"/>
                </a:solidFill>
              </a:rPr>
              <a:t>Конституция (основной закон)СССР 1936 г.</a:t>
            </a:r>
            <a:br>
              <a:rPr lang="ru-RU" sz="2800" b="1" dirty="0">
                <a:solidFill>
                  <a:srgbClr val="FF6600"/>
                </a:solidFill>
              </a:rPr>
            </a:br>
            <a:r>
              <a:rPr lang="ru-RU" sz="2800" b="1" dirty="0">
                <a:solidFill>
                  <a:srgbClr val="FF6600"/>
                </a:solidFill>
              </a:rPr>
              <a:t>Конституция (основной закон) РСФСР 1938 г.</a:t>
            </a:r>
            <a:br>
              <a:rPr lang="ru-RU" sz="2800" b="1" dirty="0">
                <a:solidFill>
                  <a:srgbClr val="FF6600"/>
                </a:solidFill>
              </a:rPr>
            </a:br>
            <a:r>
              <a:rPr lang="ru-RU" sz="2800" b="1" dirty="0">
                <a:solidFill>
                  <a:srgbClr val="FF6600"/>
                </a:solidFill>
              </a:rPr>
              <a:t>Конституция (основной закон</a:t>
            </a:r>
            <a:r>
              <a:rPr lang="ru-RU" sz="2800" b="1" dirty="0" smtClean="0">
                <a:solidFill>
                  <a:srgbClr val="FF6600"/>
                </a:solidFill>
              </a:rPr>
              <a:t>) СССР 1977 г</a:t>
            </a:r>
          </a:p>
          <a:p>
            <a:r>
              <a:rPr lang="ru-RU" sz="2800" b="1" dirty="0" smtClean="0">
                <a:solidFill>
                  <a:srgbClr val="FF6600"/>
                </a:solidFill>
              </a:rPr>
              <a:t>Конституция (основной закон) РСФСР 1978 г.</a:t>
            </a:r>
            <a:r>
              <a:rPr lang="ru-RU" sz="2800" b="1" dirty="0">
                <a:solidFill>
                  <a:srgbClr val="FF6600"/>
                </a:solidFill>
              </a:rPr>
              <a:t/>
            </a:r>
            <a:br>
              <a:rPr lang="ru-RU" sz="2800" b="1" dirty="0">
                <a:solidFill>
                  <a:srgbClr val="FF6600"/>
                </a:solidFill>
              </a:rPr>
            </a:br>
            <a:endParaRPr lang="ru-RU" sz="2800" b="1" dirty="0">
              <a:solidFill>
                <a:srgbClr val="FF6600"/>
              </a:solidFill>
            </a:endParaRPr>
          </a:p>
        </p:txBody>
      </p:sp>
    </p:spTree>
    <p:extLst>
      <p:ext uri="{BB962C8B-B14F-4D97-AF65-F5344CB8AC3E}">
        <p14:creationId xmlns:p14="http://schemas.microsoft.com/office/powerpoint/2010/main" val="5461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332656"/>
            <a:ext cx="511256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312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132856"/>
            <a:ext cx="8183880" cy="4032448"/>
          </a:xfrm>
        </p:spPr>
        <p:txBody>
          <a:bodyPr>
            <a:normAutofit fontScale="90000"/>
          </a:bodyPr>
          <a:lstStyle/>
          <a:p>
            <a:r>
              <a:rPr lang="ru-RU" dirty="0" smtClean="0"/>
              <a:t>Действительно , данные законы отменены и не действуют.</a:t>
            </a:r>
            <a:br>
              <a:rPr lang="ru-RU" dirty="0" smtClean="0"/>
            </a:br>
            <a:r>
              <a:rPr lang="ru-RU" dirty="0" smtClean="0"/>
              <a:t>А какая же конституция является действующей?</a:t>
            </a:r>
            <a:br>
              <a:rPr lang="ru-RU" dirty="0" smtClean="0"/>
            </a:br>
            <a:r>
              <a:rPr lang="ru-RU" dirty="0" smtClean="0"/>
              <a:t>Посмотрим на второй список, там только один документ. </a:t>
            </a:r>
            <a:r>
              <a:rPr lang="ru-RU" dirty="0"/>
              <a:t>О</a:t>
            </a:r>
            <a:r>
              <a:rPr lang="ru-RU" dirty="0" smtClean="0"/>
              <a:t>ткройте его. Как он называется?</a:t>
            </a:r>
            <a:endParaRPr lang="ru-RU" dirty="0"/>
          </a:p>
        </p:txBody>
      </p:sp>
      <p:sp>
        <p:nvSpPr>
          <p:cNvPr id="3" name="Объект 2"/>
          <p:cNvSpPr>
            <a:spLocks noGrp="1"/>
          </p:cNvSpPr>
          <p:nvPr>
            <p:ph idx="1"/>
          </p:nvPr>
        </p:nvSpPr>
        <p:spPr>
          <a:xfrm>
            <a:off x="502920" y="530352"/>
            <a:ext cx="8183880" cy="1674512"/>
          </a:xfrm>
        </p:spPr>
        <p:txBody>
          <a:bodyPr/>
          <a:lstStyle/>
          <a:p>
            <a:r>
              <a:rPr lang="ru-RU" dirty="0" smtClean="0"/>
              <a:t>Какой  значок мы видим возле каждого названия документа?</a:t>
            </a:r>
          </a:p>
          <a:p>
            <a:r>
              <a:rPr lang="ru-RU" dirty="0" smtClean="0"/>
              <a:t>Что это значит?</a:t>
            </a:r>
            <a:endParaRPr lang="ru-RU" dirty="0"/>
          </a:p>
        </p:txBody>
      </p:sp>
    </p:spTree>
    <p:extLst>
      <p:ext uri="{BB962C8B-B14F-4D97-AF65-F5344CB8AC3E}">
        <p14:creationId xmlns:p14="http://schemas.microsoft.com/office/powerpoint/2010/main" val="624038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1700808"/>
            <a:ext cx="4330824" cy="4752528"/>
          </a:xfrm>
        </p:spPr>
        <p:txBody>
          <a:bodyPr>
            <a:normAutofit/>
          </a:bodyPr>
          <a:lstStyle/>
          <a:p>
            <a:r>
              <a:rPr lang="ru-RU" sz="2400" dirty="0" smtClean="0"/>
              <a:t>Принята на референдуме</a:t>
            </a:r>
            <a:br>
              <a:rPr lang="ru-RU" sz="2400" dirty="0" smtClean="0"/>
            </a:br>
            <a:r>
              <a:rPr lang="ru-RU" sz="2400" dirty="0" smtClean="0"/>
              <a:t>12 декабря 1993 года</a:t>
            </a:r>
            <a:br>
              <a:rPr lang="ru-RU" sz="2400" dirty="0" smtClean="0"/>
            </a:br>
            <a:r>
              <a:rPr lang="ru-RU" sz="2400" dirty="0" smtClean="0"/>
              <a:t>-</a:t>
            </a:r>
            <a:r>
              <a:rPr lang="ru-RU" sz="2400" dirty="0" smtClean="0">
                <a:solidFill>
                  <a:srgbClr val="FF0000"/>
                </a:solidFill>
              </a:rPr>
              <a:t>А что это за слово «Референдум»</a:t>
            </a:r>
            <a:br>
              <a:rPr lang="ru-RU" sz="2400" dirty="0" smtClean="0">
                <a:solidFill>
                  <a:srgbClr val="FF0000"/>
                </a:solidFill>
              </a:rPr>
            </a:br>
            <a:r>
              <a:rPr lang="ru-RU" sz="2400" dirty="0" smtClean="0">
                <a:solidFill>
                  <a:schemeClr val="tx1"/>
                </a:solidFill>
              </a:rPr>
              <a:t>найдите вверху «словарь терминов» введите слово «</a:t>
            </a:r>
            <a:r>
              <a:rPr lang="ru-RU" sz="2400" dirty="0" err="1" smtClean="0">
                <a:solidFill>
                  <a:schemeClr val="tx1"/>
                </a:solidFill>
              </a:rPr>
              <a:t>Рефередум</a:t>
            </a:r>
            <a:r>
              <a:rPr lang="ru-RU" sz="2400" dirty="0" smtClean="0">
                <a:solidFill>
                  <a:schemeClr val="tx1"/>
                </a:solidFill>
              </a:rPr>
              <a:t>»</a:t>
            </a:r>
            <a:br>
              <a:rPr lang="ru-RU" sz="2400" dirty="0" smtClean="0">
                <a:solidFill>
                  <a:schemeClr val="tx1"/>
                </a:solidFill>
              </a:rPr>
            </a:br>
            <a:r>
              <a:rPr lang="ru-RU" sz="2400" dirty="0" smtClean="0">
                <a:solidFill>
                  <a:schemeClr val="tx1"/>
                </a:solidFill>
              </a:rPr>
              <a:t>зачитайте определение.</a:t>
            </a:r>
            <a:endParaRPr lang="ru-RU" sz="2400" dirty="0"/>
          </a:p>
        </p:txBody>
      </p:sp>
      <p:sp>
        <p:nvSpPr>
          <p:cNvPr id="3" name="Объект 2"/>
          <p:cNvSpPr>
            <a:spLocks noGrp="1"/>
          </p:cNvSpPr>
          <p:nvPr>
            <p:ph idx="1"/>
          </p:nvPr>
        </p:nvSpPr>
        <p:spPr>
          <a:xfrm>
            <a:off x="0" y="332656"/>
            <a:ext cx="8651424" cy="1656184"/>
          </a:xfrm>
        </p:spPr>
        <p:txBody>
          <a:bodyPr>
            <a:normAutofit/>
          </a:bodyPr>
          <a:lstStyle/>
          <a:p>
            <a:r>
              <a:rPr lang="ru-RU" sz="2400" dirty="0" smtClean="0"/>
              <a:t>Прочитайте как называется документ.</a:t>
            </a:r>
          </a:p>
          <a:p>
            <a:r>
              <a:rPr lang="ru-RU" sz="2400" dirty="0" smtClean="0"/>
              <a:t>Когда и кем она была принята?</a:t>
            </a:r>
          </a:p>
          <a:p>
            <a:r>
              <a:rPr lang="ru-RU" sz="2400" dirty="0"/>
              <a:t> </a:t>
            </a:r>
            <a:r>
              <a:rPr lang="ru-RU" sz="2400" dirty="0" smtClean="0"/>
              <a:t>принята всенародным голосованием 12.12.1993 г</a:t>
            </a:r>
            <a:endParaRPr lang="ru-RU" sz="24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5" y="2132856"/>
            <a:ext cx="3744415" cy="45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8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44824"/>
            <a:ext cx="8507288" cy="5013176"/>
          </a:xfrm>
        </p:spPr>
        <p:txBody>
          <a:bodyPr>
            <a:normAutofit/>
          </a:bodyPr>
          <a:lstStyle/>
          <a:p>
            <a:r>
              <a:rPr lang="ru-RU" sz="1800" dirty="0" smtClean="0"/>
              <a:t>-</a:t>
            </a:r>
            <a:r>
              <a:rPr lang="ru-RU" sz="2000" dirty="0" smtClean="0"/>
              <a:t>С преамбулы, вводной статьи,</a:t>
            </a:r>
            <a:br>
              <a:rPr lang="ru-RU" sz="2000" dirty="0" smtClean="0"/>
            </a:br>
            <a:r>
              <a:rPr lang="ru-RU" sz="2000" dirty="0" smtClean="0"/>
              <a:t>-из </a:t>
            </a:r>
            <a:r>
              <a:rPr lang="ru-RU" sz="2000" dirty="0"/>
              <a:t>9 глав</a:t>
            </a:r>
            <a:r>
              <a:rPr lang="ru-RU" sz="2000" dirty="0" smtClean="0"/>
              <a:t>:  Раздел </a:t>
            </a:r>
            <a:r>
              <a:rPr lang="ru-RU" sz="2000" dirty="0"/>
              <a:t>I</a:t>
            </a:r>
            <a:br>
              <a:rPr lang="ru-RU" sz="2000" dirty="0"/>
            </a:br>
            <a:r>
              <a:rPr lang="ru-RU" sz="2000" dirty="0"/>
              <a:t>Глава 1. Основы конституционного строя</a:t>
            </a:r>
            <a:br>
              <a:rPr lang="ru-RU" sz="2000" dirty="0"/>
            </a:br>
            <a:r>
              <a:rPr lang="ru-RU" sz="2000" dirty="0"/>
              <a:t/>
            </a:r>
            <a:br>
              <a:rPr lang="ru-RU" sz="2000" dirty="0"/>
            </a:br>
            <a:r>
              <a:rPr lang="ru-RU" sz="2000" dirty="0"/>
              <a:t>Глава 2. Права и свободы человека и гражданина</a:t>
            </a:r>
            <a:br>
              <a:rPr lang="ru-RU" sz="2000" dirty="0"/>
            </a:br>
            <a:r>
              <a:rPr lang="ru-RU" sz="2000" dirty="0"/>
              <a:t>Глава 3. Федеративное устройство</a:t>
            </a:r>
            <a:br>
              <a:rPr lang="ru-RU" sz="2000" dirty="0"/>
            </a:br>
            <a:r>
              <a:rPr lang="ru-RU" sz="2000" dirty="0"/>
              <a:t>Глава 4. Президент Российской Федерации</a:t>
            </a:r>
            <a:br>
              <a:rPr lang="ru-RU" sz="2000" dirty="0"/>
            </a:br>
            <a:r>
              <a:rPr lang="ru-RU" sz="2000" dirty="0"/>
              <a:t>Глава 5. Федеральное Собрание</a:t>
            </a:r>
            <a:br>
              <a:rPr lang="ru-RU" sz="2000" dirty="0"/>
            </a:br>
            <a:r>
              <a:rPr lang="ru-RU" sz="2000" dirty="0"/>
              <a:t>Глава 6. Правительство Российской Федерации</a:t>
            </a:r>
            <a:br>
              <a:rPr lang="ru-RU" sz="2000" dirty="0"/>
            </a:br>
            <a:r>
              <a:rPr lang="ru-RU" sz="2000" dirty="0"/>
              <a:t>Глава 7. Судебная власть</a:t>
            </a:r>
            <a:br>
              <a:rPr lang="ru-RU" sz="2000" dirty="0"/>
            </a:br>
            <a:r>
              <a:rPr lang="ru-RU" sz="2000" dirty="0"/>
              <a:t>Глава 8. Местное самоуправление</a:t>
            </a:r>
            <a:br>
              <a:rPr lang="ru-RU" sz="2000" dirty="0"/>
            </a:br>
            <a:r>
              <a:rPr lang="ru-RU" sz="2000" dirty="0"/>
              <a:t>Глава 9. Конституционные поправки и пересмотр Конституции</a:t>
            </a:r>
            <a:br>
              <a:rPr lang="ru-RU" sz="2000" dirty="0"/>
            </a:br>
            <a:r>
              <a:rPr lang="ru-RU" sz="2000" dirty="0"/>
              <a:t>Раздел II. Заключительные и переходные положения</a:t>
            </a:r>
            <a:br>
              <a:rPr lang="ru-RU" sz="2000" dirty="0"/>
            </a:br>
            <a:endParaRPr lang="ru-RU" sz="2000" dirty="0"/>
          </a:p>
        </p:txBody>
      </p:sp>
      <p:sp>
        <p:nvSpPr>
          <p:cNvPr id="3" name="Объект 2"/>
          <p:cNvSpPr>
            <a:spLocks noGrp="1"/>
          </p:cNvSpPr>
          <p:nvPr>
            <p:ph idx="1"/>
          </p:nvPr>
        </p:nvSpPr>
        <p:spPr>
          <a:xfrm>
            <a:off x="502920" y="530352"/>
            <a:ext cx="8183880" cy="1746520"/>
          </a:xfrm>
        </p:spPr>
        <p:txBody>
          <a:bodyPr/>
          <a:lstStyle/>
          <a:p>
            <a:r>
              <a:rPr lang="ru-RU" sz="2000" dirty="0" smtClean="0"/>
              <a:t>Вернитесь к документу.</a:t>
            </a:r>
          </a:p>
          <a:p>
            <a:r>
              <a:rPr lang="ru-RU" sz="2000" dirty="0" smtClean="0"/>
              <a:t>С чего начинается документ?</a:t>
            </a:r>
          </a:p>
          <a:p>
            <a:r>
              <a:rPr lang="ru-RU" sz="2000" dirty="0" smtClean="0"/>
              <a:t>- справа найдите оглавление, нажмите на это слово</a:t>
            </a:r>
          </a:p>
          <a:p>
            <a:r>
              <a:rPr lang="ru-RU" sz="2000" dirty="0" smtClean="0"/>
              <a:t>Из скольких глав состоит наша Конституция</a:t>
            </a:r>
            <a:r>
              <a:rPr lang="ru-RU" dirty="0" smtClean="0"/>
              <a:t>?</a:t>
            </a:r>
            <a:endParaRPr lang="ru-RU" dirty="0"/>
          </a:p>
        </p:txBody>
      </p:sp>
    </p:spTree>
    <p:extLst>
      <p:ext uri="{BB962C8B-B14F-4D97-AF65-F5344CB8AC3E}">
        <p14:creationId xmlns:p14="http://schemas.microsoft.com/office/powerpoint/2010/main" val="29121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363272" cy="1224136"/>
          </a:xfrm>
        </p:spPr>
        <p:txBody>
          <a:bodyPr>
            <a:normAutofit fontScale="92500"/>
          </a:bodyPr>
          <a:lstStyle/>
          <a:p>
            <a:r>
              <a:rPr lang="ru-RU" b="1" i="1" dirty="0" smtClean="0">
                <a:solidFill>
                  <a:srgbClr val="FF0000"/>
                </a:solidFill>
              </a:rPr>
              <a:t>Задание 1. Прочитайте преамбулу.</a:t>
            </a:r>
          </a:p>
          <a:p>
            <a:r>
              <a:rPr lang="ru-RU" b="1" i="1" dirty="0" smtClean="0">
                <a:solidFill>
                  <a:srgbClr val="FF0000"/>
                </a:solidFill>
              </a:rPr>
              <a:t>Вставьте в текст пропущенные слова</a:t>
            </a:r>
            <a:r>
              <a:rPr lang="ru-RU" dirty="0" smtClean="0"/>
              <a:t>.</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2906713"/>
            <a:ext cx="818197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81013" y="1628800"/>
            <a:ext cx="8181975" cy="439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 name="Прямоугольник 5"/>
          <p:cNvSpPr/>
          <p:nvPr/>
        </p:nvSpPr>
        <p:spPr>
          <a:xfrm>
            <a:off x="481013" y="1340768"/>
            <a:ext cx="8051427" cy="4464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Мы __________ _________ Российский Федерации, </a:t>
            </a:r>
            <a:r>
              <a:rPr lang="ru-RU" sz="2400" dirty="0" err="1" smtClean="0"/>
              <a:t>соединнные</a:t>
            </a:r>
            <a:r>
              <a:rPr lang="ru-RU" sz="2400" dirty="0" smtClean="0"/>
              <a:t>_______ _________ на своей земле…утверждая _____ и _____ человека, гражданский мир и _______,…исходя из общепризнанных принципов_____ и _________ народов….,чтя </a:t>
            </a:r>
            <a:r>
              <a:rPr lang="ru-RU" sz="2400" dirty="0" err="1" smtClean="0"/>
              <a:t>память_____,передавших</a:t>
            </a:r>
            <a:r>
              <a:rPr lang="ru-RU" sz="2400" dirty="0" smtClean="0"/>
              <a:t> нам _________и ______к Отечеству…, стремясь обеспечить_________ и ________ России….принимаем ______________Российской Федерации.</a:t>
            </a:r>
            <a:endParaRPr lang="ru-RU" sz="2400" dirty="0"/>
          </a:p>
        </p:txBody>
      </p:sp>
    </p:spTree>
    <p:extLst>
      <p:ext uri="{BB962C8B-B14F-4D97-AF65-F5344CB8AC3E}">
        <p14:creationId xmlns:p14="http://schemas.microsoft.com/office/powerpoint/2010/main" val="3499335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01208"/>
            <a:ext cx="8219256" cy="1368152"/>
          </a:xfrm>
        </p:spPr>
        <p:txBody>
          <a:bodyPr>
            <a:normAutofit fontScale="90000"/>
          </a:bodyPr>
          <a:lstStyle/>
          <a:p>
            <a:pPr algn="just"/>
            <a:r>
              <a:rPr lang="ru-RU" sz="2400" dirty="0" smtClean="0">
                <a:solidFill>
                  <a:srgbClr val="FF0000"/>
                </a:solidFill>
              </a:rPr>
              <a:t>Задание 2</a:t>
            </a:r>
            <a:r>
              <a:rPr lang="ru-RU" dirty="0" smtClean="0"/>
              <a:t>. Работая с главой 1 ,ответьте на следующие вопросы.</a:t>
            </a:r>
            <a:endParaRPr lang="ru-RU" dirty="0"/>
          </a:p>
        </p:txBody>
      </p:sp>
      <p:sp>
        <p:nvSpPr>
          <p:cNvPr id="3" name="Объект 2"/>
          <p:cNvSpPr>
            <a:spLocks noGrp="1"/>
          </p:cNvSpPr>
          <p:nvPr>
            <p:ph idx="1"/>
          </p:nvPr>
        </p:nvSpPr>
        <p:spPr>
          <a:xfrm>
            <a:off x="502920" y="530352"/>
            <a:ext cx="8183880" cy="4914872"/>
          </a:xfrm>
        </p:spPr>
        <p:txBody>
          <a:bodyPr>
            <a:normAutofit fontScale="92500" lnSpcReduction="10000"/>
          </a:bodyPr>
          <a:lstStyle/>
          <a:p>
            <a:r>
              <a:rPr lang="ru-RU" dirty="0" smtClean="0"/>
              <a:t>1.Как называется наше государство? </a:t>
            </a:r>
            <a:endParaRPr lang="ru-RU" dirty="0"/>
          </a:p>
          <a:p>
            <a:r>
              <a:rPr lang="ru-RU" dirty="0" smtClean="0"/>
              <a:t>Что является высшей ценностью и обязанностью государства?</a:t>
            </a:r>
          </a:p>
          <a:p>
            <a:r>
              <a:rPr lang="ru-RU" dirty="0" smtClean="0"/>
              <a:t>Кто или что является носителем суверенитета РФ?</a:t>
            </a:r>
          </a:p>
          <a:p>
            <a:r>
              <a:rPr lang="ru-RU" dirty="0" smtClean="0"/>
              <a:t>Каким является наше государство?</a:t>
            </a:r>
          </a:p>
          <a:p>
            <a:r>
              <a:rPr lang="ru-RU" dirty="0" smtClean="0"/>
              <a:t>На основе чего осуществляется государственная власть в России?</a:t>
            </a:r>
          </a:p>
          <a:p>
            <a:r>
              <a:rPr lang="ru-RU" dirty="0" smtClean="0"/>
              <a:t>Кто или что осуществляет государственную власть в </a:t>
            </a:r>
            <a:r>
              <a:rPr lang="ru-RU" dirty="0"/>
              <a:t>РФ? </a:t>
            </a:r>
            <a:endParaRPr lang="ru-RU" dirty="0" smtClean="0"/>
          </a:p>
          <a:p>
            <a:r>
              <a:rPr lang="ru-RU" dirty="0" smtClean="0"/>
              <a:t>Какая </a:t>
            </a:r>
            <a:r>
              <a:rPr lang="ru-RU" dirty="0"/>
              <a:t>религия является главной в нашей стране?</a:t>
            </a:r>
          </a:p>
        </p:txBody>
      </p:sp>
    </p:spTree>
    <p:extLst>
      <p:ext uri="{BB962C8B-B14F-4D97-AF65-F5344CB8AC3E}">
        <p14:creationId xmlns:p14="http://schemas.microsoft.com/office/powerpoint/2010/main" val="577287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143512"/>
            <a:ext cx="9144000" cy="1500198"/>
          </a:xfrm>
        </p:spPr>
        <p:txBody>
          <a:bodyPr>
            <a:normAutofit fontScale="90000"/>
          </a:bodyPr>
          <a:lstStyle/>
          <a:p>
            <a:r>
              <a:rPr lang="ru-RU" dirty="0" smtClean="0"/>
              <a:t>Определите, что это за права ,и  статьи конституции соответствующие данным правам</a:t>
            </a:r>
            <a:endParaRPr lang="ru-RU" dirty="0"/>
          </a:p>
        </p:txBody>
      </p:sp>
      <p:pic>
        <p:nvPicPr>
          <p:cNvPr id="4" name="Содержимое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0"/>
            <a:ext cx="8572560" cy="5000636"/>
          </a:xfrm>
          <a:prstGeom prst="rect">
            <a:avLst/>
          </a:prstGeom>
          <a:noFill/>
        </p:spPr>
      </p:pic>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0"/>
            <a:ext cx="8643998" cy="5072074"/>
          </a:xfrm>
          <a:prstGeom prst="rect">
            <a:avLst/>
          </a:prstGeom>
          <a:noFill/>
        </p:spPr>
      </p:pic>
      <p:pic>
        <p:nvPicPr>
          <p:cNvPr id="10" name="Рисунок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14876" cy="5072074"/>
          </a:xfrm>
          <a:prstGeom prst="rect">
            <a:avLst/>
          </a:prstGeom>
          <a:noFill/>
        </p:spPr>
      </p:pic>
      <p:pic>
        <p:nvPicPr>
          <p:cNvPr id="11" name="Рисунок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0"/>
            <a:ext cx="4572000" cy="5072074"/>
          </a:xfrm>
          <a:prstGeom prst="rect">
            <a:avLst/>
          </a:prstGeom>
          <a:noFill/>
        </p:spPr>
      </p:pic>
      <p:pic>
        <p:nvPicPr>
          <p:cNvPr id="12" name="Рисунок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572000" cy="5072074"/>
          </a:xfrm>
          <a:prstGeom prst="rect">
            <a:avLst/>
          </a:prstGeom>
          <a:noFill/>
        </p:spPr>
      </p:pic>
      <p:pic>
        <p:nvPicPr>
          <p:cNvPr id="13" name="Рисунок 12"/>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0"/>
            <a:ext cx="4572000" cy="5072074"/>
          </a:xfrm>
          <a:prstGeom prst="rect">
            <a:avLst/>
          </a:prstGeom>
          <a:blipFill>
            <a:blip r:embed="rId8"/>
            <a:tile tx="0" ty="0" sx="100000" sy="100000" flip="none" algn="tl"/>
          </a: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rgbClr val="FF0000"/>
                </a:solidFill>
              </a:rPr>
              <a:t>Задание 3</a:t>
            </a:r>
            <a:r>
              <a:rPr lang="ru-RU" sz="2400" dirty="0" smtClean="0"/>
              <a:t>.Прочитайте текст, в нем есть ошибки, используя документ, исправьте допущенные ошибки.</a:t>
            </a:r>
            <a:endParaRPr lang="ru-RU" sz="2400" dirty="0"/>
          </a:p>
        </p:txBody>
      </p:sp>
      <p:sp>
        <p:nvSpPr>
          <p:cNvPr id="3" name="Объект 2"/>
          <p:cNvSpPr>
            <a:spLocks noGrp="1"/>
          </p:cNvSpPr>
          <p:nvPr>
            <p:ph idx="1"/>
          </p:nvPr>
        </p:nvSpPr>
        <p:spPr/>
        <p:txBody>
          <a:bodyPr>
            <a:normAutofit fontScale="92500" lnSpcReduction="20000"/>
          </a:bodyPr>
          <a:lstStyle/>
          <a:p>
            <a:r>
              <a:rPr lang="ru-RU" dirty="0" smtClean="0"/>
              <a:t>В конституции РФ гарантируются лишь некоторые права и свободы.</a:t>
            </a:r>
          </a:p>
          <a:p>
            <a:r>
              <a:rPr lang="ru-RU" dirty="0" smtClean="0"/>
              <a:t>Права и свободы приобретаются только с достижением  статуса гражданина.</a:t>
            </a:r>
          </a:p>
          <a:p>
            <a:r>
              <a:rPr lang="ru-RU" dirty="0" smtClean="0"/>
              <a:t>Государство допускает неравенство людей перед законом в зависимости от благосостояния и принадлежности к власти.</a:t>
            </a:r>
          </a:p>
          <a:p>
            <a:r>
              <a:rPr lang="ru-RU" dirty="0" smtClean="0"/>
              <a:t>В конституции определена обязанность каждого трудится, человек может быть привлечен к ответственности за тунеядство. </a:t>
            </a:r>
            <a:endParaRPr lang="ru-RU" dirty="0"/>
          </a:p>
        </p:txBody>
      </p:sp>
    </p:spTree>
    <p:extLst>
      <p:ext uri="{BB962C8B-B14F-4D97-AF65-F5344CB8AC3E}">
        <p14:creationId xmlns:p14="http://schemas.microsoft.com/office/powerpoint/2010/main" val="3276211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89240"/>
            <a:ext cx="8507288" cy="1080120"/>
          </a:xfrm>
        </p:spPr>
        <p:txBody>
          <a:bodyPr>
            <a:normAutofit fontScale="90000"/>
          </a:bodyPr>
          <a:lstStyle/>
          <a:p>
            <a:r>
              <a:rPr lang="ru-RU" dirty="0" smtClean="0"/>
              <a:t>Используя документ, заполните следующую схему.</a:t>
            </a:r>
            <a:endParaRPr lang="ru-RU" dirty="0"/>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13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72816"/>
            <a:ext cx="8363272" cy="2232248"/>
          </a:xfrm>
        </p:spPr>
        <p:txBody>
          <a:bodyPr>
            <a:normAutofit fontScale="90000"/>
          </a:bodyPr>
          <a:lstStyle/>
          <a:p>
            <a:pPr algn="ctr"/>
            <a:r>
              <a:rPr lang="ru-RU" sz="7200" dirty="0" err="1"/>
              <a:t>о</a:t>
            </a:r>
            <a:r>
              <a:rPr lang="ru-RU" sz="7200" dirty="0" err="1" smtClean="0"/>
              <a:t>кситунитяц</a:t>
            </a:r>
            <a:r>
              <a:rPr lang="ru-RU" sz="7200" dirty="0" smtClean="0"/>
              <a:t/>
            </a:r>
            <a:br>
              <a:rPr lang="ru-RU" sz="7200" dirty="0" smtClean="0"/>
            </a:br>
            <a:r>
              <a:rPr lang="ru-RU" sz="5400" b="0" dirty="0" smtClean="0"/>
              <a:t>2 1 4 678 3105119</a:t>
            </a:r>
            <a:br>
              <a:rPr lang="ru-RU" sz="5400" b="0" dirty="0" smtClean="0"/>
            </a:br>
            <a:endParaRPr lang="ru-RU" sz="5400" b="0" dirty="0"/>
          </a:p>
        </p:txBody>
      </p:sp>
      <p:sp>
        <p:nvSpPr>
          <p:cNvPr id="3" name="Объект 2"/>
          <p:cNvSpPr>
            <a:spLocks noGrp="1"/>
          </p:cNvSpPr>
          <p:nvPr>
            <p:ph idx="1"/>
          </p:nvPr>
        </p:nvSpPr>
        <p:spPr>
          <a:xfrm>
            <a:off x="323528" y="530352"/>
            <a:ext cx="8363272" cy="1962544"/>
          </a:xfrm>
        </p:spPr>
        <p:txBody>
          <a:bodyPr/>
          <a:lstStyle/>
          <a:p>
            <a:r>
              <a:rPr lang="ru-RU" dirty="0" smtClean="0"/>
              <a:t>Определите, какое  здесь слово зашифровано . Определите тему урока.</a:t>
            </a:r>
            <a:endParaRPr lang="ru-RU" dirty="0"/>
          </a:p>
        </p:txBody>
      </p:sp>
      <p:sp>
        <p:nvSpPr>
          <p:cNvPr id="4" name="Прямоугольник 3"/>
          <p:cNvSpPr/>
          <p:nvPr/>
        </p:nvSpPr>
        <p:spPr>
          <a:xfrm>
            <a:off x="539552" y="4293096"/>
            <a:ext cx="8064896"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dirty="0">
                <a:solidFill>
                  <a:srgbClr val="FFC000"/>
                </a:solidFill>
              </a:rPr>
              <a:t>К</a:t>
            </a:r>
            <a:r>
              <a:rPr lang="ru-RU" sz="7200" b="1" dirty="0" smtClean="0">
                <a:solidFill>
                  <a:srgbClr val="FFC000"/>
                </a:solidFill>
              </a:rPr>
              <a:t>онституция</a:t>
            </a:r>
            <a:endParaRPr lang="ru-RU" sz="7200" b="1" dirty="0">
              <a:solidFill>
                <a:srgbClr val="FFC000"/>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11760" y="476672"/>
            <a:ext cx="410445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357562"/>
            <a:ext cx="8858280" cy="3095774"/>
          </a:xfrm>
        </p:spPr>
        <p:txBody>
          <a:bodyPr>
            <a:normAutofit/>
          </a:bodyPr>
          <a:lstStyle/>
          <a:p>
            <a:r>
              <a:rPr lang="ru-RU" dirty="0" smtClean="0"/>
              <a:t>Работа в парах.</a:t>
            </a:r>
          </a:p>
          <a:p>
            <a:r>
              <a:rPr lang="ru-RU" dirty="0" smtClean="0"/>
              <a:t> используя СПС «</a:t>
            </a:r>
            <a:r>
              <a:rPr lang="ru-RU" dirty="0" err="1" smtClean="0"/>
              <a:t>КонсультантПлюс</a:t>
            </a:r>
            <a:r>
              <a:rPr lang="ru-RU" dirty="0" smtClean="0"/>
              <a:t>» выберите из перечня словосочетаний , фразы относящие к полномочиям Президента РФ</a:t>
            </a:r>
          </a:p>
          <a:p>
            <a:pPr>
              <a:buNone/>
            </a:pPr>
            <a:endParaRPr lang="ru-RU"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4612" y="428604"/>
            <a:ext cx="359201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477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12976"/>
            <a:ext cx="8291264" cy="3384376"/>
          </a:xfrm>
        </p:spPr>
        <p:txBody>
          <a:bodyPr>
            <a:normAutofit/>
          </a:bodyPr>
          <a:lstStyle/>
          <a:p>
            <a:r>
              <a:rPr lang="ru-RU" sz="2800" dirty="0"/>
              <a:t>Запишите  в тетради кратко</a:t>
            </a:r>
            <a:br>
              <a:rPr lang="ru-RU" sz="2800" dirty="0"/>
            </a:br>
            <a:r>
              <a:rPr lang="ru-RU" sz="2800" dirty="0"/>
              <a:t>     я узнал(а)</a:t>
            </a:r>
            <a:br>
              <a:rPr lang="ru-RU" sz="2800" dirty="0"/>
            </a:br>
            <a:r>
              <a:rPr lang="ru-RU" sz="2800" dirty="0"/>
              <a:t>	я понял(а)</a:t>
            </a:r>
            <a:br>
              <a:rPr lang="ru-RU" sz="2800" dirty="0"/>
            </a:br>
            <a:r>
              <a:rPr lang="ru-RU" sz="2800" dirty="0"/>
              <a:t>	я научил(ась)</a:t>
            </a:r>
            <a:r>
              <a:rPr lang="ru-RU" sz="2800" dirty="0" err="1"/>
              <a:t>ся</a:t>
            </a:r>
            <a:r>
              <a:rPr lang="ru-RU" sz="2800" dirty="0"/>
              <a:t/>
            </a:r>
            <a:br>
              <a:rPr lang="ru-RU" sz="2800" dirty="0"/>
            </a:br>
            <a:r>
              <a:rPr lang="ru-RU" sz="2800" dirty="0"/>
              <a:t>	лучше всего у меня получается</a:t>
            </a:r>
            <a:br>
              <a:rPr lang="ru-RU" sz="2800" dirty="0"/>
            </a:br>
            <a:r>
              <a:rPr lang="ru-RU" sz="2800" dirty="0"/>
              <a:t>	я изменился(</a:t>
            </a:r>
            <a:r>
              <a:rPr lang="ru-RU" sz="2800" dirty="0" err="1"/>
              <a:t>лась</a:t>
            </a:r>
            <a:r>
              <a:rPr lang="ru-RU" sz="2800" dirty="0"/>
              <a:t>) в …сторону</a:t>
            </a:r>
            <a:br>
              <a:rPr lang="ru-RU" sz="2800" dirty="0"/>
            </a:br>
            <a:endParaRPr lang="ru-RU" sz="2800" dirty="0"/>
          </a:p>
        </p:txBody>
      </p:sp>
      <p:sp>
        <p:nvSpPr>
          <p:cNvPr id="3" name="Объект 2"/>
          <p:cNvSpPr>
            <a:spLocks noGrp="1"/>
          </p:cNvSpPr>
          <p:nvPr>
            <p:ph idx="1"/>
          </p:nvPr>
        </p:nvSpPr>
        <p:spPr>
          <a:xfrm>
            <a:off x="539552" y="530352"/>
            <a:ext cx="8147248" cy="2610616"/>
          </a:xfrm>
        </p:spPr>
        <p:txBody>
          <a:bodyPr>
            <a:normAutofit/>
          </a:bodyPr>
          <a:lstStyle/>
          <a:p>
            <a:r>
              <a:rPr lang="ru-RU" dirty="0" smtClean="0"/>
              <a:t>Что же такое Конституция?</a:t>
            </a:r>
          </a:p>
          <a:p>
            <a:r>
              <a:rPr lang="ru-RU" dirty="0" smtClean="0"/>
              <a:t>Что нового Вы узнали об основном законе государства?</a:t>
            </a:r>
          </a:p>
          <a:p>
            <a:r>
              <a:rPr lang="ru-RU" dirty="0" smtClean="0"/>
              <a:t>Почему важно соблюдать конституцию?</a:t>
            </a:r>
          </a:p>
          <a:p>
            <a:endParaRPr lang="ru-RU" dirty="0"/>
          </a:p>
        </p:txBody>
      </p:sp>
    </p:spTree>
    <p:extLst>
      <p:ext uri="{BB962C8B-B14F-4D97-AF65-F5344CB8AC3E}">
        <p14:creationId xmlns:p14="http://schemas.microsoft.com/office/powerpoint/2010/main" val="35417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Домашнее задание.</a:t>
            </a:r>
          </a:p>
          <a:p>
            <a:pPr algn="ctr"/>
            <a:r>
              <a:rPr lang="ru-RU" sz="5400" dirty="0" smtClean="0">
                <a:solidFill>
                  <a:srgbClr val="FF0000"/>
                </a:solidFill>
              </a:rPr>
              <a:t>Узнайте о том  какие есть конституции в других странах?</a:t>
            </a:r>
            <a:endParaRPr lang="ru-RU" sz="5400" dirty="0">
              <a:solidFill>
                <a:srgbClr val="FF0000"/>
              </a:solidFill>
            </a:endParaRPr>
          </a:p>
        </p:txBody>
      </p:sp>
    </p:spTree>
    <p:extLst>
      <p:ext uri="{BB962C8B-B14F-4D97-AF65-F5344CB8AC3E}">
        <p14:creationId xmlns:p14="http://schemas.microsoft.com/office/powerpoint/2010/main" val="1882377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835696" y="1124744"/>
            <a:ext cx="914400" cy="93610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Прямоугольник 2"/>
          <p:cNvSpPr/>
          <p:nvPr/>
        </p:nvSpPr>
        <p:spPr>
          <a:xfrm>
            <a:off x="3203848" y="1124744"/>
            <a:ext cx="432048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1" dirty="0" smtClean="0">
                <a:solidFill>
                  <a:srgbClr val="4F81BD">
                    <a:lumMod val="75000"/>
                  </a:srgbClr>
                </a:solidFill>
              </a:rPr>
              <a:t>- очень интересно</a:t>
            </a:r>
            <a:endParaRPr lang="ru-RU" sz="2800" b="1" i="1" dirty="0">
              <a:solidFill>
                <a:srgbClr val="4F81BD">
                  <a:lumMod val="75000"/>
                </a:srgbClr>
              </a:solidFill>
            </a:endParaRPr>
          </a:p>
        </p:txBody>
      </p:sp>
      <p:sp>
        <p:nvSpPr>
          <p:cNvPr id="4" name="Овал 3"/>
          <p:cNvSpPr/>
          <p:nvPr/>
        </p:nvSpPr>
        <p:spPr>
          <a:xfrm>
            <a:off x="1767848" y="2708920"/>
            <a:ext cx="982247" cy="914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 name="Прямоугольник 4"/>
          <p:cNvSpPr/>
          <p:nvPr/>
        </p:nvSpPr>
        <p:spPr>
          <a:xfrm>
            <a:off x="3347864" y="2492896"/>
            <a:ext cx="3456384" cy="1130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4F81BD">
                    <a:lumMod val="75000"/>
                  </a:srgbClr>
                </a:solidFill>
              </a:rPr>
              <a:t>-интересно</a:t>
            </a:r>
            <a:endParaRPr lang="ru-RU" sz="2800" b="1" dirty="0">
              <a:solidFill>
                <a:srgbClr val="4F81BD">
                  <a:lumMod val="75000"/>
                </a:srgbClr>
              </a:solidFill>
            </a:endParaRPr>
          </a:p>
        </p:txBody>
      </p:sp>
      <p:sp>
        <p:nvSpPr>
          <p:cNvPr id="6" name="Овал 5"/>
          <p:cNvSpPr/>
          <p:nvPr/>
        </p:nvSpPr>
        <p:spPr>
          <a:xfrm>
            <a:off x="1767849" y="4077072"/>
            <a:ext cx="914400" cy="9144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Прямоугольник 6"/>
          <p:cNvSpPr/>
          <p:nvPr/>
        </p:nvSpPr>
        <p:spPr>
          <a:xfrm>
            <a:off x="3862772" y="3933056"/>
            <a:ext cx="337352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4F81BD">
                    <a:lumMod val="75000"/>
                  </a:srgbClr>
                </a:solidFill>
              </a:rPr>
              <a:t>-</a:t>
            </a:r>
            <a:r>
              <a:rPr lang="ru-RU" sz="2800" b="1" dirty="0" smtClean="0">
                <a:solidFill>
                  <a:srgbClr val="4F81BD">
                    <a:lumMod val="75000"/>
                  </a:srgbClr>
                </a:solidFill>
              </a:rPr>
              <a:t>не очень интересно</a:t>
            </a:r>
            <a:endParaRPr lang="ru-RU" sz="2800" b="1" dirty="0">
              <a:solidFill>
                <a:srgbClr val="4F81BD">
                  <a:lumMod val="75000"/>
                </a:srgbClr>
              </a:solidFill>
            </a:endParaRPr>
          </a:p>
        </p:txBody>
      </p:sp>
      <p:sp>
        <p:nvSpPr>
          <p:cNvPr id="8" name="Овал 7"/>
          <p:cNvSpPr/>
          <p:nvPr/>
        </p:nvSpPr>
        <p:spPr>
          <a:xfrm>
            <a:off x="1767848" y="5373216"/>
            <a:ext cx="914400" cy="9144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Прямоугольник 8"/>
          <p:cNvSpPr/>
          <p:nvPr/>
        </p:nvSpPr>
        <p:spPr>
          <a:xfrm>
            <a:off x="3749334" y="5517232"/>
            <a:ext cx="322950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4F81BD">
                    <a:lumMod val="75000"/>
                  </a:srgbClr>
                </a:solidFill>
              </a:rPr>
              <a:t>-совсем не интересно</a:t>
            </a:r>
            <a:endParaRPr lang="ru-RU" sz="2800" b="1" dirty="0">
              <a:solidFill>
                <a:srgbClr val="4F81BD">
                  <a:lumMod val="75000"/>
                </a:srgbClr>
              </a:solidFill>
            </a:endParaRPr>
          </a:p>
        </p:txBody>
      </p:sp>
    </p:spTree>
    <p:extLst>
      <p:ext uri="{BB962C8B-B14F-4D97-AF65-F5344CB8AC3E}">
        <p14:creationId xmlns:p14="http://schemas.microsoft.com/office/powerpoint/2010/main" val="31712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1026" y="1556792"/>
            <a:ext cx="7209366"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solidFill>
                  <a:srgbClr val="FF0000"/>
                </a:solidFill>
              </a:rPr>
              <a:t>Спасибо за урок !</a:t>
            </a:r>
            <a:endParaRPr lang="ru-RU" sz="6600" b="1" i="1" dirty="0">
              <a:solidFill>
                <a:srgbClr val="FF0000"/>
              </a:solidFill>
            </a:endParaRPr>
          </a:p>
        </p:txBody>
      </p:sp>
    </p:spTree>
    <p:extLst>
      <p:ext uri="{BB962C8B-B14F-4D97-AF65-F5344CB8AC3E}">
        <p14:creationId xmlns:p14="http://schemas.microsoft.com/office/powerpoint/2010/main" val="2044843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228256"/>
            <a:ext cx="8382000" cy="2811360"/>
          </a:xfrm>
        </p:spPr>
        <p:txBody>
          <a:bodyPr>
            <a:normAutofit fontScale="92500" lnSpcReduction="10000"/>
          </a:bodyPr>
          <a:lstStyle/>
          <a:p>
            <a:pPr algn="just"/>
            <a:r>
              <a:rPr lang="ru-RU" sz="2400" dirty="0" smtClean="0"/>
              <a:t>14 декабря 1825 года </a:t>
            </a:r>
            <a:r>
              <a:rPr lang="ru-RU" sz="2400" dirty="0"/>
              <a:t>произошло </a:t>
            </a:r>
            <a:r>
              <a:rPr lang="ru-RU" sz="2400" dirty="0" smtClean="0"/>
              <a:t>восстание. К </a:t>
            </a:r>
            <a:r>
              <a:rPr lang="ru-RU" sz="2400" dirty="0"/>
              <a:t>11 часам утра 14 декабря 1825 года на Сенатскую площадь 30 офицеров-декабристов вывели около 3020 человек: солдат </a:t>
            </a:r>
            <a:r>
              <a:rPr lang="ru-RU" sz="2400" dirty="0" smtClean="0"/>
              <a:t>Московского и Гренадерского </a:t>
            </a:r>
            <a:r>
              <a:rPr lang="ru-RU" sz="2400" dirty="0"/>
              <a:t>полка и матросов Гвардейского морского </a:t>
            </a:r>
            <a:r>
              <a:rPr lang="ru-RU" sz="2400" dirty="0" smtClean="0"/>
              <a:t>экипажа </a:t>
            </a:r>
            <a:r>
              <a:rPr lang="ru-RU" sz="2400" dirty="0"/>
              <a:t>декабристов</a:t>
            </a:r>
            <a:r>
              <a:rPr lang="ru-RU" sz="2400" dirty="0" smtClean="0"/>
              <a:t>.</a:t>
            </a:r>
          </a:p>
          <a:p>
            <a:pPr algn="just"/>
            <a:r>
              <a:rPr lang="ru-RU" sz="2400" b="1" i="1" dirty="0" smtClean="0">
                <a:solidFill>
                  <a:srgbClr val="FF0000"/>
                </a:solidFill>
              </a:rPr>
              <a:t>«За императора Константина и его жену Конституцию !» </a:t>
            </a:r>
            <a:r>
              <a:rPr lang="ru-RU" sz="2400" b="1" i="1" dirty="0" smtClean="0"/>
              <a:t>-</a:t>
            </a:r>
            <a:r>
              <a:rPr lang="ru-RU" sz="2400" b="1" i="1" dirty="0" smtClean="0">
                <a:solidFill>
                  <a:srgbClr val="FF0000"/>
                </a:solidFill>
              </a:rPr>
              <a:t> </a:t>
            </a:r>
            <a:r>
              <a:rPr lang="ru-RU" sz="2400" dirty="0" smtClean="0"/>
              <a:t>кричали солдаты.</a:t>
            </a:r>
            <a:endParaRPr lang="ru-RU" sz="2400" dirty="0"/>
          </a:p>
        </p:txBody>
      </p:sp>
      <p:pic>
        <p:nvPicPr>
          <p:cNvPr id="3074" name="Picture 2" descr="C:\Users\Елена\Desktop\Kolman_decembrist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23928" y="332656"/>
            <a:ext cx="42672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836712"/>
            <a:ext cx="295232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B050"/>
                </a:solidFill>
              </a:rPr>
              <a:t>Подумайте, что здесь неверно?</a:t>
            </a:r>
          </a:p>
          <a:p>
            <a:pPr algn="ctr"/>
            <a:r>
              <a:rPr lang="ru-RU" sz="2800" b="1" dirty="0" smtClean="0">
                <a:solidFill>
                  <a:srgbClr val="00B050"/>
                </a:solidFill>
              </a:rPr>
              <a:t>Почему?</a:t>
            </a:r>
            <a:endParaRPr lang="ru-RU" sz="2800" b="1" dirty="0">
              <a:solidFill>
                <a:srgbClr val="00B050"/>
              </a:solidFill>
            </a:endParaRPr>
          </a:p>
        </p:txBody>
      </p:sp>
    </p:spTree>
    <p:extLst>
      <p:ext uri="{BB962C8B-B14F-4D97-AF65-F5344CB8AC3E}">
        <p14:creationId xmlns:p14="http://schemas.microsoft.com/office/powerpoint/2010/main" val="3724140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036496" cy="936104"/>
          </a:xfrm>
        </p:spPr>
        <p:txBody>
          <a:bodyPr>
            <a:normAutofit/>
          </a:bodyPr>
          <a:lstStyle/>
          <a:p>
            <a:r>
              <a:rPr lang="ru-RU" dirty="0" smtClean="0"/>
              <a:t>Определите цель и задачи урока</a:t>
            </a:r>
            <a:endParaRPr lang="ru-RU" dirty="0"/>
          </a:p>
        </p:txBody>
      </p:sp>
      <p:sp>
        <p:nvSpPr>
          <p:cNvPr id="3" name="Объект 2"/>
          <p:cNvSpPr>
            <a:spLocks noGrp="1"/>
          </p:cNvSpPr>
          <p:nvPr>
            <p:ph idx="1"/>
          </p:nvPr>
        </p:nvSpPr>
        <p:spPr>
          <a:xfrm>
            <a:off x="323528" y="1268760"/>
            <a:ext cx="8496944" cy="5268072"/>
          </a:xfrm>
        </p:spPr>
        <p:txBody>
          <a:bodyPr>
            <a:normAutofit fontScale="92500" lnSpcReduction="10000"/>
          </a:bodyPr>
          <a:lstStyle/>
          <a:p>
            <a:r>
              <a:rPr lang="ru-RU" b="1" i="1" dirty="0">
                <a:solidFill>
                  <a:srgbClr val="00B050"/>
                </a:solidFill>
              </a:rPr>
              <a:t>Объяснить </a:t>
            </a:r>
            <a:r>
              <a:rPr lang="ru-RU" dirty="0"/>
              <a:t>значение понятий «конституция», «принцип разделения властей», «президент</a:t>
            </a:r>
            <a:r>
              <a:rPr lang="ru-RU" dirty="0" smtClean="0"/>
              <a:t>»; </a:t>
            </a:r>
            <a:r>
              <a:rPr lang="ru-RU" dirty="0"/>
              <a:t>проследить историю складывания конституций в мире и в России; </a:t>
            </a:r>
            <a:endParaRPr lang="ru-RU" dirty="0" smtClean="0"/>
          </a:p>
          <a:p>
            <a:r>
              <a:rPr lang="ru-RU" b="1" i="1" dirty="0" smtClean="0">
                <a:solidFill>
                  <a:srgbClr val="00B050"/>
                </a:solidFill>
              </a:rPr>
              <a:t>охарактеризовать</a:t>
            </a:r>
            <a:r>
              <a:rPr lang="ru-RU" dirty="0" smtClean="0"/>
              <a:t> </a:t>
            </a:r>
            <a:r>
              <a:rPr lang="ru-RU" dirty="0"/>
              <a:t>основные разделы Конституции РФ; объяснить и охарактеризовать систему власти в Российской Федерации; задуматься над проблемой воспитания в себе законопослушности, ответственности перед законом и государством.</a:t>
            </a:r>
          </a:p>
          <a:p>
            <a:r>
              <a:rPr lang="ru-RU" b="1" i="1" dirty="0">
                <a:solidFill>
                  <a:srgbClr val="00B050"/>
                </a:solidFill>
              </a:rPr>
              <a:t>Анализировать, сравнивать</a:t>
            </a:r>
            <a:r>
              <a:rPr lang="ru-RU" dirty="0"/>
              <a:t>, </a:t>
            </a:r>
            <a:r>
              <a:rPr lang="ru-RU" b="1" i="1" dirty="0" smtClean="0">
                <a:solidFill>
                  <a:srgbClr val="00B050"/>
                </a:solidFill>
              </a:rPr>
              <a:t>работать </a:t>
            </a:r>
            <a:r>
              <a:rPr lang="ru-RU" b="1" i="1" dirty="0">
                <a:solidFill>
                  <a:srgbClr val="00B050"/>
                </a:solidFill>
              </a:rPr>
              <a:t>с </a:t>
            </a:r>
            <a:r>
              <a:rPr lang="ru-RU" b="1" i="1" dirty="0" smtClean="0">
                <a:solidFill>
                  <a:srgbClr val="00B050"/>
                </a:solidFill>
              </a:rPr>
              <a:t>документами </a:t>
            </a:r>
            <a:r>
              <a:rPr lang="ru-RU" dirty="0" smtClean="0"/>
              <a:t>, </a:t>
            </a:r>
            <a:r>
              <a:rPr lang="ru-RU" dirty="0"/>
              <a:t>выделять главное, актуализировать ранее </a:t>
            </a:r>
            <a:r>
              <a:rPr lang="ru-RU" dirty="0" smtClean="0"/>
              <a:t>изученное</a:t>
            </a:r>
            <a:r>
              <a:rPr lang="ru-RU" dirty="0"/>
              <a:t>.</a:t>
            </a:r>
          </a:p>
        </p:txBody>
      </p:sp>
    </p:spTree>
    <p:extLst>
      <p:ext uri="{BB962C8B-B14F-4D97-AF65-F5344CB8AC3E}">
        <p14:creationId xmlns:p14="http://schemas.microsoft.com/office/powerpoint/2010/main" val="32644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085184"/>
            <a:ext cx="8219256" cy="1296144"/>
          </a:xfrm>
        </p:spPr>
        <p:txBody>
          <a:bodyPr>
            <a:normAutofit/>
          </a:bodyPr>
          <a:lstStyle/>
          <a:p>
            <a:r>
              <a:rPr lang="ru-RU" sz="2400" dirty="0" smtClean="0"/>
              <a:t>Нашим помощником сегодня будет справочно-правовая система «</a:t>
            </a:r>
            <a:r>
              <a:rPr lang="ru-RU" sz="2400" dirty="0" err="1" smtClean="0"/>
              <a:t>КонсультантПлюс</a:t>
            </a:r>
            <a:r>
              <a:rPr lang="ru-RU" sz="2400" dirty="0" smtClean="0"/>
              <a:t>»</a:t>
            </a:r>
            <a:endParaRPr lang="ru-RU" sz="2400" dirty="0"/>
          </a:p>
        </p:txBody>
      </p:sp>
      <p:pic>
        <p:nvPicPr>
          <p:cNvPr id="1026" name="Picture 2" descr="C:\Users\Елена\Desktop\1355684986_yfpveiq4zr6exdj.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736" y="404664"/>
            <a:ext cx="455295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64088" y="4509120"/>
            <a:ext cx="1264916" cy="46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5731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7751832" cy="1051560"/>
          </a:xfrm>
        </p:spPr>
        <p:txBody>
          <a:bodyPr/>
          <a:lstStyle/>
          <a:p>
            <a:r>
              <a:rPr lang="ru-RU" dirty="0" smtClean="0"/>
              <a:t>Что же такое конституция?</a:t>
            </a:r>
            <a:endParaRPr lang="ru-RU" dirty="0"/>
          </a:p>
        </p:txBody>
      </p:sp>
      <p:sp>
        <p:nvSpPr>
          <p:cNvPr id="3" name="Объект 2"/>
          <p:cNvSpPr>
            <a:spLocks noGrp="1"/>
          </p:cNvSpPr>
          <p:nvPr>
            <p:ph idx="1"/>
          </p:nvPr>
        </p:nvSpPr>
        <p:spPr>
          <a:xfrm>
            <a:off x="467544" y="1772816"/>
            <a:ext cx="8219256" cy="1800200"/>
          </a:xfrm>
        </p:spPr>
        <p:txBody>
          <a:bodyPr/>
          <a:lstStyle/>
          <a:p>
            <a:r>
              <a:rPr lang="ru-RU" dirty="0" err="1"/>
              <a:t>Конститу́ция</a:t>
            </a:r>
            <a:r>
              <a:rPr lang="ru-RU" dirty="0"/>
              <a:t> (от лат. </a:t>
            </a:r>
            <a:r>
              <a:rPr lang="ru-RU" dirty="0" err="1"/>
              <a:t>constitutio</a:t>
            </a:r>
            <a:r>
              <a:rPr lang="ru-RU" dirty="0"/>
              <a:t> — «устройство») — основной закон </a:t>
            </a:r>
            <a:r>
              <a:rPr lang="ru-RU" dirty="0" smtClean="0"/>
              <a:t>государства</a:t>
            </a:r>
            <a:endParaRPr lang="ru-RU" dirty="0"/>
          </a:p>
        </p:txBody>
      </p:sp>
      <p:sp>
        <p:nvSpPr>
          <p:cNvPr id="4" name="Прямоугольник 3"/>
          <p:cNvSpPr/>
          <p:nvPr/>
        </p:nvSpPr>
        <p:spPr>
          <a:xfrm>
            <a:off x="395536" y="3861048"/>
            <a:ext cx="8424936" cy="2677656"/>
          </a:xfrm>
          <a:prstGeom prst="rect">
            <a:avLst/>
          </a:prstGeom>
        </p:spPr>
        <p:txBody>
          <a:bodyPr wrap="square">
            <a:spAutoFit/>
          </a:bodyPr>
          <a:lstStyle/>
          <a:p>
            <a:r>
              <a:rPr lang="ru-RU" sz="2800" dirty="0"/>
              <a:t>Конституция – это основной закон государства, определяющий, как устроено общество и государство, как образуются органы власти, каковы права и обязанности граждан, герб, гимн и флаг государства, его столица.</a:t>
            </a:r>
          </a:p>
        </p:txBody>
      </p:sp>
      <p:pic>
        <p:nvPicPr>
          <p:cNvPr id="1026" name="Picture 2" descr="C:\Users\Елена\Desktop\oblozka_kon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568952" cy="462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Прямоугольник 2"/>
          <p:cNvSpPr>
            <a:spLocks noChangeArrowheads="1"/>
          </p:cNvSpPr>
          <p:nvPr/>
        </p:nvSpPr>
        <p:spPr bwMode="auto">
          <a:xfrm>
            <a:off x="3962400" y="1219200"/>
            <a:ext cx="4800600" cy="4094163"/>
          </a:xfrm>
          <a:prstGeom prst="rect">
            <a:avLst/>
          </a:prstGeom>
          <a:noFill/>
          <a:ln w="9525">
            <a:noFill/>
            <a:miter lim="800000"/>
            <a:headEnd/>
            <a:tailEnd/>
          </a:ln>
        </p:spPr>
        <p:txBody>
          <a:bodyPr>
            <a:spAutoFit/>
          </a:bodyPr>
          <a:lstStyle/>
          <a:p>
            <a:pPr algn="ctr" fontAlgn="base">
              <a:spcBef>
                <a:spcPct val="0"/>
              </a:spcBef>
              <a:spcAft>
                <a:spcPct val="0"/>
              </a:spcAft>
            </a:pPr>
            <a:r>
              <a:rPr lang="ru-RU" sz="2400" b="1">
                <a:solidFill>
                  <a:prstClr val="black"/>
                </a:solidFill>
                <a:latin typeface="Arial" charset="0"/>
              </a:rPr>
              <a:t>Конституция</a:t>
            </a:r>
            <a:r>
              <a:rPr lang="ru-RU" sz="2400">
                <a:solidFill>
                  <a:prstClr val="black"/>
                </a:solidFill>
                <a:latin typeface="Arial" charset="0"/>
              </a:rPr>
              <a:t> </a:t>
            </a:r>
          </a:p>
          <a:p>
            <a:pPr algn="ctr" fontAlgn="base">
              <a:spcBef>
                <a:spcPct val="0"/>
              </a:spcBef>
              <a:spcAft>
                <a:spcPct val="0"/>
              </a:spcAft>
            </a:pPr>
            <a:r>
              <a:rPr lang="ru-RU" sz="2400">
                <a:solidFill>
                  <a:prstClr val="black"/>
                </a:solidFill>
                <a:latin typeface="Arial" charset="0"/>
              </a:rPr>
              <a:t>(от </a:t>
            </a:r>
            <a:r>
              <a:rPr lang="ru-RU" sz="2400">
                <a:solidFill>
                  <a:prstClr val="black"/>
                </a:solidFill>
                <a:latin typeface="Arial" charset="0"/>
                <a:hlinkClick r:id="rId3" action="ppaction://hlinkfile" tooltip="Латинский язык"/>
              </a:rPr>
              <a:t>лат.</a:t>
            </a:r>
            <a:r>
              <a:rPr lang="ru-RU" sz="2400">
                <a:solidFill>
                  <a:prstClr val="black"/>
                </a:solidFill>
                <a:latin typeface="Arial" charset="0"/>
              </a:rPr>
              <a:t> </a:t>
            </a:r>
            <a:r>
              <a:rPr lang="la-Latn" sz="2400" i="1">
                <a:solidFill>
                  <a:prstClr val="black"/>
                </a:solidFill>
                <a:latin typeface="Arial" charset="0"/>
              </a:rPr>
              <a:t>constitutio</a:t>
            </a:r>
            <a:r>
              <a:rPr lang="ru-RU" sz="2400">
                <a:solidFill>
                  <a:prstClr val="black"/>
                </a:solidFill>
                <a:latin typeface="Arial" charset="0"/>
              </a:rPr>
              <a:t> — «устройство») - </a:t>
            </a:r>
          </a:p>
          <a:p>
            <a:pPr algn="ctr" fontAlgn="base">
              <a:spcBef>
                <a:spcPct val="0"/>
              </a:spcBef>
              <a:spcAft>
                <a:spcPct val="0"/>
              </a:spcAft>
            </a:pPr>
            <a:r>
              <a:rPr lang="ru-RU" sz="2400" u="sng">
                <a:solidFill>
                  <a:prstClr val="black"/>
                </a:solidFill>
                <a:latin typeface="Arial" charset="0"/>
              </a:rPr>
              <a:t>основной закон государства. </a:t>
            </a:r>
          </a:p>
          <a:p>
            <a:pPr algn="ctr" fontAlgn="base">
              <a:spcBef>
                <a:spcPct val="0"/>
              </a:spcBef>
              <a:spcAft>
                <a:spcPct val="0"/>
              </a:spcAft>
            </a:pPr>
            <a:endParaRPr lang="ru-RU" sz="2400">
              <a:solidFill>
                <a:prstClr val="black"/>
              </a:solidFill>
              <a:latin typeface="Arial" charset="0"/>
            </a:endParaRPr>
          </a:p>
          <a:p>
            <a:pPr algn="ctr" fontAlgn="base">
              <a:spcBef>
                <a:spcPct val="0"/>
              </a:spcBef>
              <a:spcAft>
                <a:spcPct val="0"/>
              </a:spcAft>
            </a:pPr>
            <a:r>
              <a:rPr lang="ru-RU" sz="2400">
                <a:solidFill>
                  <a:prstClr val="black"/>
                </a:solidFill>
                <a:latin typeface="Arial" charset="0"/>
              </a:rPr>
              <a:t>Термин взят из </a:t>
            </a:r>
          </a:p>
          <a:p>
            <a:pPr algn="ctr" fontAlgn="base">
              <a:spcBef>
                <a:spcPct val="0"/>
              </a:spcBef>
              <a:spcAft>
                <a:spcPct val="0"/>
              </a:spcAft>
            </a:pPr>
            <a:r>
              <a:rPr lang="ru-RU" sz="2400">
                <a:solidFill>
                  <a:prstClr val="black"/>
                </a:solidFill>
                <a:latin typeface="Arial" charset="0"/>
              </a:rPr>
              <a:t>технического оборота </a:t>
            </a:r>
          </a:p>
          <a:p>
            <a:pPr algn="ctr" fontAlgn="base">
              <a:spcBef>
                <a:spcPct val="0"/>
              </a:spcBef>
              <a:spcAft>
                <a:spcPct val="0"/>
              </a:spcAft>
            </a:pPr>
            <a:r>
              <a:rPr lang="ru-RU" sz="2400" i="1" u="sng">
                <a:solidFill>
                  <a:prstClr val="black"/>
                </a:solidFill>
                <a:latin typeface="Arial" charset="0"/>
              </a:rPr>
              <a:t> «</a:t>
            </a:r>
            <a:r>
              <a:rPr lang="en-US" sz="2400" i="1" u="sng">
                <a:solidFill>
                  <a:prstClr val="black"/>
                </a:solidFill>
                <a:latin typeface="Arial" charset="0"/>
              </a:rPr>
              <a:t>rem publicam constituire</a:t>
            </a:r>
            <a:r>
              <a:rPr lang="ru-RU" sz="2400" i="1" u="sng">
                <a:solidFill>
                  <a:prstClr val="black"/>
                </a:solidFill>
                <a:latin typeface="Arial" charset="0"/>
              </a:rPr>
              <a:t>», </a:t>
            </a:r>
          </a:p>
          <a:p>
            <a:pPr algn="ctr" fontAlgn="base">
              <a:spcBef>
                <a:spcPct val="0"/>
              </a:spcBef>
              <a:spcAft>
                <a:spcPct val="0"/>
              </a:spcAft>
            </a:pPr>
            <a:r>
              <a:rPr lang="ru-RU" sz="2400">
                <a:solidFill>
                  <a:prstClr val="black"/>
                </a:solidFill>
                <a:latin typeface="Arial" charset="0"/>
              </a:rPr>
              <a:t>которым начинались акты римских императоров.</a:t>
            </a:r>
          </a:p>
          <a:p>
            <a:pPr algn="ctr" fontAlgn="base">
              <a:spcBef>
                <a:spcPct val="0"/>
              </a:spcBef>
              <a:spcAft>
                <a:spcPct val="0"/>
              </a:spcAft>
            </a:pPr>
            <a:endParaRPr lang="ru-RU" sz="2000">
              <a:solidFill>
                <a:prstClr val="black"/>
              </a:solidFill>
              <a:latin typeface="Arial" charset="0"/>
            </a:endParaRPr>
          </a:p>
        </p:txBody>
      </p:sp>
      <p:pic>
        <p:nvPicPr>
          <p:cNvPr id="4" name="Рисунок 3" descr="eb8fe929018d45576607f53e8a6240df.jpg"/>
          <p:cNvPicPr>
            <a:picLocks noChangeAspect="1"/>
          </p:cNvPicPr>
          <p:nvPr/>
        </p:nvPicPr>
        <p:blipFill>
          <a:blip r:embed="rId4" cstate="email"/>
          <a:stretch>
            <a:fillRect/>
          </a:stretch>
        </p:blipFill>
        <p:spPr>
          <a:xfrm rot="20764952">
            <a:off x="661794" y="929350"/>
            <a:ext cx="3788487" cy="4064491"/>
          </a:xfrm>
          <a:prstGeom prst="ellipse">
            <a:avLst/>
          </a:prstGeom>
          <a:ln>
            <a:noFill/>
          </a:ln>
          <a:effectLst>
            <a:softEdge rad="112500"/>
          </a:effectLst>
        </p:spPr>
      </p:pic>
      <p:sp>
        <p:nvSpPr>
          <p:cNvPr id="4100" name="Прямоугольник 4"/>
          <p:cNvSpPr>
            <a:spLocks noChangeArrowheads="1"/>
          </p:cNvSpPr>
          <p:nvPr/>
        </p:nvSpPr>
        <p:spPr bwMode="auto">
          <a:xfrm>
            <a:off x="762000" y="4572000"/>
            <a:ext cx="3733800" cy="1384300"/>
          </a:xfrm>
          <a:prstGeom prst="rect">
            <a:avLst/>
          </a:prstGeom>
          <a:noFill/>
          <a:ln w="9525">
            <a:noFill/>
            <a:miter lim="800000"/>
            <a:headEnd/>
            <a:tailEnd/>
          </a:ln>
        </p:spPr>
        <p:txBody>
          <a:bodyPr>
            <a:spAutoFit/>
          </a:bodyPr>
          <a:lstStyle/>
          <a:p>
            <a:pPr algn="ctr" fontAlgn="base">
              <a:spcBef>
                <a:spcPct val="0"/>
              </a:spcBef>
              <a:spcAft>
                <a:spcPct val="0"/>
              </a:spcAft>
            </a:pPr>
            <a:endParaRPr lang="ru-RU" u="sng">
              <a:solidFill>
                <a:prstClr val="black"/>
              </a:solidFill>
              <a:latin typeface="Arial" charset="0"/>
            </a:endParaRPr>
          </a:p>
          <a:p>
            <a:pPr algn="ctr" fontAlgn="base">
              <a:spcBef>
                <a:spcPct val="0"/>
              </a:spcBef>
              <a:spcAft>
                <a:spcPct val="0"/>
              </a:spcAft>
            </a:pPr>
            <a:r>
              <a:rPr lang="ru-RU" sz="2400" b="1" u="sng">
                <a:solidFill>
                  <a:prstClr val="black"/>
                </a:solidFill>
                <a:latin typeface="Monotype Corsiva" pitchFamily="66" charset="0"/>
              </a:rPr>
              <a:t>«Благо народа – высший закон»</a:t>
            </a:r>
          </a:p>
          <a:p>
            <a:pPr algn="ctr" fontAlgn="base">
              <a:spcBef>
                <a:spcPct val="0"/>
              </a:spcBef>
              <a:spcAft>
                <a:spcPct val="0"/>
              </a:spcAft>
            </a:pPr>
            <a:r>
              <a:rPr lang="ru-RU">
                <a:solidFill>
                  <a:prstClr val="black"/>
                </a:solidFill>
                <a:latin typeface="Arial" charset="0"/>
              </a:rPr>
              <a:t>(античное изречение)</a:t>
            </a:r>
          </a:p>
        </p:txBody>
      </p:sp>
    </p:spTree>
    <p:extLst>
      <p:ext uri="{BB962C8B-B14F-4D97-AF65-F5344CB8AC3E}">
        <p14:creationId xmlns:p14="http://schemas.microsoft.com/office/powerpoint/2010/main" val="3854102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0"/>
                                        </p:tgtEl>
                                        <p:attrNameLst>
                                          <p:attrName>style.visibility</p:attrName>
                                        </p:attrNameLst>
                                      </p:cBhvr>
                                      <p:to>
                                        <p:strVal val="visible"/>
                                      </p:to>
                                    </p:set>
                                    <p:anim calcmode="discrete" valueType="clr">
                                      <p:cBhvr override="childStyle">
                                        <p:cTn id="7" dur="80"/>
                                        <p:tgtEl>
                                          <p:spTgt spid="41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0"/>
                                        </p:tgtEl>
                                        <p:attrNameLst>
                                          <p:attrName>fillcolor</p:attrName>
                                        </p:attrNameLst>
                                      </p:cBhvr>
                                      <p:tavLst>
                                        <p:tav tm="0">
                                          <p:val>
                                            <p:clrVal>
                                              <a:schemeClr val="accent2"/>
                                            </p:clrVal>
                                          </p:val>
                                        </p:tav>
                                        <p:tav tm="50000">
                                          <p:val>
                                            <p:clrVal>
                                              <a:schemeClr val="hlink"/>
                                            </p:clrVal>
                                          </p:val>
                                        </p:tav>
                                      </p:tavLst>
                                    </p:anim>
                                    <p:set>
                                      <p:cBhvr>
                                        <p:cTn id="9" dur="80"/>
                                        <p:tgtEl>
                                          <p:spTgt spid="4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00364" y="3500438"/>
            <a:ext cx="1857388" cy="23193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428604"/>
            <a:ext cx="4357718" cy="3071834"/>
          </a:xfrm>
          <a:prstGeom prst="rect">
            <a:avLst/>
          </a:prstGeom>
          <a:noFill/>
          <a:ln w="9525">
            <a:noFill/>
            <a:miter lim="800000"/>
            <a:headEnd/>
            <a:tailEnd/>
          </a:ln>
          <a:effectLst/>
        </p:spPr>
      </p:pic>
      <p:sp>
        <p:nvSpPr>
          <p:cNvPr id="7" name="Прямоугольник 6"/>
          <p:cNvSpPr/>
          <p:nvPr/>
        </p:nvSpPr>
        <p:spPr>
          <a:xfrm>
            <a:off x="500034" y="3857628"/>
            <a:ext cx="2143140" cy="1271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Конституция США 1787 г</a:t>
            </a:r>
            <a:r>
              <a:rPr lang="ru-RU" dirty="0" smtClean="0"/>
              <a:t>.</a:t>
            </a:r>
            <a:endParaRPr lang="ru-RU" dirty="0"/>
          </a:p>
        </p:txBody>
      </p:sp>
      <p:pic>
        <p:nvPicPr>
          <p:cNvPr id="1029" name="Picture 5"/>
          <p:cNvPicPr>
            <a:picLocks noChangeAspect="1" noChangeArrowheads="1"/>
          </p:cNvPicPr>
          <p:nvPr/>
        </p:nvPicPr>
        <p:blipFill>
          <a:blip r:embed="rId4"/>
          <a:srcRect/>
          <a:stretch>
            <a:fillRect/>
          </a:stretch>
        </p:blipFill>
        <p:spPr bwMode="auto">
          <a:xfrm>
            <a:off x="5286380" y="214290"/>
            <a:ext cx="3429024" cy="4357718"/>
          </a:xfrm>
          <a:prstGeom prst="rect">
            <a:avLst/>
          </a:prstGeom>
          <a:noFill/>
          <a:ln w="9525">
            <a:noFill/>
            <a:miter lim="800000"/>
            <a:headEnd/>
            <a:tailEnd/>
          </a:ln>
          <a:effectLst/>
        </p:spPr>
      </p:pic>
      <p:sp>
        <p:nvSpPr>
          <p:cNvPr id="9" name="Прямоугольник 8"/>
          <p:cNvSpPr/>
          <p:nvPr/>
        </p:nvSpPr>
        <p:spPr>
          <a:xfrm>
            <a:off x="5286380" y="4643446"/>
            <a:ext cx="3030036" cy="1128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Первая конституция Франции 1791 г.</a:t>
            </a:r>
            <a:endParaRPr lang="ru-RU" b="1" dirty="0">
              <a:solidFill>
                <a:schemeClr val="tx1"/>
              </a:solidFill>
            </a:endParaRPr>
          </a:p>
        </p:txBody>
      </p:sp>
      <p:sp>
        <p:nvSpPr>
          <p:cNvPr id="11" name="Прямоугольник 10"/>
          <p:cNvSpPr/>
          <p:nvPr/>
        </p:nvSpPr>
        <p:spPr>
          <a:xfrm>
            <a:off x="428596" y="5857892"/>
            <a:ext cx="82153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Прочитайте документы  № 1,2. Когда и где были приняты первые конституции?</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183880" cy="5706960"/>
          </a:xfrm>
        </p:spPr>
        <p:txBody>
          <a:bodyPr>
            <a:normAutofit fontScale="92500" lnSpcReduction="10000"/>
          </a:bodyPr>
          <a:lstStyle/>
          <a:p>
            <a:pPr marL="0" indent="0">
              <a:buNone/>
            </a:pPr>
            <a:r>
              <a:rPr lang="ru-RU" dirty="0" smtClean="0">
                <a:solidFill>
                  <a:srgbClr val="FF0000"/>
                </a:solidFill>
              </a:rPr>
              <a:t>Когда же появилась первая конституция в нашей стране?</a:t>
            </a:r>
          </a:p>
          <a:p>
            <a:pPr marL="0" indent="0">
              <a:buNone/>
            </a:pPr>
            <a:r>
              <a:rPr lang="ru-RU" dirty="0" smtClean="0">
                <a:solidFill>
                  <a:srgbClr val="FF0000"/>
                </a:solidFill>
              </a:rPr>
              <a:t>Сколько было конституций?</a:t>
            </a:r>
          </a:p>
          <a:p>
            <a:pPr marL="0" indent="0">
              <a:buNone/>
            </a:pPr>
            <a:r>
              <a:rPr lang="ru-RU" dirty="0" smtClean="0"/>
              <a:t>Давайте проведем небольшое исследование. Найдите на  экране компьютера иконку </a:t>
            </a:r>
          </a:p>
          <a:p>
            <a:pPr marL="0" indent="0">
              <a:buNone/>
            </a:pPr>
            <a:r>
              <a:rPr lang="ru-RU" dirty="0" smtClean="0"/>
              <a:t>Нажмите на нее.</a:t>
            </a:r>
          </a:p>
          <a:p>
            <a:pPr marL="0" indent="0">
              <a:buNone/>
            </a:pPr>
            <a:r>
              <a:rPr lang="ru-RU" dirty="0" smtClean="0"/>
              <a:t>Наверху найдите карточку поиска.</a:t>
            </a:r>
          </a:p>
          <a:p>
            <a:pPr marL="0" indent="0">
              <a:buNone/>
            </a:pPr>
            <a:r>
              <a:rPr lang="ru-RU" dirty="0" smtClean="0"/>
              <a:t>Откройте ее.</a:t>
            </a:r>
          </a:p>
          <a:p>
            <a:pPr marL="0" indent="0">
              <a:buNone/>
            </a:pPr>
            <a:r>
              <a:rPr lang="ru-RU" dirty="0" smtClean="0"/>
              <a:t>Из всех перечисленных данных мы знаем только название документа </a:t>
            </a:r>
            <a:r>
              <a:rPr lang="ru-RU" dirty="0" smtClean="0">
                <a:solidFill>
                  <a:srgbClr val="FF0000"/>
                </a:solidFill>
              </a:rPr>
              <a:t>«Конституция» </a:t>
            </a:r>
            <a:r>
              <a:rPr lang="ru-RU" dirty="0" smtClean="0"/>
              <a:t>–наберите его</a:t>
            </a:r>
          </a:p>
          <a:p>
            <a:pPr marL="0" indent="0">
              <a:buNone/>
            </a:pPr>
            <a:r>
              <a:rPr lang="ru-RU" dirty="0" smtClean="0"/>
              <a:t>Внизу –»построить список документов.</a:t>
            </a:r>
          </a:p>
          <a:p>
            <a:pPr marL="0" indent="0">
              <a:buNone/>
            </a:pPr>
            <a:r>
              <a:rPr lang="ru-RU" dirty="0" smtClean="0"/>
              <a:t>Сколько всего документов?</a:t>
            </a:r>
          </a:p>
          <a:p>
            <a:pPr marL="0" indent="0">
              <a:buNone/>
            </a:pPr>
            <a:r>
              <a:rPr lang="ru-RU" dirty="0" smtClean="0"/>
              <a:t>Давайте познакомимся с этим списком.</a:t>
            </a:r>
          </a:p>
          <a:p>
            <a:pPr marL="0" indent="0">
              <a:buNone/>
            </a:pPr>
            <a:endParaRPr lang="ru-RU" dirty="0" smtClean="0"/>
          </a:p>
          <a:p>
            <a:pPr marL="0" indent="0">
              <a:buNone/>
            </a:pPr>
            <a:endParaRPr lang="ru-RU" dirty="0"/>
          </a:p>
        </p:txBody>
      </p:sp>
      <p:pic>
        <p:nvPicPr>
          <p:cNvPr id="1026" name="Picture 2" descr="C:\Users\Елена\Desktop\1355684986_yfpveiq4zr6exdj.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68" y="3000372"/>
            <a:ext cx="684076" cy="56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675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Аспект">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3289255</TotalTime>
  <Words>750</Words>
  <Application>Microsoft Office PowerPoint</Application>
  <PresentationFormat>Экран (4:3)</PresentationFormat>
  <Paragraphs>92</Paragraphs>
  <Slides>24</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Аспект</vt:lpstr>
      <vt:lpstr>1_Аспект</vt:lpstr>
      <vt:lpstr>  Урок обществознания в 6 классе в рамках  республиканского конкурса «Учитель года — 2013»  «Формирование метапредметных компетентностей учащихся при использовании системы «КонсультантПлюс: Средняя школа».</vt:lpstr>
      <vt:lpstr>окситунитяц 2 1 4 678 3105119 </vt:lpstr>
      <vt:lpstr>Презентация PowerPoint</vt:lpstr>
      <vt:lpstr>Определите цель и задачи урока</vt:lpstr>
      <vt:lpstr>Презентация PowerPoint</vt:lpstr>
      <vt:lpstr>Что же такое конституция?</vt:lpstr>
      <vt:lpstr>Презентация PowerPoint</vt:lpstr>
      <vt:lpstr>Презентация PowerPoint</vt:lpstr>
      <vt:lpstr>Презентация PowerPoint</vt:lpstr>
      <vt:lpstr>    </vt:lpstr>
      <vt:lpstr>Презентация PowerPoint</vt:lpstr>
      <vt:lpstr>Действительно , данные законы отменены и не действуют. А какая же конституция является действующей? Посмотрим на второй список, там только один документ. Откройте его. Как он называется?</vt:lpstr>
      <vt:lpstr>Принята на референдуме 12 декабря 1993 года -А что это за слово «Референдум» найдите вверху «словарь терминов» введите слово «Рефередум» зачитайте определение.</vt:lpstr>
      <vt:lpstr>-С преамбулы, вводной статьи, -из 9 глав:  Раздел I Глава 1. Основы конституционного строя  Глава 2. Права и свободы человека и гражданина Глава 3. Федеративное устройство Глава 4. Президент Российской Федерации Глава 5. Федеральное Собрание Глава 6. Правительство Российской Федерации Глава 7. Судебная власть Глава 8. Местное самоуправление Глава 9. Конституционные поправки и пересмотр Конституции Раздел II. Заключительные и переходные положения </vt:lpstr>
      <vt:lpstr>Презентация PowerPoint</vt:lpstr>
      <vt:lpstr>Задание 2. Работая с главой 1 ,ответьте на следующие вопросы.</vt:lpstr>
      <vt:lpstr>Определите, что это за права ,и  статьи конституции соответствующие данным правам</vt:lpstr>
      <vt:lpstr>Задание 3.Прочитайте текст, в нем есть ошибки, используя документ, исправьте допущенные ошибки.</vt:lpstr>
      <vt:lpstr>Используя документ, заполните следующую схему.</vt:lpstr>
      <vt:lpstr>Презентация PowerPoint</vt:lpstr>
      <vt:lpstr>Запишите  в тетради кратко      я узнал(а)  я понял(а)  я научил(ась)ся  лучше всего у меня получается  я изменился(лась) в …сторону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обществознания в 6 классе в рамках  республиканского конкурса «Учитель года — 2013»  «Формирование метапредметных компетентностей учащихся при использовании системы «КонсультантПлюс: Средняя школа».</dc:title>
  <dc:creator>Елена</dc:creator>
  <cp:lastModifiedBy>Логинов</cp:lastModifiedBy>
  <cp:revision>34</cp:revision>
  <dcterms:created xsi:type="dcterms:W3CDTF">2007-01-13T10:17:28Z</dcterms:created>
  <dcterms:modified xsi:type="dcterms:W3CDTF">2013-06-05T06:24:23Z</dcterms:modified>
</cp:coreProperties>
</file>