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6" r:id="rId3"/>
    <p:sldId id="277" r:id="rId4"/>
    <p:sldId id="279" r:id="rId5"/>
    <p:sldId id="281" r:id="rId6"/>
    <p:sldId id="280" r:id="rId7"/>
    <p:sldId id="283" r:id="rId8"/>
    <p:sldId id="275" r:id="rId9"/>
    <p:sldId id="284" r:id="rId10"/>
    <p:sldId id="285" r:id="rId11"/>
    <p:sldId id="286" r:id="rId12"/>
    <p:sldId id="288" r:id="rId13"/>
    <p:sldId id="289" r:id="rId14"/>
    <p:sldId id="287" r:id="rId15"/>
    <p:sldId id="268" r:id="rId16"/>
    <p:sldId id="290" r:id="rId17"/>
    <p:sldId id="291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0F9D"/>
    <a:srgbClr val="BEBA00"/>
    <a:srgbClr val="D9DD89"/>
    <a:srgbClr val="FFFFAF"/>
    <a:srgbClr val="4D4D4D"/>
    <a:srgbClr val="663300"/>
    <a:srgbClr val="63A0D7"/>
    <a:srgbClr val="FF151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34" autoAdjust="0"/>
    <p:restoredTop sz="94624" autoAdjust="0"/>
  </p:normalViewPr>
  <p:slideViewPr>
    <p:cSldViewPr>
      <p:cViewPr varScale="1">
        <p:scale>
          <a:sx n="124" d="100"/>
          <a:sy n="124" d="100"/>
        </p:scale>
        <p:origin x="-258" y="6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1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1CC97D0E-B88D-46B8-B040-7DAEE05EB5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4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64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4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519363D-AAC4-43E8-997C-E2B6D4A033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4ACC27C-1806-4231-81DD-340501C8CA85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91DC1A6-9E3A-4F16-A835-A3A14C7C1BA9}" type="slidenum">
              <a:rPr lang="ru-RU" smtClean="0"/>
              <a:pPr/>
              <a:t>13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CEA6F71-7D8E-4B3B-AD3A-A02FD925048C}" type="slidenum">
              <a:rPr lang="ru-RU" smtClean="0"/>
              <a:pPr/>
              <a:t>14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43BA5-95DA-4D7F-A1F7-0AF63C4818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0366A-3FD8-48F2-ABA6-3B7BA880B6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FBCFE-2473-453D-A371-1CC1E8F31F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3582F-3AC6-4B24-8D4D-C283CB7130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4C8DD-F402-4B96-9243-956AFB03C7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7E6D8-32A1-448D-BDCB-BC019A1C7F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48ADE-0120-462F-AED4-149845A5D7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CC7F1-93A0-4D49-A955-27499CE82B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45C24-6E28-4361-9175-1E16240458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F15B3-4284-47C9-B71D-CCCBFF4DEB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64F92-86AD-4852-ACDA-4B53FEB696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3CF56C1-8EDD-4A6C-8D84-08EE580DE8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84" r:id="rId4"/>
    <p:sldLayoutId id="2147483890" r:id="rId5"/>
    <p:sldLayoutId id="2147483885" r:id="rId6"/>
    <p:sldLayoutId id="2147483891" r:id="rId7"/>
    <p:sldLayoutId id="2147483892" r:id="rId8"/>
    <p:sldLayoutId id="2147483893" r:id="rId9"/>
    <p:sldLayoutId id="2147483886" r:id="rId10"/>
    <p:sldLayoutId id="214748389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27784" y="836712"/>
            <a:ext cx="6215608" cy="367186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5500" dirty="0" smtClean="0">
                <a:solidFill>
                  <a:srgbClr val="230F9D"/>
                </a:solidFill>
              </a:rPr>
              <a:t>ПРАВОВАЯ ОХРАНА ПРОГРАММ И ДАННЫХ. </a:t>
            </a:r>
            <a:br>
              <a:rPr lang="ru-RU" sz="5500" dirty="0" smtClean="0">
                <a:solidFill>
                  <a:srgbClr val="230F9D"/>
                </a:solidFill>
              </a:rPr>
            </a:br>
            <a:r>
              <a:rPr lang="ru-RU" sz="5500" dirty="0" smtClean="0">
                <a:solidFill>
                  <a:srgbClr val="230F9D"/>
                </a:solidFill>
              </a:rPr>
              <a:t>ЗАЩИТА ИНФОРМАЦИИ</a:t>
            </a:r>
            <a:r>
              <a:rPr lang="ru-RU" dirty="0" smtClean="0">
                <a:solidFill>
                  <a:srgbClr val="230F9D"/>
                </a:solidFill>
              </a:rPr>
              <a:t>.</a:t>
            </a:r>
            <a:endParaRPr lang="nl-NL" dirty="0" smtClean="0">
              <a:solidFill>
                <a:srgbClr val="230F9D"/>
              </a:solidFill>
            </a:endParaRPr>
          </a:p>
        </p:txBody>
      </p:sp>
      <p:sp>
        <p:nvSpPr>
          <p:cNvPr id="5" name="Блок-схема: перфолента 4"/>
          <p:cNvSpPr/>
          <p:nvPr/>
        </p:nvSpPr>
        <p:spPr>
          <a:xfrm>
            <a:off x="4572000" y="5300663"/>
            <a:ext cx="4572000" cy="1512887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Презентацию приготовила </a:t>
            </a:r>
            <a:r>
              <a:rPr lang="ru-RU" dirty="0" err="1">
                <a:solidFill>
                  <a:schemeClr val="tx1"/>
                </a:solidFill>
              </a:rPr>
              <a:t>Смолева</a:t>
            </a:r>
            <a:r>
              <a:rPr lang="ru-RU" dirty="0">
                <a:solidFill>
                  <a:schemeClr val="tx1"/>
                </a:solidFill>
              </a:rPr>
              <a:t> Екатерина </a:t>
            </a:r>
            <a:r>
              <a:rPr lang="ru-RU" dirty="0" smtClean="0">
                <a:solidFill>
                  <a:schemeClr val="tx1"/>
                </a:solidFill>
              </a:rPr>
              <a:t> ученица11 </a:t>
            </a:r>
            <a:r>
              <a:rPr lang="ru-RU" dirty="0">
                <a:solidFill>
                  <a:schemeClr val="tx1"/>
                </a:solidFill>
              </a:rPr>
              <a:t>«а» </a:t>
            </a:r>
            <a:r>
              <a:rPr lang="ru-RU" dirty="0" smtClean="0">
                <a:solidFill>
                  <a:schemeClr val="tx1"/>
                </a:solidFill>
              </a:rPr>
              <a:t>класса</a:t>
            </a:r>
          </a:p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</a:rPr>
              <a:t>МОУ </a:t>
            </a:r>
            <a:r>
              <a:rPr lang="ru-RU" dirty="0" err="1" smtClean="0">
                <a:solidFill>
                  <a:schemeClr val="tx1"/>
                </a:solidFill>
              </a:rPr>
              <a:t>Объячевская</a:t>
            </a:r>
            <a:r>
              <a:rPr lang="ru-RU" smtClean="0">
                <a:solidFill>
                  <a:schemeClr val="tx1"/>
                </a:solidFill>
              </a:rPr>
              <a:t> СОШ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7" name="Picture 8" descr="TEACHER"/>
          <p:cNvPicPr>
            <a:picLocks noChangeAspect="1" noChangeArrowheads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0" y="1628775"/>
            <a:ext cx="3484563" cy="2879725"/>
          </a:xfrm>
          <a:prstGeom prst="rect">
            <a:avLst/>
          </a:prstGeom>
          <a:noFill/>
          <a:ln>
            <a:noFill/>
          </a:ln>
          <a:effectLst>
            <a:outerShdw sx="1000" sy="1000" algn="ctr" rotWithShape="0">
              <a:srgbClr val="000000"/>
            </a:outerShdw>
          </a:effec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88640"/>
            <a:ext cx="7643192" cy="85010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900" b="1" dirty="0" smtClean="0">
                <a:solidFill>
                  <a:srgbClr val="230F9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Защита информации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idx="1"/>
          </p:nvPr>
        </p:nvSpPr>
        <p:spPr>
          <a:xfrm>
            <a:off x="0" y="981075"/>
            <a:ext cx="8748713" cy="1008063"/>
          </a:xfrm>
        </p:spPr>
        <p:txBody>
          <a:bodyPr/>
          <a:lstStyle/>
          <a:p>
            <a:pPr marL="273050" indent="-273050" algn="just" eaLnBrk="1" hangingPunct="1">
              <a:lnSpc>
                <a:spcPct val="70000"/>
              </a:lnSpc>
              <a:spcBef>
                <a:spcPts val="575"/>
              </a:spcBef>
              <a:buFontTx/>
              <a:buNone/>
            </a:pPr>
            <a:endParaRPr lang="en-US" sz="2200" smtClean="0"/>
          </a:p>
          <a:p>
            <a:pPr marL="273050" indent="-273050" eaLnBrk="1" hangingPunct="1">
              <a:lnSpc>
                <a:spcPct val="70000"/>
              </a:lnSpc>
              <a:spcBef>
                <a:spcPts val="575"/>
              </a:spcBef>
              <a:buFontTx/>
              <a:buNone/>
            </a:pPr>
            <a:r>
              <a:rPr lang="ru-RU" sz="2400" smtClean="0">
                <a:latin typeface="Verdana" pitchFamily="34" charset="0"/>
                <a:ea typeface="Verdana" pitchFamily="34" charset="0"/>
                <a:cs typeface="Verdana" pitchFamily="34" charset="0"/>
              </a:rPr>
              <a:t>Для защиты данных, хранящихся на компьютере, используются пароли. </a:t>
            </a:r>
          </a:p>
          <a:p>
            <a:pPr marL="273050" indent="-273050" eaLnBrk="1" hangingPunct="1">
              <a:lnSpc>
                <a:spcPct val="70000"/>
              </a:lnSpc>
              <a:spcBef>
                <a:spcPts val="575"/>
              </a:spcBef>
              <a:buFontTx/>
              <a:buNone/>
            </a:pPr>
            <a:endParaRPr lang="ru-RU" sz="2200" smtClean="0"/>
          </a:p>
          <a:p>
            <a:pPr marL="273050" indent="-273050" eaLnBrk="1" hangingPunct="1">
              <a:lnSpc>
                <a:spcPct val="70000"/>
              </a:lnSpc>
              <a:spcBef>
                <a:spcPts val="575"/>
              </a:spcBef>
              <a:buFontTx/>
              <a:buChar char="-"/>
            </a:pPr>
            <a:endParaRPr lang="ru-RU" sz="2400" smtClean="0">
              <a:solidFill>
                <a:schemeClr val="bg2"/>
              </a:solidFill>
            </a:endParaRPr>
          </a:p>
        </p:txBody>
      </p:sp>
      <p:pic>
        <p:nvPicPr>
          <p:cNvPr id="36866" name="Picture 2" descr="C:\Users\Пользователь\Desktop\информатики\1244550037649_10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91680" y="1988840"/>
            <a:ext cx="5194300" cy="3733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0" y="5878513"/>
            <a:ext cx="9144000" cy="97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ts val="575"/>
              </a:spcBef>
            </a:pPr>
            <a:r>
              <a:rPr lang="ru-RU" sz="2400"/>
              <a:t>Компьютер разрешает доступ к своим ресурсам только тем пользователям, которые зарегистрированы и ввели правильный пароль.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uild="p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88640"/>
            <a:ext cx="7643192" cy="85010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900" b="1" dirty="0" smtClean="0">
                <a:solidFill>
                  <a:srgbClr val="230F9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Защита информации</a:t>
            </a:r>
          </a:p>
        </p:txBody>
      </p:sp>
      <p:sp>
        <p:nvSpPr>
          <p:cNvPr id="20483" name="Прямоугольник 7"/>
          <p:cNvSpPr>
            <a:spLocks noChangeArrowheads="1"/>
          </p:cNvSpPr>
          <p:nvPr/>
        </p:nvSpPr>
        <p:spPr bwMode="auto">
          <a:xfrm>
            <a:off x="323850" y="1052513"/>
            <a:ext cx="856932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b="1"/>
              <a:t>Организационные меры защиты от несанкционированного копирования</a:t>
            </a: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0" y="1628775"/>
            <a:ext cx="3995738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/>
              <a:t>полноценное использование программного продукта невозможно без соответствующей поддержки со стороны производителя: подробной пользовательской документации, «горячей линии», системы обучения пользователей</a:t>
            </a:r>
            <a:r>
              <a:rPr lang="en-US" sz="2000"/>
              <a:t> </a:t>
            </a:r>
            <a:r>
              <a:rPr lang="ru-RU" sz="2000"/>
              <a:t>и т.п. Организационные меры защиты применяются</a:t>
            </a:r>
            <a:r>
              <a:rPr lang="en-US" sz="2000"/>
              <a:t> </a:t>
            </a:r>
            <a:r>
              <a:rPr lang="ru-RU" sz="2000"/>
              <a:t>крупными разработчиками к достаточно большим и сложным программным продуктам.</a:t>
            </a:r>
          </a:p>
        </p:txBody>
      </p:sp>
      <p:pic>
        <p:nvPicPr>
          <p:cNvPr id="37890" name="Picture 2" descr="C:\Users\Пользователь\Desktop\информатики\kshu40czh9r977s14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517734">
            <a:off x="3814567" y="2362860"/>
            <a:ext cx="5267891" cy="3739063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88640"/>
            <a:ext cx="7643192" cy="85010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900" b="1" dirty="0" smtClean="0">
                <a:solidFill>
                  <a:srgbClr val="230F9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Защита информации</a:t>
            </a:r>
          </a:p>
        </p:txBody>
      </p:sp>
      <p:sp>
        <p:nvSpPr>
          <p:cNvPr id="21507" name="Прямоугольник 2"/>
          <p:cNvSpPr>
            <a:spLocks noChangeArrowheads="1"/>
          </p:cNvSpPr>
          <p:nvPr/>
        </p:nvSpPr>
        <p:spPr bwMode="auto">
          <a:xfrm>
            <a:off x="323850" y="1052513"/>
            <a:ext cx="856932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b="1"/>
              <a:t>Организационные меры защиты от несанкционированного копирования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755650" y="1916113"/>
            <a:ext cx="7740650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575"/>
              </a:spcBef>
            </a:pPr>
            <a:r>
              <a:rPr lang="ru-RU" sz="2300"/>
              <a:t>Для защиты доступа к информации всё чаще используют</a:t>
            </a:r>
            <a:r>
              <a:rPr lang="en-US" sz="2300"/>
              <a:t> </a:t>
            </a:r>
            <a:r>
              <a:rPr lang="ru-RU" sz="2300"/>
              <a:t>биометрические системы идентификации: идентификация по отпечаткам пальцев, системы распознавания речи, системы идентификации по радужной оболочке глаза, по изображению лица, по геометрии ладони руки.</a:t>
            </a:r>
          </a:p>
        </p:txBody>
      </p:sp>
      <p:pic>
        <p:nvPicPr>
          <p:cNvPr id="21509" name="Picture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0825" y="4605338"/>
            <a:ext cx="1296988" cy="129698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pic>
        <p:nvPicPr>
          <p:cNvPr id="21510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835150" y="5084763"/>
            <a:ext cx="1647825" cy="10953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pic>
        <p:nvPicPr>
          <p:cNvPr id="21511" name="Picture 5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851275" y="5551488"/>
            <a:ext cx="1581150" cy="1158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pic>
        <p:nvPicPr>
          <p:cNvPr id="21512" name="Picture 7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867400" y="4933950"/>
            <a:ext cx="1339850" cy="11668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pic>
        <p:nvPicPr>
          <p:cNvPr id="21513" name="Picture 2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7516813" y="4437063"/>
            <a:ext cx="1619250" cy="1079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88640"/>
            <a:ext cx="7643192" cy="85010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900" b="1" dirty="0" smtClean="0">
                <a:solidFill>
                  <a:srgbClr val="230F9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Защита информации</a:t>
            </a:r>
          </a:p>
        </p:txBody>
      </p:sp>
      <p:sp>
        <p:nvSpPr>
          <p:cNvPr id="22531" name="Прямоугольник 2"/>
          <p:cNvSpPr>
            <a:spLocks noChangeArrowheads="1"/>
          </p:cNvSpPr>
          <p:nvPr/>
        </p:nvSpPr>
        <p:spPr bwMode="auto">
          <a:xfrm>
            <a:off x="323850" y="1052513"/>
            <a:ext cx="856932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b="1"/>
              <a:t>Юридические меры защиты от несанкционированного копирования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5165725"/>
            <a:ext cx="9144000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600"/>
              <a:t>Предусматривают ответственность, в соответствии с действующим законодательством, за использование контрафактных экземпляров программ для ЭВМ или баз данных.</a:t>
            </a: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355976" y="1844824"/>
            <a:ext cx="4556353" cy="30243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8914" name="Picture 2" descr="C:\Users\Пользователь\Desktop\информатики\9880b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79512" y="1700808"/>
            <a:ext cx="3616530" cy="33123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88640"/>
            <a:ext cx="7643192" cy="85010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900" b="1" dirty="0" smtClean="0">
                <a:solidFill>
                  <a:srgbClr val="230F9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Защита информации</a:t>
            </a:r>
          </a:p>
        </p:txBody>
      </p:sp>
      <p:sp>
        <p:nvSpPr>
          <p:cNvPr id="23555" name="Прямоугольник 2"/>
          <p:cNvSpPr>
            <a:spLocks noChangeArrowheads="1"/>
          </p:cNvSpPr>
          <p:nvPr/>
        </p:nvSpPr>
        <p:spPr bwMode="auto">
          <a:xfrm>
            <a:off x="323850" y="1052513"/>
            <a:ext cx="856932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3050" indent="-273050" algn="ctr">
              <a:lnSpc>
                <a:spcPct val="80000"/>
              </a:lnSpc>
              <a:spcBef>
                <a:spcPts val="575"/>
              </a:spcBef>
            </a:pPr>
            <a:r>
              <a:rPr lang="ru-RU" b="1"/>
              <a:t>Физическая защита данных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1228725"/>
            <a:ext cx="3995738" cy="55864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550" dirty="0">
                <a:solidFill>
                  <a:schemeClr val="accent4">
                    <a:lumMod val="10000"/>
                  </a:schemeClr>
                </a:solidFill>
              </a:rPr>
              <a:t>Для обеспечения большей надёжности хранения данных на </a:t>
            </a:r>
            <a:r>
              <a:rPr lang="ru-RU" sz="2550" dirty="0"/>
              <a:t>жёстких дисках используют </a:t>
            </a:r>
            <a:r>
              <a:rPr lang="en-US" sz="2550" dirty="0"/>
              <a:t>RAID-</a:t>
            </a:r>
            <a:r>
              <a:rPr lang="ru-RU" sz="2550" dirty="0"/>
              <a:t>массивы. Несколько жёстких дисков подключаются </a:t>
            </a:r>
            <a:r>
              <a:rPr lang="ru-RU" sz="2550" dirty="0">
                <a:solidFill>
                  <a:schemeClr val="accent4">
                    <a:lumMod val="10000"/>
                  </a:schemeClr>
                </a:solidFill>
              </a:rPr>
              <a:t>к </a:t>
            </a:r>
            <a:r>
              <a:rPr lang="en-US" sz="2550" dirty="0">
                <a:solidFill>
                  <a:schemeClr val="accent4">
                    <a:lumMod val="10000"/>
                  </a:schemeClr>
                </a:solidFill>
              </a:rPr>
              <a:t>RAID</a:t>
            </a:r>
            <a:r>
              <a:rPr lang="ru-RU" sz="2550" dirty="0">
                <a:solidFill>
                  <a:schemeClr val="accent4">
                    <a:lumMod val="10000"/>
                  </a:schemeClr>
                </a:solidFill>
              </a:rPr>
              <a:t>-контроллёру, который рассматривает их как единый логический носитель информации.</a:t>
            </a:r>
            <a:r>
              <a:rPr lang="en-US" sz="255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endParaRPr lang="ru-RU" sz="2550" dirty="0"/>
          </a:p>
        </p:txBody>
      </p:sp>
      <p:pic>
        <p:nvPicPr>
          <p:cNvPr id="39938" name="Picture 2" descr="C:\Users\Пользователь\Desktop\информатики\116868.jpe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539908">
            <a:off x="3388750" y="1849869"/>
            <a:ext cx="5884087" cy="374813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>
          <a:xfrm>
            <a:off x="-180975" y="1412875"/>
            <a:ext cx="9144000" cy="1800225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r>
              <a:rPr lang="ru-RU" sz="2700" dirty="0" smtClean="0">
                <a:solidFill>
                  <a:srgbClr val="230F9D"/>
                </a:solidFill>
              </a:rPr>
              <a:t/>
            </a:r>
            <a:br>
              <a:rPr lang="ru-RU" sz="2700" dirty="0" smtClean="0">
                <a:solidFill>
                  <a:srgbClr val="230F9D"/>
                </a:solidFill>
              </a:rPr>
            </a:br>
            <a:r>
              <a:rPr lang="ru-RU" sz="2700" dirty="0" smtClean="0">
                <a:solidFill>
                  <a:schemeClr val="accent4">
                    <a:lumMod val="10000"/>
                  </a:schemeClr>
                </a:solidFill>
              </a:rPr>
              <a:t>При записи информации она дублируется и сохраняется на нескольких дисках одновременно, поэтому при выходе из строя одного из дисков данные не теряются.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email">
            <a:lum bright="-10000" contrast="-6000"/>
          </a:blip>
          <a:srcRect/>
          <a:stretch>
            <a:fillRect/>
          </a:stretch>
        </p:blipFill>
        <p:spPr bwMode="auto">
          <a:xfrm>
            <a:off x="4500563" y="3671888"/>
            <a:ext cx="4248150" cy="318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0" name="Прямоугольник 6"/>
          <p:cNvSpPr>
            <a:spLocks noChangeArrowheads="1"/>
          </p:cNvSpPr>
          <p:nvPr/>
        </p:nvSpPr>
        <p:spPr bwMode="auto">
          <a:xfrm>
            <a:off x="323850" y="1052513"/>
            <a:ext cx="856932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3050" indent="-273050" algn="ctr">
              <a:lnSpc>
                <a:spcPct val="80000"/>
              </a:lnSpc>
              <a:spcBef>
                <a:spcPts val="575"/>
              </a:spcBef>
            </a:pPr>
            <a:r>
              <a:rPr lang="ru-RU" b="1"/>
              <a:t>Физическая защита данных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88640"/>
            <a:ext cx="7643192" cy="85010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900" b="1" dirty="0" smtClean="0">
                <a:solidFill>
                  <a:srgbClr val="230F9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Защита информации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0" y="4221163"/>
            <a:ext cx="4356100" cy="17843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defRPr/>
            </a:pPr>
            <a:r>
              <a:rPr lang="ru-RU" sz="2500" dirty="0"/>
              <a:t>Существует несколько разновидностей </a:t>
            </a:r>
            <a:r>
              <a:rPr lang="en-US" sz="2500" dirty="0">
                <a:solidFill>
                  <a:schemeClr val="accent4">
                    <a:lumMod val="10000"/>
                  </a:schemeClr>
                </a:solidFill>
              </a:rPr>
              <a:t>RAID-</a:t>
            </a:r>
            <a:r>
              <a:rPr lang="ru-RU" sz="2500" dirty="0">
                <a:solidFill>
                  <a:schemeClr val="accent4">
                    <a:lumMod val="10000"/>
                  </a:schemeClr>
                </a:solidFill>
              </a:rPr>
              <a:t>массивов: </a:t>
            </a:r>
          </a:p>
          <a:p>
            <a:pPr fontAlgn="auto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defRPr/>
            </a:pPr>
            <a:r>
              <a:rPr lang="ru-RU" sz="25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2500" dirty="0">
                <a:solidFill>
                  <a:schemeClr val="accent4">
                    <a:lumMod val="10000"/>
                  </a:schemeClr>
                </a:solidFill>
              </a:rPr>
              <a:t>RAID</a:t>
            </a:r>
            <a:r>
              <a:rPr lang="ru-RU" sz="2500" dirty="0">
                <a:solidFill>
                  <a:schemeClr val="accent4">
                    <a:lumMod val="10000"/>
                  </a:schemeClr>
                </a:solidFill>
              </a:rPr>
              <a:t> 0 </a:t>
            </a:r>
          </a:p>
          <a:p>
            <a:pPr fontAlgn="auto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defRPr/>
            </a:pPr>
            <a:r>
              <a:rPr lang="ru-RU" sz="25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2500" dirty="0">
                <a:solidFill>
                  <a:schemeClr val="accent4">
                    <a:lumMod val="10000"/>
                  </a:schemeClr>
                </a:solidFill>
              </a:rPr>
              <a:t>RAID</a:t>
            </a:r>
            <a:r>
              <a:rPr lang="ru-RU" sz="2500" dirty="0">
                <a:solidFill>
                  <a:schemeClr val="accent4">
                    <a:lumMod val="10000"/>
                  </a:schemeClr>
                </a:solidFill>
              </a:rPr>
              <a:t> 1</a:t>
            </a:r>
            <a:endParaRPr lang="ru-RU" sz="25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build="p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Прямоугольник 6"/>
          <p:cNvSpPr>
            <a:spLocks noChangeArrowheads="1"/>
          </p:cNvSpPr>
          <p:nvPr/>
        </p:nvSpPr>
        <p:spPr bwMode="auto">
          <a:xfrm>
            <a:off x="323850" y="1052513"/>
            <a:ext cx="856932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b="1"/>
              <a:t>Защита в Интернете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88640"/>
            <a:ext cx="7643192" cy="85010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900" b="1" dirty="0" smtClean="0">
                <a:solidFill>
                  <a:srgbClr val="230F9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Защита информации</a:t>
            </a: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5364163" y="1484313"/>
            <a:ext cx="3384550" cy="508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700"/>
              <a:t>Для защиты информационных ресурсов компьютера, подключённого к Интернету используют антивирусные программы, например: Антивирус Касперского (</a:t>
            </a:r>
            <a:r>
              <a:rPr lang="en-US" sz="2700"/>
              <a:t>Windows) </a:t>
            </a:r>
            <a:r>
              <a:rPr lang="ru-RU" sz="2700"/>
              <a:t>и антивирус </a:t>
            </a:r>
            <a:r>
              <a:rPr lang="en-US" sz="2700">
                <a:latin typeface="Calibri" pitchFamily="34" charset="0"/>
                <a:ea typeface="Calibri" pitchFamily="34" charset="0"/>
                <a:cs typeface="Calibri" pitchFamily="34" charset="0"/>
              </a:rPr>
              <a:t>KlamAV(Linux)</a:t>
            </a:r>
            <a:r>
              <a:rPr lang="ru-RU" sz="270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</p:txBody>
      </p:sp>
      <p:pic>
        <p:nvPicPr>
          <p:cNvPr id="40962" name="Picture 2" descr="C:\Users\Пользователь\Desktop\информатики\i.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771800" y="4193704"/>
            <a:ext cx="2628772" cy="26642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40963" name="Picture 3" descr="C:\Users\Пользователь\Desktop\информатики\1265381860_kav-protection-status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20551677">
            <a:off x="312619" y="1605263"/>
            <a:ext cx="3606040" cy="2636577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Прямоугольник 6"/>
          <p:cNvSpPr>
            <a:spLocks noChangeArrowheads="1"/>
          </p:cNvSpPr>
          <p:nvPr/>
        </p:nvSpPr>
        <p:spPr bwMode="auto">
          <a:xfrm>
            <a:off x="323850" y="1052513"/>
            <a:ext cx="856932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b="1"/>
              <a:t>Защита в Интернете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88640"/>
            <a:ext cx="7643192" cy="85010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900" b="1" dirty="0" smtClean="0">
                <a:solidFill>
                  <a:srgbClr val="230F9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Защита информации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0" y="1412875"/>
            <a:ext cx="8964613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80000"/>
              </a:lnSpc>
            </a:pPr>
            <a:r>
              <a:rPr lang="ru-RU" sz="2000"/>
              <a:t>Для защиты компьютеров, подключённых к Интернету, от сетевых вирусов и хакерских атак между Интернетом и компьютером устанавливается аппаратный или программный межсетевой экран. Межсетевой экран отслеживает передачу данных между Интернетом и локальным компьютером, выявляет подозрительные действия и предотвращает несанкционированный доступ к данным. </a:t>
            </a:r>
          </a:p>
        </p:txBody>
      </p:sp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84213" y="3213100"/>
            <a:ext cx="7632700" cy="35163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2400" cy="7254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Правовая охрана информации</a:t>
            </a:r>
            <a:endParaRPr lang="ru-RU" sz="3200" dirty="0" smtClean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41863" y="1955800"/>
            <a:ext cx="3970337" cy="511175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Правовая охрана программ для ЭВМ и баз данных в полном объёме введена в Российской Федерации Законом </a:t>
            </a:r>
            <a:r>
              <a:rPr lang="ru-RU" sz="2400" b="1" dirty="0" smtClean="0">
                <a:solidFill>
                  <a:srgbClr val="FF0000"/>
                </a:solidFill>
              </a:rPr>
              <a:t>"О правовой охране программ для ЭВМ и баз данных“</a:t>
            </a:r>
            <a:r>
              <a:rPr lang="ru-RU" sz="2400" dirty="0" smtClean="0">
                <a:solidFill>
                  <a:schemeClr val="tx1"/>
                </a:solidFill>
              </a:rPr>
              <a:t>, который вступил в силу в 1992 году.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ru-RU" sz="2000" dirty="0" smtClean="0"/>
          </a:p>
        </p:txBody>
      </p:sp>
      <p:pic>
        <p:nvPicPr>
          <p:cNvPr id="11269" name="Picture 5" descr="C:\Users\Пользователь\Desktop\информатики\pr_che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95536" y="2204864"/>
            <a:ext cx="4053830" cy="405383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47050" cy="7239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Правовая охрана информации</a:t>
            </a:r>
            <a:endParaRPr lang="ru-RU" sz="3200" dirty="0" smtClean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219" name="Объект 2"/>
          <p:cNvSpPr>
            <a:spLocks noGrp="1"/>
          </p:cNvSpPr>
          <p:nvPr>
            <p:ph idx="1"/>
          </p:nvPr>
        </p:nvSpPr>
        <p:spPr>
          <a:xfrm>
            <a:off x="250825" y="1341438"/>
            <a:ext cx="8713788" cy="2519362"/>
          </a:xfrm>
        </p:spPr>
        <p:txBody>
          <a:bodyPr>
            <a:normAutofit/>
          </a:bodyPr>
          <a:lstStyle/>
          <a:p>
            <a:pPr marL="0" indent="0" algn="just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</a:rPr>
              <a:t>Для оповещения о своих правах разработчик программы использует знак охраны авторского права.</a:t>
            </a:r>
          </a:p>
          <a:p>
            <a:pPr marL="0" indent="0" algn="just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r>
              <a:rPr lang="ru-RU" sz="2200" dirty="0" smtClean="0">
                <a:solidFill>
                  <a:schemeClr val="tx1"/>
                </a:solidFill>
              </a:rPr>
              <a:t>Знак охраны авторского права</a:t>
            </a:r>
            <a:r>
              <a:rPr lang="ru-RU" sz="2200" b="1" dirty="0" smtClean="0">
                <a:solidFill>
                  <a:schemeClr val="accent2"/>
                </a:solidFill>
              </a:rPr>
              <a:t> </a:t>
            </a:r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</a:rPr>
              <a:t>состоит из трёх элементов:</a:t>
            </a:r>
          </a:p>
          <a:p>
            <a:pPr marL="0" indent="0" algn="just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</a:rPr>
              <a:t>-буквы С в окружности </a:t>
            </a:r>
            <a:r>
              <a:rPr lang="ru-RU" sz="2200" b="1" dirty="0" smtClean="0">
                <a:solidFill>
                  <a:schemeClr val="accent4">
                    <a:lumMod val="10000"/>
                  </a:schemeClr>
                </a:solidFill>
              </a:rPr>
              <a:t>©</a:t>
            </a:r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</a:rPr>
              <a:t> или круглых скобках (с);</a:t>
            </a:r>
          </a:p>
          <a:p>
            <a:pPr marL="0" indent="0" algn="just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</a:rPr>
              <a:t>-наименования (имени) правообладателя;</a:t>
            </a:r>
          </a:p>
          <a:p>
            <a:pPr marL="0" indent="0" algn="just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r>
              <a:rPr lang="ru-RU" sz="2200" dirty="0" smtClean="0">
                <a:solidFill>
                  <a:schemeClr val="accent4">
                    <a:lumMod val="10000"/>
                  </a:schemeClr>
                </a:solidFill>
              </a:rPr>
              <a:t>-года первого выпуска программы в свет.</a:t>
            </a:r>
          </a:p>
          <a:p>
            <a:pPr marL="0" indent="0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endParaRPr lang="ru-RU" sz="2000" dirty="0" smtClean="0">
              <a:solidFill>
                <a:schemeClr val="accent4">
                  <a:lumMod val="10000"/>
                </a:schemeClr>
              </a:solidFill>
            </a:endParaRPr>
          </a:p>
        </p:txBody>
      </p:sp>
      <p:pic>
        <p:nvPicPr>
          <p:cNvPr id="12293" name="Picture 5" descr="C:\Users\Пользователь\Desktop\информатики\9dcabc12936aefd291df2ac752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20783695">
            <a:off x="4714008" y="3528620"/>
            <a:ext cx="3960440" cy="2904323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850" y="1412875"/>
            <a:ext cx="3384550" cy="5111750"/>
          </a:xfrm>
        </p:spPr>
        <p:txBody>
          <a:bodyPr>
            <a:normAutofit fontScale="92500" lnSpcReduction="10000"/>
          </a:bodyPr>
          <a:lstStyle/>
          <a:p>
            <a:pPr marL="0" indent="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В 2002 году был принят </a:t>
            </a:r>
            <a:r>
              <a:rPr lang="ru-RU" dirty="0" smtClean="0">
                <a:solidFill>
                  <a:schemeClr val="tx1"/>
                </a:solidFill>
              </a:rPr>
              <a:t>Закон </a:t>
            </a:r>
            <a:r>
              <a:rPr lang="ru-RU" b="1" dirty="0" smtClean="0">
                <a:solidFill>
                  <a:srgbClr val="FF0000"/>
                </a:solidFill>
              </a:rPr>
              <a:t>«Об электронно-цифровой подписи»</a:t>
            </a:r>
            <a:r>
              <a:rPr lang="ru-RU" dirty="0" smtClean="0"/>
              <a:t>, который стал законодательной основой электронного документооборота в России.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47050" cy="7239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Правовая охрана информации</a:t>
            </a:r>
            <a:endParaRPr lang="ru-RU" sz="3200" dirty="0" smtClean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3794" name="Picture 2" descr="C:\Users\Пользователь\Desktop\информатики\wpe3.gi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355976" y="1340768"/>
            <a:ext cx="4248472" cy="43587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96975"/>
            <a:ext cx="8686800" cy="488315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400" dirty="0" smtClean="0">
              <a:solidFill>
                <a:schemeClr val="accent4">
                  <a:lumMod val="10000"/>
                </a:schemeClr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400" dirty="0" smtClean="0">
              <a:solidFill>
                <a:schemeClr val="accent4">
                  <a:lumMod val="10000"/>
                </a:schemeClr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chemeClr val="accent4">
                    <a:lumMod val="10000"/>
                  </a:schemeClr>
                </a:solidFill>
              </a:rPr>
              <a:t>При регистрации электронно-цифровой подписи в специализированных центрах корреспондент получает два ключа:</a:t>
            </a:r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 flipH="1">
            <a:off x="2627313" y="3429000"/>
            <a:ext cx="935037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5651500" y="3429000"/>
            <a:ext cx="86360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684213" y="4437063"/>
            <a:ext cx="28797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i="1"/>
              <a:t>секретный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5614988" y="4437063"/>
            <a:ext cx="35290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i="1"/>
              <a:t>открытый</a:t>
            </a:r>
          </a:p>
        </p:txBody>
      </p: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47050" cy="7239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Правовая охрана информации</a:t>
            </a:r>
            <a:endParaRPr lang="ru-RU" sz="3200" dirty="0" smtClean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  <p:bldP spid="3080" grpId="0" animBg="1"/>
      <p:bldP spid="3081" grpId="0"/>
      <p:bldP spid="308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77995">
            <a:off x="4403725" y="1878013"/>
            <a:ext cx="4564063" cy="45386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chemeClr val="accent4">
                    <a:lumMod val="10000"/>
                  </a:schemeClr>
                </a:solidFill>
              </a:rPr>
              <a:t>   </a:t>
            </a:r>
            <a:r>
              <a:rPr lang="ru-RU" sz="3600" dirty="0" smtClean="0">
                <a:solidFill>
                  <a:schemeClr val="accent4">
                    <a:lumMod val="10000"/>
                  </a:schemeClr>
                </a:solidFill>
              </a:rPr>
              <a:t>Секретный ключ хранится на дискете или смарт-карте и известен только корреспонденту.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47050" cy="7239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Правовая охрана информации</a:t>
            </a:r>
            <a:endParaRPr lang="ru-RU" sz="3200" dirty="0" smtClean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4818" name="Picture 2" descr="C:\Users\Пользователь\Desktop\информатики\cb7532-00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20709897">
            <a:off x="524463" y="2223805"/>
            <a:ext cx="3705791" cy="363890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750" y="1125538"/>
            <a:ext cx="4895850" cy="2735262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mtClean="0">
                <a:solidFill>
                  <a:srgbClr val="160F0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Открытый ключ должен быть у всех потенциальных получателей документов.</a:t>
            </a:r>
            <a:endParaRPr lang="ru-RU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47050" cy="7239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Правовая охрана информации</a:t>
            </a:r>
            <a:endParaRPr lang="ru-RU" sz="3200" dirty="0" smtClean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6388" name="Picture 6" descr="j019538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156325" y="1412875"/>
            <a:ext cx="2749550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7" descr="j0233018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23850" y="3789363"/>
            <a:ext cx="2808288" cy="285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3851275" y="4365625"/>
            <a:ext cx="3889375" cy="20621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3200" dirty="0">
                <a:solidFill>
                  <a:schemeClr val="accent4">
                    <a:lumMod val="10000"/>
                  </a:schemeClr>
                </a:solidFill>
              </a:rPr>
              <a:t>Обычно рассылается по электронной почте.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88640"/>
            <a:ext cx="7931224" cy="92211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900" b="1" dirty="0" smtClean="0">
                <a:solidFill>
                  <a:srgbClr val="230F9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Защита информации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idx="1"/>
          </p:nvPr>
        </p:nvSpPr>
        <p:spPr>
          <a:xfrm>
            <a:off x="0" y="1557338"/>
            <a:ext cx="8821738" cy="1582737"/>
          </a:xfrm>
        </p:spPr>
        <p:txBody>
          <a:bodyPr>
            <a:normAutofit/>
          </a:bodyPr>
          <a:lstStyle/>
          <a:p>
            <a:pPr marL="274320" indent="-274320" algn="ctr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</a:rPr>
              <a:t>Защита от несанкционированного копирования </a:t>
            </a:r>
            <a:r>
              <a:rPr lang="ru-RU" sz="2200" dirty="0" smtClean="0"/>
              <a:t>— система мер, направленных на противодействие несанкционированному копированию информации, как правило представленной в электронном виде (данных или программного обеспечения). </a:t>
            </a:r>
          </a:p>
          <a:p>
            <a:pPr marL="0" indent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endParaRPr lang="ru-RU" sz="2200" dirty="0" smtClean="0"/>
          </a:p>
          <a:p>
            <a:pPr marL="274320" indent="-27432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Tx/>
              <a:buChar char="-"/>
              <a:defRPr/>
            </a:pPr>
            <a:endParaRPr lang="ru-RU" sz="2400" dirty="0" smtClean="0">
              <a:solidFill>
                <a:schemeClr val="bg2"/>
              </a:solidFill>
            </a:endParaRPr>
          </a:p>
        </p:txBody>
      </p:sp>
      <p:pic>
        <p:nvPicPr>
          <p:cNvPr id="13317" name="Picture 5" descr="sprosite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051050" y="3429000"/>
            <a:ext cx="4897438" cy="281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648"/>
            <a:ext cx="8363396" cy="79208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900" b="1" dirty="0" smtClean="0">
                <a:solidFill>
                  <a:srgbClr val="230F9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Защита информации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idx="1"/>
          </p:nvPr>
        </p:nvSpPr>
        <p:spPr>
          <a:xfrm>
            <a:off x="4427538" y="1773238"/>
            <a:ext cx="4394200" cy="4751387"/>
          </a:xfrm>
        </p:spPr>
        <p:txBody>
          <a:bodyPr/>
          <a:lstStyle/>
          <a:p>
            <a:pPr marL="273050" indent="-273050" algn="ctr" eaLnBrk="1" hangingPunct="1">
              <a:lnSpc>
                <a:spcPct val="80000"/>
              </a:lnSpc>
              <a:spcBef>
                <a:spcPts val="575"/>
              </a:spcBef>
              <a:buFontTx/>
              <a:buNone/>
            </a:pPr>
            <a:r>
              <a:rPr lang="ru-RU" smtClean="0"/>
              <a:t>При защите от копирования используются различные меры:</a:t>
            </a:r>
          </a:p>
          <a:p>
            <a:pPr marL="273050" indent="-273050" algn="ctr" eaLnBrk="1" hangingPunct="1">
              <a:lnSpc>
                <a:spcPct val="80000"/>
              </a:lnSpc>
              <a:spcBef>
                <a:spcPts val="575"/>
              </a:spcBef>
              <a:buFontTx/>
              <a:buNone/>
            </a:pPr>
            <a:r>
              <a:rPr lang="ru-RU" smtClean="0"/>
              <a:t>         -организационные</a:t>
            </a:r>
          </a:p>
          <a:p>
            <a:pPr marL="273050" indent="-273050" algn="ctr" eaLnBrk="1" hangingPunct="1">
              <a:lnSpc>
                <a:spcPct val="80000"/>
              </a:lnSpc>
              <a:spcBef>
                <a:spcPts val="575"/>
              </a:spcBef>
              <a:buFontTx/>
              <a:buNone/>
            </a:pPr>
            <a:r>
              <a:rPr lang="ru-RU" smtClean="0"/>
              <a:t> -юридические</a:t>
            </a:r>
          </a:p>
          <a:p>
            <a:pPr marL="273050" indent="-273050" algn="ctr" eaLnBrk="1" hangingPunct="1">
              <a:lnSpc>
                <a:spcPct val="80000"/>
              </a:lnSpc>
              <a:spcBef>
                <a:spcPts val="575"/>
              </a:spcBef>
              <a:buFontTx/>
              <a:buNone/>
            </a:pPr>
            <a:r>
              <a:rPr lang="ru-RU" smtClean="0"/>
              <a:t>-физические</a:t>
            </a:r>
          </a:p>
          <a:p>
            <a:pPr marL="273050" indent="-273050" algn="ctr" eaLnBrk="1" hangingPunct="1">
              <a:lnSpc>
                <a:spcPct val="80000"/>
              </a:lnSpc>
              <a:spcBef>
                <a:spcPts val="575"/>
              </a:spcBef>
              <a:buFontTx/>
              <a:buNone/>
            </a:pPr>
            <a:r>
              <a:rPr lang="ru-RU" smtClean="0"/>
              <a:t>-в интернете</a:t>
            </a:r>
            <a:endParaRPr lang="ru-RU" sz="2400" smtClean="0">
              <a:solidFill>
                <a:schemeClr val="bg2"/>
              </a:solidFill>
            </a:endParaRPr>
          </a:p>
        </p:txBody>
      </p:sp>
      <p:pic>
        <p:nvPicPr>
          <p:cNvPr id="35842" name="Picture 2" descr="C:\Users\Пользователь\Desktop\информатики\i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21026126">
            <a:off x="475534" y="1852814"/>
            <a:ext cx="3888432" cy="38884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573</TotalTime>
  <Words>521</Words>
  <Application>Microsoft Office PowerPoint</Application>
  <PresentationFormat>Экран (4:3)</PresentationFormat>
  <Paragraphs>63</Paragraphs>
  <Slides>17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Трек</vt:lpstr>
      <vt:lpstr>ПРАВОВАЯ ОХРАНА ПРОГРАММ И ДАННЫХ.  ЗАЩИТА ИНФОРМАЦИИ.</vt:lpstr>
      <vt:lpstr>Правовая охрана информации</vt:lpstr>
      <vt:lpstr>Правовая охрана информации</vt:lpstr>
      <vt:lpstr>Правовая охрана информации</vt:lpstr>
      <vt:lpstr>Правовая охрана информации</vt:lpstr>
      <vt:lpstr>Правовая охрана информации</vt:lpstr>
      <vt:lpstr>Правовая охрана информации</vt:lpstr>
      <vt:lpstr>Защита информации</vt:lpstr>
      <vt:lpstr>Защита информации</vt:lpstr>
      <vt:lpstr>Защита информации</vt:lpstr>
      <vt:lpstr>Защита информации</vt:lpstr>
      <vt:lpstr>Защита информации</vt:lpstr>
      <vt:lpstr>Защита информации</vt:lpstr>
      <vt:lpstr>Защита информации</vt:lpstr>
      <vt:lpstr>Защита информации</vt:lpstr>
      <vt:lpstr>Защита информации</vt:lpstr>
      <vt:lpstr>Защита информации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Жанна</dc:creator>
  <cp:lastModifiedBy>Логинов</cp:lastModifiedBy>
  <cp:revision>52</cp:revision>
  <dcterms:created xsi:type="dcterms:W3CDTF">2007-09-22T03:21:44Z</dcterms:created>
  <dcterms:modified xsi:type="dcterms:W3CDTF">2012-05-04T12:07:53Z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TC011408241049</vt:lpwstr>
  </property>
</Properties>
</file>