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customXml/itemProps1.xml" ContentType="application/vnd.openxmlformats-officedocument.customXmlPropertie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viewProps.xml" ContentType="application/vnd.openxmlformats-officedocument.presentationml.viewProps+xml"/>
  <Default Extension="png" ContentType="image/png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Override PartName="/customXml/itemProps2.xml" ContentType="application/vnd.openxmlformats-officedocument.customXmlPropertie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Default Extension="gif" ContentType="image/gif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44.xml" ContentType="application/vnd.openxmlformats-officedocument.presentationml.slide+xml"/>
  <Override PartName="/ppt/slides/slide153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Default Extension="rels" ContentType="application/vnd.openxmlformats-package.relationship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39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5"/>
  </p:notesMasterIdLst>
  <p:sldIdLst>
    <p:sldId id="260" r:id="rId2"/>
    <p:sldId id="413" r:id="rId3"/>
    <p:sldId id="256" r:id="rId4"/>
    <p:sldId id="261" r:id="rId5"/>
    <p:sldId id="262" r:id="rId6"/>
    <p:sldId id="263" r:id="rId7"/>
    <p:sldId id="264" r:id="rId8"/>
    <p:sldId id="265" r:id="rId9"/>
    <p:sldId id="267" r:id="rId10"/>
    <p:sldId id="268" r:id="rId11"/>
    <p:sldId id="269" r:id="rId12"/>
    <p:sldId id="345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59" r:id="rId21"/>
    <p:sldId id="277" r:id="rId22"/>
    <p:sldId id="332" r:id="rId23"/>
    <p:sldId id="348" r:id="rId24"/>
    <p:sldId id="368" r:id="rId25"/>
    <p:sldId id="383" r:id="rId26"/>
    <p:sldId id="399" r:id="rId27"/>
    <p:sldId id="278" r:id="rId28"/>
    <p:sldId id="279" r:id="rId29"/>
    <p:sldId id="280" r:id="rId30"/>
    <p:sldId id="346" r:id="rId31"/>
    <p:sldId id="281" r:id="rId32"/>
    <p:sldId id="312" r:id="rId33"/>
    <p:sldId id="282" r:id="rId34"/>
    <p:sldId id="283" r:id="rId35"/>
    <p:sldId id="284" r:id="rId36"/>
    <p:sldId id="313" r:id="rId37"/>
    <p:sldId id="314" r:id="rId38"/>
    <p:sldId id="315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318" r:id="rId53"/>
    <p:sldId id="298" r:id="rId54"/>
    <p:sldId id="299" r:id="rId55"/>
    <p:sldId id="300" r:id="rId56"/>
    <p:sldId id="301" r:id="rId57"/>
    <p:sldId id="319" r:id="rId58"/>
    <p:sldId id="303" r:id="rId59"/>
    <p:sldId id="304" r:id="rId60"/>
    <p:sldId id="305" r:id="rId61"/>
    <p:sldId id="308" r:id="rId62"/>
    <p:sldId id="306" r:id="rId63"/>
    <p:sldId id="307" r:id="rId64"/>
    <p:sldId id="309" r:id="rId65"/>
    <p:sldId id="310" r:id="rId66"/>
    <p:sldId id="316" r:id="rId67"/>
    <p:sldId id="317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4" r:id="rId81"/>
    <p:sldId id="333" r:id="rId82"/>
    <p:sldId id="335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7" r:id="rId91"/>
    <p:sldId id="349" r:id="rId92"/>
    <p:sldId id="350" r:id="rId93"/>
    <p:sldId id="351" r:id="rId94"/>
    <p:sldId id="352" r:id="rId95"/>
    <p:sldId id="353" r:id="rId96"/>
    <p:sldId id="354" r:id="rId97"/>
    <p:sldId id="355" r:id="rId98"/>
    <p:sldId id="356" r:id="rId99"/>
    <p:sldId id="357" r:id="rId100"/>
    <p:sldId id="358" r:id="rId101"/>
    <p:sldId id="359" r:id="rId102"/>
    <p:sldId id="360" r:id="rId103"/>
    <p:sldId id="361" r:id="rId104"/>
    <p:sldId id="362" r:id="rId105"/>
    <p:sldId id="363" r:id="rId106"/>
    <p:sldId id="364" r:id="rId107"/>
    <p:sldId id="365" r:id="rId108"/>
    <p:sldId id="366" r:id="rId109"/>
    <p:sldId id="375" r:id="rId110"/>
    <p:sldId id="376" r:id="rId111"/>
    <p:sldId id="377" r:id="rId112"/>
    <p:sldId id="367" r:id="rId113"/>
    <p:sldId id="369" r:id="rId114"/>
    <p:sldId id="370" r:id="rId115"/>
    <p:sldId id="371" r:id="rId116"/>
    <p:sldId id="372" r:id="rId117"/>
    <p:sldId id="373" r:id="rId118"/>
    <p:sldId id="374" r:id="rId119"/>
    <p:sldId id="378" r:id="rId120"/>
    <p:sldId id="379" r:id="rId121"/>
    <p:sldId id="380" r:id="rId122"/>
    <p:sldId id="381" r:id="rId123"/>
    <p:sldId id="382" r:id="rId124"/>
    <p:sldId id="384" r:id="rId125"/>
    <p:sldId id="385" r:id="rId126"/>
    <p:sldId id="386" r:id="rId127"/>
    <p:sldId id="387" r:id="rId128"/>
    <p:sldId id="388" r:id="rId129"/>
    <p:sldId id="389" r:id="rId130"/>
    <p:sldId id="390" r:id="rId131"/>
    <p:sldId id="391" r:id="rId132"/>
    <p:sldId id="392" r:id="rId133"/>
    <p:sldId id="393" r:id="rId134"/>
    <p:sldId id="394" r:id="rId135"/>
    <p:sldId id="395" r:id="rId136"/>
    <p:sldId id="396" r:id="rId137"/>
    <p:sldId id="397" r:id="rId138"/>
    <p:sldId id="398" r:id="rId139"/>
    <p:sldId id="400" r:id="rId140"/>
    <p:sldId id="401" r:id="rId141"/>
    <p:sldId id="402" r:id="rId142"/>
    <p:sldId id="403" r:id="rId143"/>
    <p:sldId id="406" r:id="rId144"/>
    <p:sldId id="404" r:id="rId145"/>
    <p:sldId id="405" r:id="rId146"/>
    <p:sldId id="407" r:id="rId147"/>
    <p:sldId id="408" r:id="rId148"/>
    <p:sldId id="409" r:id="rId149"/>
    <p:sldId id="410" r:id="rId150"/>
    <p:sldId id="411" r:id="rId151"/>
    <p:sldId id="412" r:id="rId152"/>
    <p:sldId id="266" r:id="rId153"/>
    <p:sldId id="414" r:id="rId1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5CB8"/>
    <a:srgbClr val="FF6600"/>
    <a:srgbClr val="FC8C4E"/>
    <a:srgbClr val="897FC7"/>
    <a:srgbClr val="FBB63B"/>
    <a:srgbClr val="FB7125"/>
    <a:srgbClr val="938ACC"/>
    <a:srgbClr val="E4E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36" autoAdjust="0"/>
  </p:normalViewPr>
  <p:slideViewPr>
    <p:cSldViewPr>
      <p:cViewPr varScale="1">
        <p:scale>
          <a:sx n="83" d="100"/>
          <a:sy n="83" d="100"/>
        </p:scale>
        <p:origin x="-150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tableStyles" Target="tableStyle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07" Type="http://schemas.openxmlformats.org/officeDocument/2006/relationships/slide" Target="slides/slide106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90" Type="http://schemas.openxmlformats.org/officeDocument/2006/relationships/slide" Target="slides/slide89.xml"/><Relationship Id="rId160" Type="http://schemas.openxmlformats.org/officeDocument/2006/relationships/customXml" Target="../customXml/item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6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customXml" Target="../customXml/item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C02F05-FF69-44AC-BE8D-7C5D5E4FE7EF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CD92CD-96AE-4EBE-9667-17BDB3DC59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631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D92CD-96AE-4EBE-9667-17BDB3DC59CE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874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D92CD-96AE-4EBE-9667-17BDB3DC59CE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185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E1DBB-8854-43F9-B296-87E7E63CAB3E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95B7D-7009-40B0-B232-FB0C4DB89D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648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E1DBB-8854-43F9-B296-87E7E63CAB3E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95B7D-7009-40B0-B232-FB0C4DB89D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120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E1DBB-8854-43F9-B296-87E7E63CAB3E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95B7D-7009-40B0-B232-FB0C4DB89D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959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E1DBB-8854-43F9-B296-87E7E63CAB3E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95B7D-7009-40B0-B232-FB0C4DB89D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43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E1DBB-8854-43F9-B296-87E7E63CAB3E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95B7D-7009-40B0-B232-FB0C4DB89D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436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E1DBB-8854-43F9-B296-87E7E63CAB3E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95B7D-7009-40B0-B232-FB0C4DB89D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656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E1DBB-8854-43F9-B296-87E7E63CAB3E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95B7D-7009-40B0-B232-FB0C4DB89D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928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E1DBB-8854-43F9-B296-87E7E63CAB3E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95B7D-7009-40B0-B232-FB0C4DB89D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59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E1DBB-8854-43F9-B296-87E7E63CAB3E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95B7D-7009-40B0-B232-FB0C4DB89D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208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E1DBB-8854-43F9-B296-87E7E63CAB3E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95B7D-7009-40B0-B232-FB0C4DB89D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568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E1DBB-8854-43F9-B296-87E7E63CAB3E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95B7D-7009-40B0-B232-FB0C4DB89D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685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E1DBB-8854-43F9-B296-87E7E63CAB3E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95B7D-7009-40B0-B232-FB0C4DB89D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921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slide" Target="slide3.xml"/><Relationship Id="rId4" Type="http://schemas.openxmlformats.org/officeDocument/2006/relationships/image" Target="../media/image25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23.xml"/><Relationship Id="rId7" Type="http://schemas.openxmlformats.org/officeDocument/2006/relationships/image" Target="../media/image15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52.png"/><Relationship Id="rId4" Type="http://schemas.openxmlformats.org/officeDocument/2006/relationships/slide" Target="slide20.xml"/><Relationship Id="rId9" Type="http://schemas.openxmlformats.org/officeDocument/2006/relationships/image" Target="../media/image2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7" Type="http://schemas.openxmlformats.org/officeDocument/2006/relationships/image" Target="../media/image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54.png"/><Relationship Id="rId4" Type="http://schemas.openxmlformats.org/officeDocument/2006/relationships/slide" Target="slide20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7" Type="http://schemas.openxmlformats.org/officeDocument/2006/relationships/image" Target="../media/image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54.png"/><Relationship Id="rId4" Type="http://schemas.openxmlformats.org/officeDocument/2006/relationships/slide" Target="slide20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" Target="slide23.xml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52.png"/><Relationship Id="rId4" Type="http://schemas.openxmlformats.org/officeDocument/2006/relationships/slide" Target="slide20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23.xml"/><Relationship Id="rId7" Type="http://schemas.openxmlformats.org/officeDocument/2006/relationships/image" Target="../media/image15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slide" Target="slide20.xml"/><Relationship Id="rId9" Type="http://schemas.openxmlformats.org/officeDocument/2006/relationships/image" Target="../media/image2.jpe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" Target="slide23.xml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158.png"/><Relationship Id="rId4" Type="http://schemas.openxmlformats.org/officeDocument/2006/relationships/slide" Target="slide20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6.png"/><Relationship Id="rId7" Type="http://schemas.openxmlformats.org/officeDocument/2006/relationships/image" Target="../media/image15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7.xml"/><Relationship Id="rId5" Type="http://schemas.openxmlformats.org/officeDocument/2006/relationships/slide" Target="slide20.xml"/><Relationship Id="rId10" Type="http://schemas.openxmlformats.org/officeDocument/2006/relationships/image" Target="../media/image2.jpeg"/><Relationship Id="rId4" Type="http://schemas.openxmlformats.org/officeDocument/2006/relationships/slide" Target="slide23.xml"/><Relationship Id="rId9" Type="http://schemas.openxmlformats.org/officeDocument/2006/relationships/slide" Target="slide3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6.png"/><Relationship Id="rId7" Type="http://schemas.openxmlformats.org/officeDocument/2006/relationships/image" Target="../media/image16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7.xml"/><Relationship Id="rId5" Type="http://schemas.openxmlformats.org/officeDocument/2006/relationships/slide" Target="slide20.xml"/><Relationship Id="rId4" Type="http://schemas.openxmlformats.org/officeDocument/2006/relationships/slide" Target="slide23.xml"/><Relationship Id="rId9" Type="http://schemas.openxmlformats.org/officeDocument/2006/relationships/image" Target="../media/image2.jpe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" Target="slide23.xml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slide" Target="slide107.xml"/><Relationship Id="rId4" Type="http://schemas.openxmlformats.org/officeDocument/2006/relationships/slide" Target="slide20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7" Type="http://schemas.openxmlformats.org/officeDocument/2006/relationships/image" Target="../media/image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62.png"/><Relationship Id="rId4" Type="http://schemas.openxmlformats.org/officeDocument/2006/relationships/slide" Target="slide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.jpeg"/><Relationship Id="rId4" Type="http://schemas.openxmlformats.org/officeDocument/2006/relationships/slide" Target="slide3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24.xml"/><Relationship Id="rId7" Type="http://schemas.openxmlformats.org/officeDocument/2006/relationships/image" Target="../media/image16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52.png"/><Relationship Id="rId4" Type="http://schemas.openxmlformats.org/officeDocument/2006/relationships/slide" Target="slide20.xml"/><Relationship Id="rId9" Type="http://schemas.openxmlformats.org/officeDocument/2006/relationships/image" Target="../media/image2.jpe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" Target="slide24.xml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slide" Target="slide20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" Target="slide24.xml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slide" Target="slide20.xm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6.png"/><Relationship Id="rId7" Type="http://schemas.openxmlformats.org/officeDocument/2006/relationships/slide" Target="slide3.xml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slide" Target="slide20.xml"/><Relationship Id="rId4" Type="http://schemas.openxmlformats.org/officeDocument/2006/relationships/slide" Target="slide24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" Target="slide24.xml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slide" Target="slide20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" Target="slide24.xml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167.png"/><Relationship Id="rId4" Type="http://schemas.openxmlformats.org/officeDocument/2006/relationships/slide" Target="slide20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5" Type="http://schemas.openxmlformats.org/officeDocument/2006/relationships/image" Target="../media/image52.png"/><Relationship Id="rId4" Type="http://schemas.openxmlformats.org/officeDocument/2006/relationships/slide" Target="slide20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5" Type="http://schemas.openxmlformats.org/officeDocument/2006/relationships/image" Target="../media/image172.png"/><Relationship Id="rId4" Type="http://schemas.openxmlformats.org/officeDocument/2006/relationships/slide" Target="slide20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slide" Target="slide20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slide" Target="slide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7" Type="http://schemas.openxmlformats.org/officeDocument/2006/relationships/image" Target="../media/image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79.png"/><Relationship Id="rId4" Type="http://schemas.openxmlformats.org/officeDocument/2006/relationships/slide" Target="slide20.xml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" Target="slide24.xml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slide" Target="slide20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7" Type="http://schemas.openxmlformats.org/officeDocument/2006/relationships/image" Target="../media/image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25.xml"/><Relationship Id="rId4" Type="http://schemas.openxmlformats.org/officeDocument/2006/relationships/slide" Target="slide20.xml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" Target="slide25.xml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slide" Target="slide20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7" Type="http://schemas.openxmlformats.org/officeDocument/2006/relationships/image" Target="../media/image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84.png"/><Relationship Id="rId4" Type="http://schemas.openxmlformats.org/officeDocument/2006/relationships/slide" Target="slide20.xml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" Target="slide25.xml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slide" Target="slide20.xml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" Target="slide25.xml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slide" Target="slide20.xml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25.xml"/><Relationship Id="rId7" Type="http://schemas.openxmlformats.org/officeDocument/2006/relationships/slide" Target="slide13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5" Type="http://schemas.openxmlformats.org/officeDocument/2006/relationships/image" Target="../media/image183.png"/><Relationship Id="rId4" Type="http://schemas.openxmlformats.org/officeDocument/2006/relationships/slide" Target="slide20.xml"/><Relationship Id="rId9" Type="http://schemas.openxmlformats.org/officeDocument/2006/relationships/image" Target="../media/image2.jpeg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" Target="slide25.xml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2.xml"/><Relationship Id="rId5" Type="http://schemas.openxmlformats.org/officeDocument/2006/relationships/image" Target="../media/image188.png"/><Relationship Id="rId4" Type="http://schemas.openxmlformats.org/officeDocument/2006/relationships/slide" Target="slide20.xml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" Target="slide25.xml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2.xml"/><Relationship Id="rId5" Type="http://schemas.openxmlformats.org/officeDocument/2006/relationships/image" Target="../media/image189.png"/><Relationship Id="rId4" Type="http://schemas.openxmlformats.org/officeDocument/2006/relationships/slide" Target="slide2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.jpeg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25.xml"/><Relationship Id="rId7" Type="http://schemas.openxmlformats.org/officeDocument/2006/relationships/slide" Target="slide13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openxmlformats.org/officeDocument/2006/relationships/slide" Target="slide20.xml"/><Relationship Id="rId9" Type="http://schemas.openxmlformats.org/officeDocument/2006/relationships/image" Target="../media/image2.jpe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25.xml"/><Relationship Id="rId7" Type="http://schemas.openxmlformats.org/officeDocument/2006/relationships/slide" Target="slide13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slide" Target="slide20.xml"/><Relationship Id="rId9" Type="http://schemas.openxmlformats.org/officeDocument/2006/relationships/image" Target="../media/image2.jpe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25.xml"/><Relationship Id="rId7" Type="http://schemas.openxmlformats.org/officeDocument/2006/relationships/image" Target="../media/image19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5" Type="http://schemas.openxmlformats.org/officeDocument/2006/relationships/slide" Target="slide132.xml"/><Relationship Id="rId4" Type="http://schemas.openxmlformats.org/officeDocument/2006/relationships/slide" Target="slide20.xml"/><Relationship Id="rId9" Type="http://schemas.openxmlformats.org/officeDocument/2006/relationships/image" Target="../media/image2.jpe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" Target="slide25.xml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slide" Target="slide20.xml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" Target="slide25.xml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slide" Target="slide20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0.png"/><Relationship Id="rId4" Type="http://schemas.openxmlformats.org/officeDocument/2006/relationships/slide" Target="slide20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1.png"/><Relationship Id="rId4" Type="http://schemas.openxmlformats.org/officeDocument/2006/relationships/slide" Target="slide20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7" Type="http://schemas.openxmlformats.org/officeDocument/2006/relationships/image" Target="../media/image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26.xml"/><Relationship Id="rId4" Type="http://schemas.openxmlformats.org/officeDocument/2006/relationships/slide" Target="slide20.xml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20.xml"/><Relationship Id="rId7" Type="http://schemas.openxmlformats.org/officeDocument/2006/relationships/slide" Target="slide145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4" Type="http://schemas.openxmlformats.org/officeDocument/2006/relationships/slide" Target="slide26.xml"/><Relationship Id="rId9" Type="http://schemas.openxmlformats.org/officeDocument/2006/relationships/image" Target="../media/image2.jpeg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52.png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5.xml"/><Relationship Id="rId5" Type="http://schemas.openxmlformats.org/officeDocument/2006/relationships/slide" Target="slide26.xml"/><Relationship Id="rId4" Type="http://schemas.openxmlformats.org/officeDocument/2006/relationships/slide" Target="slide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36.png"/><Relationship Id="rId4" Type="http://schemas.openxmlformats.org/officeDocument/2006/relationships/image" Target="../media/image22.pn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04.png"/><Relationship Id="rId7" Type="http://schemas.openxmlformats.org/officeDocument/2006/relationships/slide" Target="slide145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5" Type="http://schemas.openxmlformats.org/officeDocument/2006/relationships/slide" Target="slide20.xml"/><Relationship Id="rId4" Type="http://schemas.openxmlformats.org/officeDocument/2006/relationships/image" Target="../media/image205.png"/><Relationship Id="rId9" Type="http://schemas.openxmlformats.org/officeDocument/2006/relationships/image" Target="../media/image2.jpe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06.png"/><Relationship Id="rId7" Type="http://schemas.openxmlformats.org/officeDocument/2006/relationships/slide" Target="slide145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5" Type="http://schemas.openxmlformats.org/officeDocument/2006/relationships/slide" Target="slide20.xml"/><Relationship Id="rId4" Type="http://schemas.openxmlformats.org/officeDocument/2006/relationships/image" Target="../media/image207.png"/><Relationship Id="rId9" Type="http://schemas.openxmlformats.org/officeDocument/2006/relationships/image" Target="../media/image2.jpe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08.png"/><Relationship Id="rId7" Type="http://schemas.openxmlformats.org/officeDocument/2006/relationships/slide" Target="slide145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5" Type="http://schemas.openxmlformats.org/officeDocument/2006/relationships/slide" Target="slide20.xml"/><Relationship Id="rId4" Type="http://schemas.openxmlformats.org/officeDocument/2006/relationships/image" Target="../media/image209.png"/><Relationship Id="rId9" Type="http://schemas.openxmlformats.org/officeDocument/2006/relationships/image" Target="../media/image2.jpeg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10.png"/><Relationship Id="rId7" Type="http://schemas.openxmlformats.org/officeDocument/2006/relationships/slide" Target="slide145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5" Type="http://schemas.openxmlformats.org/officeDocument/2006/relationships/slide" Target="slide20.xml"/><Relationship Id="rId4" Type="http://schemas.openxmlformats.org/officeDocument/2006/relationships/image" Target="../media/image211.png"/><Relationship Id="rId9" Type="http://schemas.openxmlformats.org/officeDocument/2006/relationships/image" Target="../media/image2.jpeg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212.png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5.xml"/><Relationship Id="rId5" Type="http://schemas.openxmlformats.org/officeDocument/2006/relationships/slide" Target="slide26.xml"/><Relationship Id="rId4" Type="http://schemas.openxmlformats.org/officeDocument/2006/relationships/slide" Target="slide20.xml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213.png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5.xml"/><Relationship Id="rId5" Type="http://schemas.openxmlformats.org/officeDocument/2006/relationships/slide" Target="slide26.xml"/><Relationship Id="rId4" Type="http://schemas.openxmlformats.org/officeDocument/2006/relationships/slide" Target="slide20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7" Type="http://schemas.openxmlformats.org/officeDocument/2006/relationships/image" Target="../media/image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26.xml"/><Relationship Id="rId4" Type="http://schemas.openxmlformats.org/officeDocument/2006/relationships/slide" Target="slide20.xml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215.png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5" Type="http://schemas.openxmlformats.org/officeDocument/2006/relationships/slide" Target="slide20.xml"/><Relationship Id="rId4" Type="http://schemas.openxmlformats.org/officeDocument/2006/relationships/image" Target="../media/image216.png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217.png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5" Type="http://schemas.openxmlformats.org/officeDocument/2006/relationships/slide" Target="slide20.xml"/><Relationship Id="rId4" Type="http://schemas.openxmlformats.org/officeDocument/2006/relationships/image" Target="../media/image218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7" Type="http://schemas.openxmlformats.org/officeDocument/2006/relationships/image" Target="../media/image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26.xml"/><Relationship Id="rId4" Type="http://schemas.openxmlformats.org/officeDocument/2006/relationships/slide" Target="slide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2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7" Type="http://schemas.openxmlformats.org/officeDocument/2006/relationships/image" Target="../media/image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26.xml"/><Relationship Id="rId4" Type="http://schemas.openxmlformats.org/officeDocument/2006/relationships/slide" Target="slide20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slide" Target="slide3.xml"/><Relationship Id="rId4" Type="http://schemas.openxmlformats.org/officeDocument/2006/relationships/slide" Target="slide26.xml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hyperlink" Target="http://i.4dk.ru/contacts.html" TargetMode="External"/><Relationship Id="rId3" Type="http://schemas.openxmlformats.org/officeDocument/2006/relationships/hyperlink" Target="http://www.consultant.ru/apple/" TargetMode="External"/><Relationship Id="rId7" Type="http://schemas.openxmlformats.org/officeDocument/2006/relationships/hyperlink" Target="http://www.consultantkomi.ru/news/review/93" TargetMode="External"/><Relationship Id="rId2" Type="http://schemas.openxmlformats.org/officeDocument/2006/relationships/hyperlink" Target="http://www.nbrkomi.ru/main/konsultantpljus_vysshaya_shkola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onspravo.ru/service/training/" TargetMode="External"/><Relationship Id="rId11" Type="http://schemas.openxmlformats.org/officeDocument/2006/relationships/image" Target="../media/image2.jpeg"/><Relationship Id="rId5" Type="http://schemas.openxmlformats.org/officeDocument/2006/relationships/hyperlink" Target="http://m.osta.ee/item?id=31368368" TargetMode="External"/><Relationship Id="rId10" Type="http://schemas.openxmlformats.org/officeDocument/2006/relationships/slide" Target="slide3.xml"/><Relationship Id="rId4" Type="http://schemas.openxmlformats.org/officeDocument/2006/relationships/hyperlink" Target="http://www.consultant.ru/android/" TargetMode="External"/><Relationship Id="rId9" Type="http://schemas.openxmlformats.org/officeDocument/2006/relationships/image" Target="../media/image3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hyperlink" Target="http://www.google.ru/url?sa=i&amp;rct=j&amp;q=&amp;esrc=s&amp;frm=1&amp;source=images&amp;cd=&amp;cad=rja&amp;docid=pe34u6CbNTPJ_M&amp;tbnid=U5Y6G2uWZzdkLM:&amp;ved=0CAUQjRw&amp;url=http://www.meleuz.ru/po/index.php?text_id=kons_plus&amp;ei=lqagUvXcJOHqygOc1oCADg&amp;bvm=bv.57155469,d.bGE&amp;psig=AFQjCNHbNlBBv4dfcSTpB1sWjQDvDIFdHQ&amp;ust=1386346490777173" TargetMode="Externa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2.jpeg"/><Relationship Id="rId4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9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22.png"/><Relationship Id="rId4" Type="http://schemas.openxmlformats.org/officeDocument/2006/relationships/image" Target="../media/image44.png"/><Relationship Id="rId9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" Target="slide21.xml"/><Relationship Id="rId7" Type="http://schemas.openxmlformats.org/officeDocument/2006/relationships/slide" Target="slide25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4.xml"/><Relationship Id="rId5" Type="http://schemas.openxmlformats.org/officeDocument/2006/relationships/slide" Target="slide23.xml"/><Relationship Id="rId10" Type="http://schemas.openxmlformats.org/officeDocument/2006/relationships/image" Target="../media/image2.jpeg"/><Relationship Id="rId4" Type="http://schemas.openxmlformats.org/officeDocument/2006/relationships/slide" Target="slide22.xml"/><Relationship Id="rId9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" Target="slide39.xml"/><Relationship Id="rId7" Type="http://schemas.openxmlformats.org/officeDocument/2006/relationships/slide" Target="slide78.xml"/><Relationship Id="rId12" Type="http://schemas.openxmlformats.org/officeDocument/2006/relationships/image" Target="../media/image2.jpeg"/><Relationship Id="rId2" Type="http://schemas.openxmlformats.org/officeDocument/2006/relationships/slide" Target="slide2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9.xml"/><Relationship Id="rId11" Type="http://schemas.openxmlformats.org/officeDocument/2006/relationships/slide" Target="slide3.xml"/><Relationship Id="rId5" Type="http://schemas.openxmlformats.org/officeDocument/2006/relationships/slide" Target="slide65.xml"/><Relationship Id="rId10" Type="http://schemas.openxmlformats.org/officeDocument/2006/relationships/slide" Target="slide20.xml"/><Relationship Id="rId4" Type="http://schemas.openxmlformats.org/officeDocument/2006/relationships/slide" Target="slide58.xml"/><Relationship Id="rId9" Type="http://schemas.openxmlformats.org/officeDocument/2006/relationships/slide" Target="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85.xml"/><Relationship Id="rId7" Type="http://schemas.openxmlformats.org/officeDocument/2006/relationships/slide" Target="slide20.xml"/><Relationship Id="rId2" Type="http://schemas.openxmlformats.org/officeDocument/2006/relationships/slide" Target="slide7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image" Target="../media/image39.png"/><Relationship Id="rId4" Type="http://schemas.openxmlformats.org/officeDocument/2006/relationships/slide" Target="slide90.xml"/><Relationship Id="rId9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23.xml"/><Relationship Id="rId7" Type="http://schemas.openxmlformats.org/officeDocument/2006/relationships/slide" Target="slide108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6.xml"/><Relationship Id="rId5" Type="http://schemas.openxmlformats.org/officeDocument/2006/relationships/slide" Target="slide91.xml"/><Relationship Id="rId4" Type="http://schemas.openxmlformats.org/officeDocument/2006/relationships/slide" Target="slide20.xml"/><Relationship Id="rId9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112.xml"/><Relationship Id="rId7" Type="http://schemas.openxmlformats.org/officeDocument/2006/relationships/slide" Target="slide24.xml"/><Relationship Id="rId2" Type="http://schemas.openxmlformats.org/officeDocument/2006/relationships/slide" Target="slide10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slide" Target="slide122.xml"/><Relationship Id="rId10" Type="http://schemas.openxmlformats.org/officeDocument/2006/relationships/image" Target="../media/image2.jpeg"/><Relationship Id="rId4" Type="http://schemas.openxmlformats.org/officeDocument/2006/relationships/slide" Target="slide119.xml"/><Relationship Id="rId9" Type="http://schemas.openxmlformats.org/officeDocument/2006/relationships/slide" Target="slide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37.xml"/><Relationship Id="rId3" Type="http://schemas.openxmlformats.org/officeDocument/2006/relationships/slide" Target="slide25.xml"/><Relationship Id="rId7" Type="http://schemas.openxmlformats.org/officeDocument/2006/relationships/slide" Target="slide133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7.xml"/><Relationship Id="rId5" Type="http://schemas.openxmlformats.org/officeDocument/2006/relationships/slide" Target="slide123.xml"/><Relationship Id="rId10" Type="http://schemas.openxmlformats.org/officeDocument/2006/relationships/image" Target="../media/image2.jpeg"/><Relationship Id="rId4" Type="http://schemas.openxmlformats.org/officeDocument/2006/relationships/slide" Target="slide20.xml"/><Relationship Id="rId9" Type="http://schemas.openxmlformats.org/officeDocument/2006/relationships/slide" Target="slide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26.xml"/><Relationship Id="rId7" Type="http://schemas.openxmlformats.org/officeDocument/2006/relationships/slide" Target="slide151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0.xml"/><Relationship Id="rId5" Type="http://schemas.openxmlformats.org/officeDocument/2006/relationships/slide" Target="slide138.xml"/><Relationship Id="rId4" Type="http://schemas.openxmlformats.org/officeDocument/2006/relationships/slide" Target="slide20.xml"/><Relationship Id="rId9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" Target="slide21.xml"/><Relationship Id="rId7" Type="http://schemas.openxmlformats.org/officeDocument/2006/relationships/slide" Target="slide3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slide" Target="slide2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39.png"/><Relationship Id="rId7" Type="http://schemas.openxmlformats.org/officeDocument/2006/relationships/slide" Target="slide3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slide" Target="slide20.xml"/><Relationship Id="rId4" Type="http://schemas.openxmlformats.org/officeDocument/2006/relationships/slide" Target="slide2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53.png"/><Relationship Id="rId7" Type="http://schemas.openxmlformats.org/officeDocument/2006/relationships/slide" Target="slide20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image" Target="../media/image39.png"/><Relationship Id="rId4" Type="http://schemas.openxmlformats.org/officeDocument/2006/relationships/image" Target="../media/image54.png"/><Relationship Id="rId9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4.xml"/><Relationship Id="rId7" Type="http://schemas.openxmlformats.org/officeDocument/2006/relationships/slide" Target="slide1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5" Type="http://schemas.openxmlformats.org/officeDocument/2006/relationships/slide" Target="slide13.xml"/><Relationship Id="rId10" Type="http://schemas.openxmlformats.org/officeDocument/2006/relationships/slide" Target="slide3.xml"/><Relationship Id="rId4" Type="http://schemas.openxmlformats.org/officeDocument/2006/relationships/slide" Target="slide10.xml"/><Relationship Id="rId9" Type="http://schemas.openxmlformats.org/officeDocument/2006/relationships/slide" Target="slide15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55.png"/><Relationship Id="rId7" Type="http://schemas.openxmlformats.org/officeDocument/2006/relationships/slide" Target="slide3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21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39.png"/><Relationship Id="rId7" Type="http://schemas.openxmlformats.org/officeDocument/2006/relationships/slide" Target="slide3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21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57.png"/><Relationship Id="rId7" Type="http://schemas.openxmlformats.org/officeDocument/2006/relationships/slide" Target="slide3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21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39.png"/><Relationship Id="rId7" Type="http://schemas.openxmlformats.org/officeDocument/2006/relationships/slide" Target="slide3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21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21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59.png"/><Relationship Id="rId7" Type="http://schemas.openxmlformats.org/officeDocument/2006/relationships/slide" Target="slide20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image" Target="../media/image52.png"/><Relationship Id="rId4" Type="http://schemas.openxmlformats.org/officeDocument/2006/relationships/image" Target="../media/image60.png"/><Relationship Id="rId9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21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slide" Target="slide20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64.png"/><Relationship Id="rId7" Type="http://schemas.openxmlformats.org/officeDocument/2006/relationships/slide" Target="slide20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image" Target="../media/image52.png"/><Relationship Id="rId4" Type="http://schemas.openxmlformats.org/officeDocument/2006/relationships/image" Target="../media/image65.png"/><Relationship Id="rId9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slide" Target="slide20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slide" Target="slide53.xml"/><Relationship Id="rId4" Type="http://schemas.openxmlformats.org/officeDocument/2006/relationships/slide" Target="slide2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hyperlink" Target="http://www.consultant.ru/" TargetMode="External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69.png"/><Relationship Id="rId7" Type="http://schemas.openxmlformats.org/officeDocument/2006/relationships/slide" Target="slide20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3.xml"/><Relationship Id="rId5" Type="http://schemas.openxmlformats.org/officeDocument/2006/relationships/slide" Target="slide21.xml"/><Relationship Id="rId10" Type="http://schemas.openxmlformats.org/officeDocument/2006/relationships/image" Target="../media/image2.jpeg"/><Relationship Id="rId4" Type="http://schemas.openxmlformats.org/officeDocument/2006/relationships/image" Target="../media/image39.png"/><Relationship Id="rId9" Type="http://schemas.openxmlformats.org/officeDocument/2006/relationships/slide" Target="slide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1.png"/><Relationship Id="rId7" Type="http://schemas.openxmlformats.org/officeDocument/2006/relationships/slide" Target="slide20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3.xml"/><Relationship Id="rId5" Type="http://schemas.openxmlformats.org/officeDocument/2006/relationships/slide" Target="slide21.xml"/><Relationship Id="rId10" Type="http://schemas.openxmlformats.org/officeDocument/2006/relationships/image" Target="../media/image2.jpeg"/><Relationship Id="rId4" Type="http://schemas.openxmlformats.org/officeDocument/2006/relationships/image" Target="../media/image52.png"/><Relationship Id="rId9" Type="http://schemas.openxmlformats.org/officeDocument/2006/relationships/slide" Target="slide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73.png"/><Relationship Id="rId7" Type="http://schemas.openxmlformats.org/officeDocument/2006/relationships/image" Target="../media/image1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53.xml"/><Relationship Id="rId4" Type="http://schemas.openxmlformats.org/officeDocument/2006/relationships/slide" Target="slide21.xml"/><Relationship Id="rId9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74.png"/><Relationship Id="rId7" Type="http://schemas.openxmlformats.org/officeDocument/2006/relationships/slide" Target="slide5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image" Target="../media/image52.png"/><Relationship Id="rId10" Type="http://schemas.openxmlformats.org/officeDocument/2006/relationships/image" Target="../media/image2.jpeg"/><Relationship Id="rId4" Type="http://schemas.openxmlformats.org/officeDocument/2006/relationships/image" Target="../media/image75.png"/><Relationship Id="rId9" Type="http://schemas.openxmlformats.org/officeDocument/2006/relationships/slide" Target="slide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76.png"/><Relationship Id="rId7" Type="http://schemas.openxmlformats.org/officeDocument/2006/relationships/slide" Target="slide20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3.xml"/><Relationship Id="rId5" Type="http://schemas.openxmlformats.org/officeDocument/2006/relationships/slide" Target="slide21.xml"/><Relationship Id="rId4" Type="http://schemas.openxmlformats.org/officeDocument/2006/relationships/image" Target="../media/image77.png"/><Relationship Id="rId9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78.png"/><Relationship Id="rId7" Type="http://schemas.openxmlformats.org/officeDocument/2006/relationships/slide" Target="slide20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3.xml"/><Relationship Id="rId5" Type="http://schemas.openxmlformats.org/officeDocument/2006/relationships/slide" Target="slide21.xml"/><Relationship Id="rId4" Type="http://schemas.openxmlformats.org/officeDocument/2006/relationships/image" Target="../media/image79.png"/><Relationship Id="rId9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80.png"/><Relationship Id="rId7" Type="http://schemas.openxmlformats.org/officeDocument/2006/relationships/slide" Target="slide20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3.xml"/><Relationship Id="rId5" Type="http://schemas.openxmlformats.org/officeDocument/2006/relationships/slide" Target="slide21.xml"/><Relationship Id="rId4" Type="http://schemas.openxmlformats.org/officeDocument/2006/relationships/image" Target="../media/image81.png"/><Relationship Id="rId9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82.png"/><Relationship Id="rId7" Type="http://schemas.openxmlformats.org/officeDocument/2006/relationships/slide" Target="slide20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3.xml"/><Relationship Id="rId5" Type="http://schemas.openxmlformats.org/officeDocument/2006/relationships/slide" Target="slide21.xml"/><Relationship Id="rId4" Type="http://schemas.openxmlformats.org/officeDocument/2006/relationships/image" Target="../media/image83.png"/><Relationship Id="rId9" Type="http://schemas.openxmlformats.org/officeDocument/2006/relationships/image" Target="../media/image2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84.png"/><Relationship Id="rId7" Type="http://schemas.openxmlformats.org/officeDocument/2006/relationships/slide" Target="slide20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3.xml"/><Relationship Id="rId5" Type="http://schemas.openxmlformats.org/officeDocument/2006/relationships/slide" Target="slide21.xml"/><Relationship Id="rId4" Type="http://schemas.openxmlformats.org/officeDocument/2006/relationships/image" Target="../media/image85.png"/><Relationship Id="rId9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86.png"/><Relationship Id="rId7" Type="http://schemas.openxmlformats.org/officeDocument/2006/relationships/slide" Target="slide20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3.xml"/><Relationship Id="rId5" Type="http://schemas.openxmlformats.org/officeDocument/2006/relationships/slide" Target="slide21.xml"/><Relationship Id="rId4" Type="http://schemas.openxmlformats.org/officeDocument/2006/relationships/image" Target="../media/image87.png"/><Relationship Id="rId9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88.png"/><Relationship Id="rId7" Type="http://schemas.openxmlformats.org/officeDocument/2006/relationships/slide" Target="slide20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3.xml"/><Relationship Id="rId5" Type="http://schemas.openxmlformats.org/officeDocument/2006/relationships/slide" Target="slide21.xml"/><Relationship Id="rId4" Type="http://schemas.openxmlformats.org/officeDocument/2006/relationships/image" Target="../media/image89.png"/><Relationship Id="rId9" Type="http://schemas.openxmlformats.org/officeDocument/2006/relationships/image" Target="../media/image2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68.png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53.xml"/><Relationship Id="rId4" Type="http://schemas.openxmlformats.org/officeDocument/2006/relationships/slide" Target="slide2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0.png"/><Relationship Id="rId7" Type="http://schemas.openxmlformats.org/officeDocument/2006/relationships/slide" Target="slide20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3.xml"/><Relationship Id="rId5" Type="http://schemas.openxmlformats.org/officeDocument/2006/relationships/slide" Target="slide21.xml"/><Relationship Id="rId4" Type="http://schemas.openxmlformats.org/officeDocument/2006/relationships/image" Target="../media/image91.png"/><Relationship Id="rId9" Type="http://schemas.openxmlformats.org/officeDocument/2006/relationships/image" Target="../media/image2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" Target="slide54.xml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53.xml"/><Relationship Id="rId4" Type="http://schemas.openxmlformats.org/officeDocument/2006/relationships/slide" Target="slide2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55.xml"/><Relationship Id="rId7" Type="http://schemas.openxmlformats.org/officeDocument/2006/relationships/image" Target="../media/image1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53.xml"/><Relationship Id="rId4" Type="http://schemas.openxmlformats.org/officeDocument/2006/relationships/slide" Target="slide21.xml"/><Relationship Id="rId9" Type="http://schemas.openxmlformats.org/officeDocument/2006/relationships/image" Target="../media/image2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2.png"/><Relationship Id="rId7" Type="http://schemas.openxmlformats.org/officeDocument/2006/relationships/slide" Target="slide20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3.xml"/><Relationship Id="rId5" Type="http://schemas.openxmlformats.org/officeDocument/2006/relationships/slide" Target="slide21.xml"/><Relationship Id="rId4" Type="http://schemas.openxmlformats.org/officeDocument/2006/relationships/image" Target="../media/image93.png"/><Relationship Id="rId9" Type="http://schemas.openxmlformats.org/officeDocument/2006/relationships/image" Target="../media/image2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4.png"/><Relationship Id="rId7" Type="http://schemas.openxmlformats.org/officeDocument/2006/relationships/slide" Target="slide20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3.xml"/><Relationship Id="rId5" Type="http://schemas.openxmlformats.org/officeDocument/2006/relationships/slide" Target="slide21.xml"/><Relationship Id="rId4" Type="http://schemas.openxmlformats.org/officeDocument/2006/relationships/image" Target="../media/image95.png"/><Relationship Id="rId9" Type="http://schemas.openxmlformats.org/officeDocument/2006/relationships/image" Target="../media/image2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96.png"/><Relationship Id="rId7" Type="http://schemas.openxmlformats.org/officeDocument/2006/relationships/slide" Target="slide5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image" Target="../media/image98.png"/><Relationship Id="rId10" Type="http://schemas.openxmlformats.org/officeDocument/2006/relationships/image" Target="../media/image2.jpeg"/><Relationship Id="rId4" Type="http://schemas.openxmlformats.org/officeDocument/2006/relationships/image" Target="../media/image97.png"/><Relationship Id="rId9" Type="http://schemas.openxmlformats.org/officeDocument/2006/relationships/slide" Target="slide3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98.png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64.xml"/><Relationship Id="rId4" Type="http://schemas.openxmlformats.org/officeDocument/2006/relationships/slide" Target="slide21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99.png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64.xml"/><Relationship Id="rId4" Type="http://schemas.openxmlformats.org/officeDocument/2006/relationships/slide" Target="slide2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2.jpeg"/><Relationship Id="rId7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52.png"/><Relationship Id="rId7" Type="http://schemas.openxmlformats.org/officeDocument/2006/relationships/slide" Target="slide6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image" Target="../media/image101.png"/><Relationship Id="rId10" Type="http://schemas.openxmlformats.org/officeDocument/2006/relationships/image" Target="../media/image2.jpeg"/><Relationship Id="rId4" Type="http://schemas.openxmlformats.org/officeDocument/2006/relationships/image" Target="../media/image100.png"/><Relationship Id="rId9" Type="http://schemas.openxmlformats.org/officeDocument/2006/relationships/slide" Target="slide3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102.png"/><Relationship Id="rId7" Type="http://schemas.openxmlformats.org/officeDocument/2006/relationships/slide" Target="slide6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image" Target="../media/image104.png"/><Relationship Id="rId10" Type="http://schemas.openxmlformats.org/officeDocument/2006/relationships/image" Target="../media/image2.jpeg"/><Relationship Id="rId4" Type="http://schemas.openxmlformats.org/officeDocument/2006/relationships/image" Target="../media/image103.png"/><Relationship Id="rId9" Type="http://schemas.openxmlformats.org/officeDocument/2006/relationships/slide" Target="slide3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6.png"/><Relationship Id="rId7" Type="http://schemas.openxmlformats.org/officeDocument/2006/relationships/slide" Target="slide20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.xml"/><Relationship Id="rId5" Type="http://schemas.openxmlformats.org/officeDocument/2006/relationships/slide" Target="slide21.xml"/><Relationship Id="rId4" Type="http://schemas.openxmlformats.org/officeDocument/2006/relationships/image" Target="../media/image105.png"/><Relationship Id="rId9" Type="http://schemas.openxmlformats.org/officeDocument/2006/relationships/image" Target="../media/image2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98.png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64.xml"/><Relationship Id="rId4" Type="http://schemas.openxmlformats.org/officeDocument/2006/relationships/slide" Target="slide21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06.png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64.xml"/><Relationship Id="rId4" Type="http://schemas.openxmlformats.org/officeDocument/2006/relationships/slide" Target="slide21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07.png"/><Relationship Id="rId7" Type="http://schemas.openxmlformats.org/officeDocument/2006/relationships/slide" Target="slide20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8.xml"/><Relationship Id="rId5" Type="http://schemas.openxmlformats.org/officeDocument/2006/relationships/slide" Target="slide21.xml"/><Relationship Id="rId4" Type="http://schemas.openxmlformats.org/officeDocument/2006/relationships/image" Target="../media/image108.png"/><Relationship Id="rId9" Type="http://schemas.openxmlformats.org/officeDocument/2006/relationships/image" Target="../media/image2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09.png"/><Relationship Id="rId7" Type="http://schemas.openxmlformats.org/officeDocument/2006/relationships/slide" Target="slide20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8.xml"/><Relationship Id="rId5" Type="http://schemas.openxmlformats.org/officeDocument/2006/relationships/slide" Target="slide21.xml"/><Relationship Id="rId4" Type="http://schemas.openxmlformats.org/officeDocument/2006/relationships/image" Target="../media/image110.png"/><Relationship Id="rId9" Type="http://schemas.openxmlformats.org/officeDocument/2006/relationships/image" Target="../media/image2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11.png"/><Relationship Id="rId7" Type="http://schemas.openxmlformats.org/officeDocument/2006/relationships/slide" Target="slide20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8.xml"/><Relationship Id="rId5" Type="http://schemas.openxmlformats.org/officeDocument/2006/relationships/slide" Target="slide21.xml"/><Relationship Id="rId4" Type="http://schemas.openxmlformats.org/officeDocument/2006/relationships/image" Target="../media/image112.png"/><Relationship Id="rId9" Type="http://schemas.openxmlformats.org/officeDocument/2006/relationships/image" Target="../media/image2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13.png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68.xml"/><Relationship Id="rId4" Type="http://schemas.openxmlformats.org/officeDocument/2006/relationships/slide" Target="slide21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14.png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21.xml"/><Relationship Id="rId4" Type="http://schemas.openxmlformats.org/officeDocument/2006/relationships/image" Target="../media/image1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slide" Target="slide3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52.png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21.xml"/><Relationship Id="rId4" Type="http://schemas.openxmlformats.org/officeDocument/2006/relationships/image" Target="../media/image11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20.xml"/><Relationship Id="rId4" Type="http://schemas.openxmlformats.org/officeDocument/2006/relationships/slide" Target="slide21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18.png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21.xml"/><Relationship Id="rId4" Type="http://schemas.openxmlformats.org/officeDocument/2006/relationships/image" Target="../media/image11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20.xml"/><Relationship Id="rId4" Type="http://schemas.openxmlformats.org/officeDocument/2006/relationships/slide" Target="slide21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20.png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21.xml"/><Relationship Id="rId4" Type="http://schemas.openxmlformats.org/officeDocument/2006/relationships/image" Target="../media/image12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20.xml"/><Relationship Id="rId4" Type="http://schemas.openxmlformats.org/officeDocument/2006/relationships/slide" Target="slide2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20.xml"/><Relationship Id="rId4" Type="http://schemas.openxmlformats.org/officeDocument/2006/relationships/slide" Target="slide21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23.png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21.xml"/><Relationship Id="rId4" Type="http://schemas.openxmlformats.org/officeDocument/2006/relationships/image" Target="../media/image12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7" Type="http://schemas.openxmlformats.org/officeDocument/2006/relationships/image" Target="../media/image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20.xml"/><Relationship Id="rId4" Type="http://schemas.openxmlformats.org/officeDocument/2006/relationships/slide" Target="slide2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7" Type="http://schemas.openxmlformats.org/officeDocument/2006/relationships/image" Target="../media/image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25.png"/><Relationship Id="rId4" Type="http://schemas.openxmlformats.org/officeDocument/2006/relationships/slide" Target="slide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slide" Target="slide2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slide" Target="slide20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" Target="slide22.xml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slide" Target="slide20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" Target="slide22.xml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slide" Target="slide20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" Target="slide22.xml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slide" Target="slide20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" Target="slide22.xml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8.xml"/><Relationship Id="rId5" Type="http://schemas.openxmlformats.org/officeDocument/2006/relationships/image" Target="../media/image134.png"/><Relationship Id="rId4" Type="http://schemas.openxmlformats.org/officeDocument/2006/relationships/slide" Target="slide20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22.xml"/><Relationship Id="rId7" Type="http://schemas.openxmlformats.org/officeDocument/2006/relationships/slide" Target="slide88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slide" Target="slide20.xml"/><Relationship Id="rId9" Type="http://schemas.openxmlformats.org/officeDocument/2006/relationships/image" Target="../media/image2.jpe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22.xml"/><Relationship Id="rId7" Type="http://schemas.openxmlformats.org/officeDocument/2006/relationships/slide" Target="slide88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slide" Target="slide20.xml"/><Relationship Id="rId9" Type="http://schemas.openxmlformats.org/officeDocument/2006/relationships/image" Target="../media/image2.jpe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" Target="slide22.xml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slide" Target="slide88.xml"/><Relationship Id="rId4" Type="http://schemas.openxmlformats.org/officeDocument/2006/relationships/slide" Target="slide2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7" Type="http://schemas.openxmlformats.org/officeDocument/2006/relationships/image" Target="../media/image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40.png"/><Relationship Id="rId4" Type="http://schemas.openxmlformats.org/officeDocument/2006/relationships/slide" Target="slide2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10" Type="http://schemas.openxmlformats.org/officeDocument/2006/relationships/image" Target="../media/image2.jpeg"/><Relationship Id="rId4" Type="http://schemas.openxmlformats.org/officeDocument/2006/relationships/image" Target="../media/image20.png"/><Relationship Id="rId9" Type="http://schemas.openxmlformats.org/officeDocument/2006/relationships/slide" Target="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7" Type="http://schemas.openxmlformats.org/officeDocument/2006/relationships/image" Target="../media/image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23.xml"/><Relationship Id="rId4" Type="http://schemas.openxmlformats.org/officeDocument/2006/relationships/slide" Target="slide20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slide" Target="slide95.xml"/><Relationship Id="rId3" Type="http://schemas.openxmlformats.org/officeDocument/2006/relationships/slide" Target="slide23.xml"/><Relationship Id="rId7" Type="http://schemas.openxmlformats.org/officeDocument/2006/relationships/image" Target="../media/image5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10" Type="http://schemas.openxmlformats.org/officeDocument/2006/relationships/image" Target="../media/image2.jpeg"/><Relationship Id="rId4" Type="http://schemas.openxmlformats.org/officeDocument/2006/relationships/slide" Target="slide20.xml"/><Relationship Id="rId9" Type="http://schemas.openxmlformats.org/officeDocument/2006/relationships/slide" Target="slide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5.xml"/><Relationship Id="rId5" Type="http://schemas.openxmlformats.org/officeDocument/2006/relationships/image" Target="../media/image143.png"/><Relationship Id="rId4" Type="http://schemas.openxmlformats.org/officeDocument/2006/relationships/slide" Target="slide2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5.xml"/><Relationship Id="rId5" Type="http://schemas.openxmlformats.org/officeDocument/2006/relationships/image" Target="../media/image144.png"/><Relationship Id="rId4" Type="http://schemas.openxmlformats.org/officeDocument/2006/relationships/slide" Target="slide20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23.xml"/><Relationship Id="rId7" Type="http://schemas.openxmlformats.org/officeDocument/2006/relationships/image" Target="../media/image14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5.xml"/><Relationship Id="rId5" Type="http://schemas.openxmlformats.org/officeDocument/2006/relationships/image" Target="../media/image145.png"/><Relationship Id="rId4" Type="http://schemas.openxmlformats.org/officeDocument/2006/relationships/slide" Target="slide20.xml"/><Relationship Id="rId9" Type="http://schemas.openxmlformats.org/officeDocument/2006/relationships/image" Target="../media/image2.jpe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" Target="slide23.xml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slide" Target="slide95.xml"/><Relationship Id="rId4" Type="http://schemas.openxmlformats.org/officeDocument/2006/relationships/slide" Target="slide20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" Target="slide23.xml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slide" Target="slide99.xml"/><Relationship Id="rId4" Type="http://schemas.openxmlformats.org/officeDocument/2006/relationships/slide" Target="slide20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23.xml"/><Relationship Id="rId7" Type="http://schemas.openxmlformats.org/officeDocument/2006/relationships/slide" Target="slide99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slide" Target="slide20.xml"/><Relationship Id="rId9" Type="http://schemas.openxmlformats.org/officeDocument/2006/relationships/image" Target="../media/image2.jpe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" Target="slide23.xml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9.xml"/><Relationship Id="rId5" Type="http://schemas.openxmlformats.org/officeDocument/2006/relationships/image" Target="../media/image151.png"/><Relationship Id="rId4" Type="http://schemas.openxmlformats.org/officeDocument/2006/relationships/slide" Target="slide20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" Target="slide23.xml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slide" Target="slide95.xml"/><Relationship Id="rId4" Type="http://schemas.openxmlformats.org/officeDocument/2006/relationships/slide" Target="slide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Обои Полка с книгами, фото, картинки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5411"/>
            <a:ext cx="9144000" cy="5910491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3068960"/>
            <a:ext cx="8280920" cy="2232248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3600" b="1" spc="150" dirty="0" smtClean="0">
                <a:ln w="11430"/>
                <a:solidFill>
                  <a:srgbClr val="897FC7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  <a:reflection stA="33000" endPos="29000" dir="5400000" sy="-100000" algn="bl" rotWithShape="0"/>
                </a:effectLst>
                <a:latin typeface="Century" pitchFamily="18" charset="0"/>
              </a:rPr>
              <a:t>Наглядное пособие по изучению </a:t>
            </a:r>
            <a:r>
              <a:rPr lang="ru-RU" sz="3600" b="1" spc="150" dirty="0" smtClean="0">
                <a:ln w="11430"/>
                <a:solidFill>
                  <a:srgbClr val="897FC7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  <a:reflection stA="33000" endPos="29000" dir="5400000" sy="-100000" algn="bl" rotWithShape="0"/>
                </a:effectLst>
                <a:latin typeface="Century" pitchFamily="18" charset="0"/>
              </a:rPr>
              <a:t>системы </a:t>
            </a:r>
            <a:r>
              <a:rPr lang="ru-RU" sz="3600" b="1" spc="150" dirty="0" smtClean="0">
                <a:ln w="11430"/>
                <a:solidFill>
                  <a:srgbClr val="897FC7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  <a:reflection stA="33000" endPos="29000" dir="5400000" sy="-100000" algn="bl" rotWithShape="0"/>
                </a:effectLst>
                <a:latin typeface="Century" pitchFamily="18" charset="0"/>
              </a:rPr>
              <a:t>«КонсультантПлюс: Средняя школа»</a:t>
            </a:r>
            <a:endParaRPr lang="ru-RU" sz="3600" b="1" spc="150" dirty="0">
              <a:ln w="11430"/>
              <a:solidFill>
                <a:srgbClr val="897FC7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  <a:reflection stA="33000" endPos="29000" dir="5400000" sy="-100000" algn="bl" rotWithShape="0"/>
              </a:effectLst>
              <a:latin typeface="Century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9147" y="0"/>
            <a:ext cx="9144000" cy="1700808"/>
          </a:xfrm>
          <a:prstGeom prst="rect">
            <a:avLst/>
          </a:prstGeom>
          <a:solidFill>
            <a:srgbClr val="FBB63B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483768" y="263884"/>
            <a:ext cx="6048672" cy="13681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spcBef>
                <a:spcPts val="300"/>
              </a:spcBef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" pitchFamily="18" charset="0"/>
              </a:rPr>
              <a:t>КонсультантПлюс-        </a:t>
            </a:r>
            <a:r>
              <a:rPr lang="ru-RU" b="1" dirty="0" smtClean="0">
                <a:solidFill>
                  <a:schemeClr val="tx1"/>
                </a:solidFill>
                <a:latin typeface="Century" pitchFamily="18" charset="0"/>
              </a:rPr>
              <a:t>надежная правовая поддержка </a:t>
            </a:r>
            <a:r>
              <a:rPr lang="ru-RU" b="1" dirty="0" smtClean="0">
                <a:solidFill>
                  <a:srgbClr val="897FC7"/>
                </a:solidFill>
                <a:latin typeface="Century" pitchFamily="18" charset="0"/>
              </a:rPr>
              <a:t>                           </a:t>
            </a:r>
            <a:r>
              <a:rPr lang="ru-RU" sz="2400" b="1" dirty="0" smtClean="0">
                <a:solidFill>
                  <a:srgbClr val="897FC7"/>
                </a:solidFill>
                <a:latin typeface="Century" pitchFamily="18" charset="0"/>
              </a:rPr>
              <a:t>                   </a:t>
            </a:r>
            <a:endParaRPr lang="ru-RU" sz="1800" b="1" dirty="0" smtClean="0">
              <a:solidFill>
                <a:srgbClr val="897FC7"/>
              </a:solidFill>
              <a:latin typeface="Century" pitchFamily="18" charset="0"/>
            </a:endParaRPr>
          </a:p>
          <a:p>
            <a:endParaRPr lang="ru-RU" sz="2800" dirty="0">
              <a:solidFill>
                <a:srgbClr val="897FC7"/>
              </a:solidFill>
            </a:endParaRPr>
          </a:p>
        </p:txBody>
      </p:sp>
      <p:pic>
        <p:nvPicPr>
          <p:cNvPr id="10" name="Picture 17" descr="http://mobirobi.net/uploads/posts/2012-12/1355684658_56747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0617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02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74868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Century" pitchFamily="18" charset="0"/>
              </a:rPr>
              <a:t>КонсультантПлюс сегодня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0" y="2207801"/>
            <a:ext cx="46805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6600"/>
                </a:solidFill>
                <a:latin typeface="Century" pitchFamily="18" charset="0"/>
              </a:rPr>
              <a:t>- крупнейший правовой информационный ресурс.</a:t>
            </a:r>
            <a:r>
              <a:rPr lang="ru-RU" dirty="0" smtClean="0">
                <a:latin typeface="Century" pitchFamily="18" charset="0"/>
              </a:rPr>
              <a:t> Система включает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свыше 24 700 000 </a:t>
            </a:r>
            <a:r>
              <a:rPr lang="ru-RU" dirty="0" smtClean="0">
                <a:latin typeface="Century" pitchFamily="18" charset="0"/>
              </a:rPr>
              <a:t>документов федерального и регионального законодательства, а также судебных решений, финансовых консультаций, комментариев к законодательству и другой полезной информации;</a:t>
            </a:r>
          </a:p>
          <a:p>
            <a:endParaRPr lang="ru-RU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4088104"/>
            <a:ext cx="43204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6600"/>
                </a:solidFill>
                <a:latin typeface="Century" pitchFamily="18" charset="0"/>
              </a:rPr>
              <a:t>- быстрый и удобный поиск. </a:t>
            </a:r>
            <a:r>
              <a:rPr lang="ru-RU" dirty="0" smtClean="0">
                <a:latin typeface="Century" pitchFamily="18" charset="0"/>
              </a:rPr>
              <a:t>В основе КонсультантПлюс лежат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современные программные технологии</a:t>
            </a:r>
            <a:r>
              <a:rPr lang="ru-RU" dirty="0" smtClean="0">
                <a:latin typeface="Century" pitchFamily="18" charset="0"/>
              </a:rPr>
              <a:t>, которые постоянно совершенствуются - каждый год в системе появляются новые возможности, которые облегчают работу и экономят время пользователей;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2050" name="Picture 2" descr="http://img11.nnm.me/a/6/5/8/7/8b2e06bf41a9f590b29791393d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60848"/>
            <a:ext cx="2232248" cy="1874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653136"/>
            <a:ext cx="2340260" cy="2047728"/>
          </a:xfrm>
          <a:prstGeom prst="rect">
            <a:avLst/>
          </a:prstGeom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 descr="http://mobirobi.net/uploads/posts/2012-12/1355684658_56747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-13667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77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7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Book Antiqua" pitchFamily="18" charset="0"/>
              </a:rPr>
              <a:t>3</a:t>
            </a:r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1854727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 1.9</a:t>
            </a:r>
            <a:r>
              <a:rPr lang="en-US" dirty="0" smtClean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Откройте словарь финансовых и юридических терминов. 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664" y="4605903"/>
            <a:ext cx="4366576" cy="1641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759676" y="4768357"/>
            <a:ext cx="41505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695CB8"/>
                </a:solidFill>
                <a:latin typeface="Century" pitchFamily="18" charset="0"/>
              </a:rPr>
              <a:t>«Словарь финансовых и юридических терминов»- </a:t>
            </a:r>
            <a:r>
              <a:rPr lang="ru-RU" sz="2000" dirty="0" smtClean="0">
                <a:latin typeface="Century" pitchFamily="18" charset="0"/>
              </a:rPr>
              <a:t>это </a:t>
            </a:r>
            <a:r>
              <a:rPr lang="ru-RU" sz="2000" dirty="0" smtClean="0">
                <a:solidFill>
                  <a:srgbClr val="695CB8"/>
                </a:solidFill>
                <a:latin typeface="Century" pitchFamily="18" charset="0"/>
              </a:rPr>
              <a:t>быстрый доступ </a:t>
            </a:r>
            <a:r>
              <a:rPr lang="ru-RU" sz="2000" dirty="0" smtClean="0">
                <a:latin typeface="Century" pitchFamily="18" charset="0"/>
              </a:rPr>
              <a:t>к официальным определениям терминов. </a:t>
            </a:r>
            <a:endParaRPr lang="ru-RU" sz="2000" dirty="0">
              <a:latin typeface="Century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1" b="84541"/>
          <a:stretch/>
        </p:blipFill>
        <p:spPr bwMode="auto">
          <a:xfrm>
            <a:off x="467544" y="2560509"/>
            <a:ext cx="6248125" cy="1127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 flipV="1">
            <a:off x="1547664" y="3106104"/>
            <a:ext cx="1156654" cy="353685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t="15279" r="1666" b="3055"/>
          <a:stretch/>
        </p:blipFill>
        <p:spPr bwMode="auto">
          <a:xfrm>
            <a:off x="542507" y="4058326"/>
            <a:ext cx="3216203" cy="2033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Прямая со стрелкой 16"/>
          <p:cNvCxnSpPr>
            <a:endCxn id="1027" idx="0"/>
          </p:cNvCxnSpPr>
          <p:nvPr/>
        </p:nvCxnSpPr>
        <p:spPr>
          <a:xfrm>
            <a:off x="2150609" y="3459789"/>
            <a:ext cx="0" cy="5985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6" name="Picture 17" descr="http://mobirobi.net/uploads/posts/2012-12/1355684658_56747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6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7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Book Antiqua" pitchFamily="18" charset="0"/>
              </a:rPr>
              <a:t>3</a:t>
            </a:r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3" y="2870389"/>
            <a:ext cx="34563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entury" pitchFamily="18" charset="0"/>
                <a:sym typeface="Wingdings"/>
              </a:rPr>
              <a:t></a:t>
            </a:r>
            <a:r>
              <a:rPr lang="ru-RU" sz="2000" dirty="0" smtClean="0">
                <a:solidFill>
                  <a:srgbClr val="695CB8"/>
                </a:solidFill>
                <a:latin typeface="Century" pitchFamily="18" charset="0"/>
                <a:sym typeface="Wingdings"/>
              </a:rPr>
              <a:t>В левом столбце </a:t>
            </a:r>
            <a:r>
              <a:rPr lang="ru-RU" sz="2000" dirty="0" smtClean="0">
                <a:latin typeface="Century" pitchFamily="18" charset="0"/>
                <a:sym typeface="Wingdings"/>
              </a:rPr>
              <a:t>приведены сами </a:t>
            </a:r>
            <a:r>
              <a:rPr lang="ru-RU" sz="2000" dirty="0" smtClean="0">
                <a:solidFill>
                  <a:srgbClr val="695CB8"/>
                </a:solidFill>
                <a:latin typeface="Century" pitchFamily="18" charset="0"/>
                <a:sym typeface="Wingdings"/>
              </a:rPr>
              <a:t>термины</a:t>
            </a:r>
            <a:r>
              <a:rPr lang="ru-RU" sz="2000" dirty="0" smtClean="0">
                <a:latin typeface="Century" pitchFamily="18" charset="0"/>
                <a:sym typeface="Wingdings"/>
              </a:rPr>
              <a:t> в алфавитном порядке, а также для быстрого перехода к нужному понятию </a:t>
            </a:r>
            <a:r>
              <a:rPr lang="ru-RU" sz="2000" dirty="0" smtClean="0">
                <a:solidFill>
                  <a:srgbClr val="695CB8"/>
                </a:solidFill>
                <a:latin typeface="Century" pitchFamily="18" charset="0"/>
                <a:sym typeface="Wingdings"/>
              </a:rPr>
              <a:t>представлены буквы русского алфавита </a:t>
            </a:r>
            <a:r>
              <a:rPr lang="ru-RU" sz="2000" dirty="0" smtClean="0">
                <a:latin typeface="Century" pitchFamily="18" charset="0"/>
                <a:sym typeface="Wingdings"/>
              </a:rPr>
              <a:t>в виде кнопок.</a:t>
            </a:r>
            <a:endParaRPr lang="ru-RU" sz="2000" dirty="0">
              <a:latin typeface="Century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2" r="50000"/>
          <a:stretch/>
        </p:blipFill>
        <p:spPr bwMode="auto">
          <a:xfrm>
            <a:off x="4127087" y="2617532"/>
            <a:ext cx="3044933" cy="3382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37830" y="1836389"/>
            <a:ext cx="55117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entury" pitchFamily="18" charset="0"/>
              </a:rPr>
              <a:t>1.9.1 Рассмотрите интерфейс словаря, он состоит из двух столбцов:</a:t>
            </a:r>
          </a:p>
        </p:txBody>
      </p:sp>
      <p:sp>
        <p:nvSpPr>
          <p:cNvPr id="13" name="Прямоугольник 12"/>
          <p:cNvSpPr/>
          <p:nvPr/>
        </p:nvSpPr>
        <p:spPr>
          <a:xfrm flipV="1">
            <a:off x="4211960" y="2617531"/>
            <a:ext cx="216024" cy="2827692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17" descr="http://mobirobi.net/uploads/posts/2012-12/1355684658_56747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91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7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Book Antiqua" pitchFamily="18" charset="0"/>
              </a:rPr>
              <a:t>3</a:t>
            </a:r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985160"/>
            <a:ext cx="31683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entury" pitchFamily="18" charset="0"/>
                <a:sym typeface="Wingdings"/>
              </a:rPr>
              <a:t></a:t>
            </a:r>
            <a:r>
              <a:rPr lang="ru-RU" sz="2000" dirty="0" smtClean="0">
                <a:solidFill>
                  <a:srgbClr val="695CB8"/>
                </a:solidFill>
                <a:latin typeface="Century" pitchFamily="18" charset="0"/>
                <a:sym typeface="Wingdings"/>
              </a:rPr>
              <a:t>В правом столбце </a:t>
            </a:r>
            <a:r>
              <a:rPr lang="ru-RU" sz="2000" dirty="0" smtClean="0">
                <a:latin typeface="Century" pitchFamily="18" charset="0"/>
                <a:sym typeface="Wingdings"/>
              </a:rPr>
              <a:t>представлен фрагмент </a:t>
            </a:r>
            <a:r>
              <a:rPr lang="ru-RU" sz="2000" dirty="0" smtClean="0">
                <a:solidFill>
                  <a:srgbClr val="695CB8"/>
                </a:solidFill>
                <a:latin typeface="Century" pitchFamily="18" charset="0"/>
                <a:sym typeface="Wingdings"/>
              </a:rPr>
              <a:t>текста нормативного акта с определением</a:t>
            </a:r>
            <a:r>
              <a:rPr lang="ru-RU" sz="2000" dirty="0" smtClean="0">
                <a:latin typeface="Century" pitchFamily="18" charset="0"/>
                <a:sym typeface="Wingdings"/>
              </a:rPr>
              <a:t> этого термина и </a:t>
            </a:r>
            <a:r>
              <a:rPr lang="ru-RU" sz="2000" dirty="0" smtClean="0">
                <a:solidFill>
                  <a:srgbClr val="695CB8"/>
                </a:solidFill>
                <a:latin typeface="Century" pitchFamily="18" charset="0"/>
                <a:sym typeface="Wingdings"/>
              </a:rPr>
              <a:t>гиперссылка </a:t>
            </a:r>
            <a:r>
              <a:rPr lang="ru-RU" sz="2000" dirty="0" smtClean="0">
                <a:latin typeface="Century" pitchFamily="18" charset="0"/>
                <a:sym typeface="Wingdings"/>
              </a:rPr>
              <a:t>в ту часть текста нормативного акта, в котором приведено это определение.</a:t>
            </a:r>
            <a:endParaRPr lang="ru-RU" sz="2000" dirty="0">
              <a:latin typeface="Century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6242"/>
          <a:stretch/>
        </p:blipFill>
        <p:spPr bwMode="auto">
          <a:xfrm>
            <a:off x="3851920" y="1911514"/>
            <a:ext cx="3355652" cy="3712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flipV="1">
            <a:off x="3851920" y="4743687"/>
            <a:ext cx="3168352" cy="538976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17" descr="http://mobirobi.net/uploads/posts/2012-12/1355684658_56747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0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7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Book Antiqua" pitchFamily="18" charset="0"/>
              </a:rPr>
              <a:t>3</a:t>
            </a:r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797152"/>
            <a:ext cx="4366576" cy="1641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16016" y="5013176"/>
            <a:ext cx="3790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В поисковой системе </a:t>
            </a:r>
            <a:r>
              <a:rPr lang="ru-RU" dirty="0">
                <a:latin typeface="Century" pitchFamily="18" charset="0"/>
              </a:rPr>
              <a:t>м</a:t>
            </a:r>
            <a:r>
              <a:rPr lang="ru-RU" dirty="0" smtClean="0">
                <a:latin typeface="Century" pitchFamily="18" charset="0"/>
              </a:rPr>
              <a:t>ожно набирать общепринятые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аббревиатуры</a:t>
            </a:r>
            <a:r>
              <a:rPr lang="ru-RU" dirty="0" smtClean="0">
                <a:latin typeface="Century" pitchFamily="18" charset="0"/>
              </a:rPr>
              <a:t>(АО, ЕГЭ) и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сокращенные слова </a:t>
            </a:r>
            <a:r>
              <a:rPr lang="ru-RU" dirty="0" smtClean="0">
                <a:latin typeface="Century" pitchFamily="18" charset="0"/>
              </a:rPr>
              <a:t>(физлицо).</a:t>
            </a:r>
            <a:endParaRPr lang="ru-RU" dirty="0">
              <a:latin typeface="Century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3568" y="1974889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1.9.2 Также присутствует поисковая строка.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4" t="15608" b="73536"/>
          <a:stretch/>
        </p:blipFill>
        <p:spPr bwMode="auto">
          <a:xfrm>
            <a:off x="391090" y="2642542"/>
            <a:ext cx="6188403" cy="685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06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7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Book Antiqua" pitchFamily="18" charset="0"/>
              </a:rPr>
              <a:t>3</a:t>
            </a:r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98" y="1695450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1.9.3 Поиск в словаре осуществляется двумя способами.</a:t>
            </a:r>
          </a:p>
          <a:p>
            <a:r>
              <a:rPr lang="ru-RU" dirty="0" smtClean="0">
                <a:latin typeface="Century" pitchFamily="18" charset="0"/>
              </a:rPr>
              <a:t>		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1 способ.</a:t>
            </a:r>
          </a:p>
          <a:p>
            <a:r>
              <a:rPr lang="ru-RU" dirty="0" smtClean="0">
                <a:latin typeface="Century" pitchFamily="18" charset="0"/>
              </a:rPr>
              <a:t>Находясь в тексте документа (например Налоговый Кодекс РФ(часть вторая)) достаточно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выделить </a:t>
            </a:r>
            <a:r>
              <a:rPr lang="ru-RU" dirty="0" smtClean="0">
                <a:latin typeface="Century" pitchFamily="18" charset="0"/>
              </a:rPr>
              <a:t>мышкой незнакомый термин в любой грамматической форме (например национальные парки) и нажать в локальном меню (щелчок правой кнопкой мыши по слову) выбрать пункт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«Найти термин в словаре».</a:t>
            </a:r>
            <a:endParaRPr lang="ru-RU" dirty="0">
              <a:solidFill>
                <a:srgbClr val="695CB8"/>
              </a:solidFill>
              <a:latin typeface="Century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62" r="33046" b="31083"/>
          <a:stretch/>
        </p:blipFill>
        <p:spPr bwMode="auto">
          <a:xfrm>
            <a:off x="179724" y="4110488"/>
            <a:ext cx="5367542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9" t="82375" r="53439" b="5071"/>
          <a:stretch/>
        </p:blipFill>
        <p:spPr bwMode="auto">
          <a:xfrm>
            <a:off x="6386218" y="3659935"/>
            <a:ext cx="2455732" cy="901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 стрелкой 13"/>
          <p:cNvCxnSpPr/>
          <p:nvPr/>
        </p:nvCxnSpPr>
        <p:spPr>
          <a:xfrm flipV="1">
            <a:off x="1907704" y="4437112"/>
            <a:ext cx="4589098" cy="3834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6322" r="1775" b="33170"/>
          <a:stretch/>
        </p:blipFill>
        <p:spPr bwMode="auto">
          <a:xfrm>
            <a:off x="6031256" y="4890239"/>
            <a:ext cx="2864731" cy="1804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Прямая со стрелкой 22"/>
          <p:cNvCxnSpPr/>
          <p:nvPr/>
        </p:nvCxnSpPr>
        <p:spPr>
          <a:xfrm flipH="1">
            <a:off x="7463621" y="4437112"/>
            <a:ext cx="420747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5" name="Picture 17" descr="http://mobirobi.net/uploads/posts/2012-12/1355684658_56747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96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7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Book Antiqua" pitchFamily="18" charset="0"/>
              </a:rPr>
              <a:t>3</a:t>
            </a:r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6322" r="1775" b="33170"/>
          <a:stretch/>
        </p:blipFill>
        <p:spPr bwMode="auto">
          <a:xfrm>
            <a:off x="4570158" y="4584777"/>
            <a:ext cx="3341762" cy="2105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1824210"/>
            <a:ext cx="6408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                                              2 способ.</a:t>
            </a:r>
          </a:p>
          <a:p>
            <a:r>
              <a:rPr lang="ru-RU" dirty="0" smtClean="0">
                <a:latin typeface="Century" pitchFamily="18" charset="0"/>
              </a:rPr>
              <a:t>Выделить слово и нажать на панели быстрого доступа кнопку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«Словарь терминов».</a:t>
            </a:r>
            <a:endParaRPr lang="ru-RU" dirty="0">
              <a:solidFill>
                <a:srgbClr val="695CB8"/>
              </a:solidFill>
              <a:latin typeface="Century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62" r="33046" b="31083"/>
          <a:stretch/>
        </p:blipFill>
        <p:spPr bwMode="auto">
          <a:xfrm>
            <a:off x="73171" y="3032956"/>
            <a:ext cx="5367542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 стрелкой 12"/>
          <p:cNvCxnSpPr/>
          <p:nvPr/>
        </p:nvCxnSpPr>
        <p:spPr>
          <a:xfrm>
            <a:off x="1835696" y="3886052"/>
            <a:ext cx="2734462" cy="8390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4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18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28" y="6300028"/>
            <a:ext cx="3120306" cy="369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4" action="ppaction://hlinksldjump"/>
          </p:cNvPr>
          <p:cNvSpPr/>
          <p:nvPr/>
        </p:nvSpPr>
        <p:spPr>
          <a:xfrm>
            <a:off x="7380312" y="264199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rId5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rId5" action="ppaction://hlinksldjump"/>
          </p:cNvPr>
          <p:cNvSpPr txBox="1"/>
          <p:nvPr/>
        </p:nvSpPr>
        <p:spPr>
          <a:xfrm>
            <a:off x="7614084" y="185472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7795322" y="2939687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Book Antiqua" pitchFamily="18" charset="0"/>
              </a:rPr>
              <a:t>3</a:t>
            </a:r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7380312" y="358090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rId6" action="ppaction://hlinksldjump"/>
          </p:cNvPr>
          <p:cNvSpPr txBox="1"/>
          <p:nvPr/>
        </p:nvSpPr>
        <p:spPr>
          <a:xfrm>
            <a:off x="7446541" y="388605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Century" pitchFamily="18" charset="0"/>
              </a:rPr>
              <a:t>Упражнение</a:t>
            </a:r>
            <a:endParaRPr lang="ru-RU" dirty="0">
              <a:solidFill>
                <a:prstClr val="black"/>
              </a:solidFill>
              <a:latin typeface="Century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842239"/>
            <a:ext cx="53285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entury" pitchFamily="18" charset="0"/>
              </a:rPr>
              <a:t>2. Поиск документов с использованием Быстрого поиска. </a:t>
            </a:r>
          </a:p>
          <a:p>
            <a:r>
              <a:rPr lang="ru-RU" dirty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  2.1 Быстрый поиск позволяет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найти</a:t>
            </a:r>
            <a:r>
              <a:rPr lang="ru-RU" dirty="0" smtClean="0">
                <a:latin typeface="Century" pitchFamily="18" charset="0"/>
              </a:rPr>
              <a:t>:</a:t>
            </a:r>
          </a:p>
          <a:p>
            <a:r>
              <a:rPr lang="ru-RU" dirty="0" smtClean="0">
                <a:latin typeface="Century" pitchFamily="18" charset="0"/>
              </a:rPr>
              <a:t>А)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Конкретный документ</a:t>
            </a:r>
            <a:r>
              <a:rPr lang="ru-RU" dirty="0" smtClean="0">
                <a:latin typeface="Century" pitchFamily="18" charset="0"/>
              </a:rPr>
              <a:t>( по точным реквизитам)</a:t>
            </a:r>
          </a:p>
          <a:p>
            <a:r>
              <a:rPr lang="ru-RU" dirty="0" smtClean="0">
                <a:latin typeface="Century" pitchFamily="18" charset="0"/>
              </a:rPr>
              <a:t>Б)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Конкретный фрагмент документа</a:t>
            </a:r>
            <a:r>
              <a:rPr lang="ru-RU" dirty="0" smtClean="0">
                <a:latin typeface="Century" pitchFamily="18" charset="0"/>
              </a:rPr>
              <a:t>( по тексту документа)</a:t>
            </a:r>
          </a:p>
          <a:p>
            <a:r>
              <a:rPr lang="ru-RU" dirty="0" smtClean="0">
                <a:latin typeface="Century" pitchFamily="18" charset="0"/>
              </a:rPr>
              <a:t>В)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Документы по интересующему вопросу </a:t>
            </a:r>
            <a:r>
              <a:rPr lang="ru-RU" dirty="0" smtClean="0">
                <a:latin typeface="Century" pitchFamily="18" charset="0"/>
              </a:rPr>
              <a:t>или возникшие в ситуации.</a:t>
            </a:r>
          </a:p>
          <a:p>
            <a:endParaRPr lang="ru-RU" b="1" dirty="0">
              <a:latin typeface="Century" pitchFamily="18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157192"/>
            <a:ext cx="4176464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956110" y="5253007"/>
            <a:ext cx="3936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«Быстрый поиск» </a:t>
            </a:r>
            <a:r>
              <a:rPr lang="ru-RU" dirty="0" smtClean="0">
                <a:latin typeface="Century" pitchFamily="18" charset="0"/>
              </a:rPr>
              <a:t>– это один из дополнительных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поисковых инструментах </a:t>
            </a:r>
            <a:r>
              <a:rPr lang="ru-RU" dirty="0" smtClean="0">
                <a:latin typeface="Century" pitchFamily="18" charset="0"/>
              </a:rPr>
              <a:t>в системе КонсультантПлюс.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63" b="87755"/>
          <a:stretch/>
        </p:blipFill>
        <p:spPr bwMode="auto">
          <a:xfrm>
            <a:off x="468077" y="5123738"/>
            <a:ext cx="2290319" cy="1007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 flipV="1">
            <a:off x="467544" y="5454728"/>
            <a:ext cx="1152128" cy="647666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" t="28720" r="4088" b="66039"/>
          <a:stretch/>
        </p:blipFill>
        <p:spPr bwMode="auto">
          <a:xfrm>
            <a:off x="0" y="4532863"/>
            <a:ext cx="87265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49088" y="6300028"/>
            <a:ext cx="36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Century" pitchFamily="18" charset="0"/>
              </a:rPr>
              <a:t>Панель быстрого доступа</a:t>
            </a:r>
            <a:endParaRPr lang="ru-RU" sz="1600" dirty="0">
              <a:latin typeface="Century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560" y="4532863"/>
            <a:ext cx="4102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Стартовое окно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9" name="Picture 17" descr="http://mobirobi.net/uploads/posts/2012-12/1355684658_56747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18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327175"/>
            <a:ext cx="4176464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4" action="ppaction://hlinksldjump"/>
          </p:cNvPr>
          <p:cNvSpPr/>
          <p:nvPr/>
        </p:nvSpPr>
        <p:spPr>
          <a:xfrm>
            <a:off x="7380312" y="264199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rId5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rId5" action="ppaction://hlinksldjump"/>
          </p:cNvPr>
          <p:cNvSpPr txBox="1"/>
          <p:nvPr/>
        </p:nvSpPr>
        <p:spPr>
          <a:xfrm>
            <a:off x="7614084" y="185472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7795322" y="2939687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Book Antiqua" pitchFamily="18" charset="0"/>
              </a:rPr>
              <a:t>3</a:t>
            </a:r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44139" y="5483094"/>
            <a:ext cx="4072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В строку быстрого поиска можно вводить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простым языком, </a:t>
            </a:r>
            <a:r>
              <a:rPr lang="ru-RU" dirty="0" smtClean="0">
                <a:latin typeface="Century" pitchFamily="18" charset="0"/>
              </a:rPr>
              <a:t>используя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аббревиатуры</a:t>
            </a:r>
            <a:r>
              <a:rPr lang="ru-RU" dirty="0" smtClean="0">
                <a:latin typeface="Century" pitchFamily="18" charset="0"/>
              </a:rPr>
              <a:t>,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слова-синонимы.</a:t>
            </a:r>
            <a:endParaRPr lang="ru-RU" dirty="0">
              <a:solidFill>
                <a:srgbClr val="695CB8"/>
              </a:solidFill>
              <a:latin typeface="Century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28" y="1675642"/>
            <a:ext cx="51125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2.1 Выполните упражнение.</a:t>
            </a:r>
          </a:p>
          <a:p>
            <a:r>
              <a:rPr lang="ru-RU" dirty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      </a:t>
            </a:r>
            <a:endParaRPr lang="ru-RU" b="1" dirty="0" smtClean="0">
              <a:latin typeface="Century" pitchFamily="18" charset="0"/>
            </a:endParaRPr>
          </a:p>
          <a:p>
            <a:r>
              <a:rPr lang="ru-RU" b="1" dirty="0" smtClean="0">
                <a:latin typeface="Century" pitchFamily="18" charset="0"/>
              </a:rPr>
              <a:t> 	      Найдите документы о приеме</a:t>
            </a:r>
          </a:p>
          <a:p>
            <a:r>
              <a:rPr lang="ru-RU" b="1" dirty="0">
                <a:latin typeface="Century" pitchFamily="18" charset="0"/>
              </a:rPr>
              <a:t> </a:t>
            </a:r>
            <a:r>
              <a:rPr lang="ru-RU" b="1" dirty="0" smtClean="0">
                <a:latin typeface="Century" pitchFamily="18" charset="0"/>
              </a:rPr>
              <a:t>               	в первый класс.</a:t>
            </a:r>
          </a:p>
          <a:p>
            <a:endParaRPr lang="ru-RU" dirty="0"/>
          </a:p>
        </p:txBody>
      </p:sp>
      <p:sp>
        <p:nvSpPr>
          <p:cNvPr id="13" name="Прямоугольник 12">
            <a:hlinkClick r:id="rId6" action="ppaction://hlinksldjump"/>
          </p:cNvPr>
          <p:cNvSpPr/>
          <p:nvPr/>
        </p:nvSpPr>
        <p:spPr>
          <a:xfrm>
            <a:off x="7380312" y="358090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TextBox 13">
            <a:hlinkClick r:id="rId6" action="ppaction://hlinksldjump"/>
          </p:cNvPr>
          <p:cNvSpPr txBox="1"/>
          <p:nvPr/>
        </p:nvSpPr>
        <p:spPr>
          <a:xfrm>
            <a:off x="7446541" y="388605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Century" pitchFamily="18" charset="0"/>
              </a:rPr>
              <a:t>Упражнение</a:t>
            </a:r>
            <a:endParaRPr lang="ru-RU" dirty="0">
              <a:solidFill>
                <a:prstClr val="black"/>
              </a:solidFill>
              <a:latin typeface="Century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37" b="43396"/>
          <a:stretch/>
        </p:blipFill>
        <p:spPr bwMode="auto">
          <a:xfrm>
            <a:off x="269928" y="2985380"/>
            <a:ext cx="6156176" cy="2012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 descr="http://mobirobi.net/uploads/posts/2012-12/1355684658_56747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43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7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Book Antiqua" pitchFamily="18" charset="0"/>
              </a:rPr>
              <a:t>3</a:t>
            </a:r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9" name="Прямоугольник 8">
            <a:hlinkClick r:id="rId5" action="ppaction://hlinksldjump"/>
          </p:cNvPr>
          <p:cNvSpPr/>
          <p:nvPr/>
        </p:nvSpPr>
        <p:spPr>
          <a:xfrm>
            <a:off x="7380312" y="358090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rId5" action="ppaction://hlinksldjump"/>
          </p:cNvPr>
          <p:cNvSpPr txBox="1"/>
          <p:nvPr/>
        </p:nvSpPr>
        <p:spPr>
          <a:xfrm>
            <a:off x="7446541" y="388605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Century" pitchFamily="18" charset="0"/>
              </a:rPr>
              <a:t>Упражнение</a:t>
            </a:r>
            <a:endParaRPr lang="ru-RU" dirty="0">
              <a:solidFill>
                <a:prstClr val="black"/>
              </a:solidFill>
              <a:latin typeface="Century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3986" y="1924024"/>
            <a:ext cx="43961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entury" pitchFamily="18" charset="0"/>
              </a:rPr>
              <a:t>3. Подведение итогов.</a:t>
            </a:r>
          </a:p>
          <a:p>
            <a:r>
              <a:rPr lang="ru-RU" dirty="0">
                <a:latin typeface="Century" pitchFamily="18" charset="0"/>
              </a:rPr>
              <a:t>	</a:t>
            </a:r>
            <a:endParaRPr lang="ru-RU" dirty="0" smtClean="0">
              <a:latin typeface="Century" pitchFamily="18" charset="0"/>
            </a:endParaRPr>
          </a:p>
          <a:p>
            <a:r>
              <a:rPr lang="ru-RU" dirty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        Таким образом, в ситуациях, когда нам необходимы только основные документы по конкретной проблеме, можно воспользоваться поисковым инструментом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«Правовой навигатор».</a:t>
            </a:r>
            <a:endParaRPr lang="ru-RU" dirty="0">
              <a:solidFill>
                <a:srgbClr val="695CB8"/>
              </a:solidFill>
              <a:latin typeface="Century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9405" y="6165304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  <a:hlinkClick r:id="rId6" action="ppaction://hlinksldjump"/>
              </a:rPr>
              <a:t>Перейти на следующий урок.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2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13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7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4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1854727"/>
            <a:ext cx="6120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>
                <a:latin typeface="Century" pitchFamily="18" charset="0"/>
              </a:rPr>
              <a:t>Общая информация о списке документов.</a:t>
            </a:r>
          </a:p>
          <a:p>
            <a:r>
              <a:rPr lang="ru-RU" dirty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    1.1 Наберите в поле «Название» НАЛОГОВЫЙ КОДЕКС РФ и постройте список документов.</a:t>
            </a:r>
          </a:p>
          <a:p>
            <a:r>
              <a:rPr lang="ru-RU" dirty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             1.1.1 В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левой части </a:t>
            </a:r>
            <a:r>
              <a:rPr lang="ru-RU" dirty="0" smtClean="0">
                <a:latin typeface="Century" pitchFamily="18" charset="0"/>
              </a:rPr>
              <a:t>окна показаны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названия систем с количеством </a:t>
            </a:r>
            <a:r>
              <a:rPr lang="ru-RU" dirty="0" smtClean="0">
                <a:latin typeface="Century" pitchFamily="18" charset="0"/>
              </a:rPr>
              <a:t>найденных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 документов</a:t>
            </a:r>
            <a:r>
              <a:rPr lang="ru-RU" dirty="0" smtClean="0">
                <a:latin typeface="Century" pitchFamily="18" charset="0"/>
              </a:rPr>
              <a:t>, в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правой</a:t>
            </a:r>
            <a:r>
              <a:rPr lang="ru-RU" dirty="0" smtClean="0">
                <a:latin typeface="Century" pitchFamily="18" charset="0"/>
              </a:rPr>
              <a:t>- список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названий </a:t>
            </a:r>
            <a:r>
              <a:rPr lang="ru-RU" dirty="0" smtClean="0">
                <a:latin typeface="Century" pitchFamily="18" charset="0"/>
              </a:rPr>
              <a:t>документов.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4" b="47978"/>
          <a:stretch/>
        </p:blipFill>
        <p:spPr bwMode="auto">
          <a:xfrm>
            <a:off x="292758" y="3867887"/>
            <a:ext cx="7027653" cy="2176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flipV="1">
            <a:off x="307746" y="4124336"/>
            <a:ext cx="2137318" cy="831923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flipV="1">
            <a:off x="2597464" y="4365103"/>
            <a:ext cx="4638832" cy="1440160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17" descr="http://mobirobi.net/uploads/posts/2012-12/1355684658_56747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14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4057" y="1703614"/>
            <a:ext cx="46805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FC8C4E"/>
                </a:solidFill>
                <a:latin typeface="Century" pitchFamily="18" charset="0"/>
              </a:rPr>
              <a:t>единые стандарты обслуживания. </a:t>
            </a:r>
            <a:r>
              <a:rPr lang="ru-RU" dirty="0" smtClean="0">
                <a:latin typeface="Century" pitchFamily="18" charset="0"/>
              </a:rPr>
              <a:t>Каждому пользователю в любом уголке страны доступны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все сервисные услуги, определенные Стандартом качества </a:t>
            </a:r>
            <a:r>
              <a:rPr lang="ru-RU" dirty="0" smtClean="0">
                <a:latin typeface="Century" pitchFamily="18" charset="0"/>
              </a:rPr>
              <a:t>КонсультантПлюс. </a:t>
            </a:r>
            <a:endParaRPr lang="en-US" dirty="0" smtClean="0">
              <a:latin typeface="Century" pitchFamily="18" charset="0"/>
            </a:endParaRPr>
          </a:p>
          <a:p>
            <a:r>
              <a:rPr lang="en-US" dirty="0">
                <a:latin typeface="Century" pitchFamily="18" charset="0"/>
              </a:rPr>
              <a:t> </a:t>
            </a:r>
            <a:r>
              <a:rPr lang="en-US" dirty="0" smtClean="0">
                <a:latin typeface="Century" pitchFamily="18" charset="0"/>
              </a:rPr>
              <a:t>   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030" name="Picture 6" descr="http://static.consultant.ru/images/photos/photo597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16832"/>
            <a:ext cx="2095500" cy="1457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7" descr="http://mobirobi.net/uploads/posts/2012-12/1355684658_56747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627" y="3575983"/>
            <a:ext cx="49685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entury" pitchFamily="18" charset="0"/>
              </a:rPr>
              <a:t>Сеть КонсультантПлюс - крупнейшая в России сервисная сеть распространения правовой информации, которая состоит из </a:t>
            </a:r>
            <a:r>
              <a:rPr lang="ru-RU" dirty="0">
                <a:solidFill>
                  <a:srgbClr val="695CB8"/>
                </a:solidFill>
                <a:latin typeface="Century" pitchFamily="18" charset="0"/>
              </a:rPr>
              <a:t>300 региональных информационных центров</a:t>
            </a:r>
            <a:r>
              <a:rPr lang="ru-RU" dirty="0">
                <a:latin typeface="Century" pitchFamily="18" charset="0"/>
              </a:rPr>
              <a:t>, расположенных в крупных городах, и более </a:t>
            </a:r>
            <a:r>
              <a:rPr lang="ru-RU" dirty="0">
                <a:solidFill>
                  <a:srgbClr val="695CB8"/>
                </a:solidFill>
                <a:latin typeface="Century" pitchFamily="18" charset="0"/>
              </a:rPr>
              <a:t>400 сервисных подразделений в небольших населенных пунктах.</a:t>
            </a:r>
          </a:p>
        </p:txBody>
      </p:sp>
      <p:pic>
        <p:nvPicPr>
          <p:cNvPr id="4" name="Picture 2" descr="http://www.vsluh.ru/system/post_images/large/258/258467/constitution.gif.jpeg?135530683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076" y="4098711"/>
            <a:ext cx="2083383" cy="1562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15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7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4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93" y="2058042"/>
            <a:ext cx="6554571" cy="4035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86418" y="2229009"/>
            <a:ext cx="568863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Из списка мы можем получить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общую информацию о каждом документе</a:t>
            </a:r>
            <a:r>
              <a:rPr lang="ru-RU" dirty="0" smtClean="0">
                <a:latin typeface="Century" pitchFamily="18" charset="0"/>
              </a:rPr>
              <a:t>:</a:t>
            </a:r>
          </a:p>
          <a:p>
            <a:r>
              <a:rPr lang="ru-RU" dirty="0" smtClean="0">
                <a:latin typeface="Century" pitchFamily="18" charset="0"/>
                <a:sym typeface="Wingdings"/>
              </a:rPr>
              <a:t>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  <a:sym typeface="Wingdings"/>
              </a:rPr>
              <a:t>Основные реквизиты</a:t>
            </a:r>
          </a:p>
          <a:p>
            <a:r>
              <a:rPr lang="ru-RU" dirty="0" smtClean="0">
                <a:latin typeface="Century" pitchFamily="18" charset="0"/>
                <a:sym typeface="Wingdings"/>
              </a:rPr>
              <a:t>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  <a:sym typeface="Wingdings"/>
              </a:rPr>
              <a:t>Статус </a:t>
            </a:r>
            <a:r>
              <a:rPr lang="ru-RU" dirty="0" smtClean="0">
                <a:latin typeface="Century" pitchFamily="18" charset="0"/>
                <a:sym typeface="Wingdings"/>
              </a:rPr>
              <a:t>- действующий или утративший силу. Слева от названий документа дается условное изображение листа.</a:t>
            </a:r>
          </a:p>
          <a:p>
            <a:r>
              <a:rPr lang="ru-RU" dirty="0">
                <a:latin typeface="Century" pitchFamily="18" charset="0"/>
                <a:sym typeface="Wingdings"/>
              </a:rPr>
              <a:t> </a:t>
            </a:r>
            <a:r>
              <a:rPr lang="ru-RU" dirty="0" smtClean="0">
                <a:latin typeface="Century" pitchFamily="18" charset="0"/>
                <a:sym typeface="Wingdings"/>
              </a:rPr>
              <a:t>     	Если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  <a:sym typeface="Wingdings"/>
              </a:rPr>
              <a:t>серое изображение </a:t>
            </a:r>
            <a:r>
              <a:rPr lang="ru-RU" dirty="0" smtClean="0">
                <a:latin typeface="Century" pitchFamily="18" charset="0"/>
                <a:sym typeface="Wingdings"/>
              </a:rPr>
              <a:t>листа, то это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  <a:sym typeface="Wingdings"/>
              </a:rPr>
              <a:t>действующий </a:t>
            </a:r>
            <a:r>
              <a:rPr lang="ru-RU" dirty="0" smtClean="0">
                <a:latin typeface="Century" pitchFamily="18" charset="0"/>
                <a:sym typeface="Wingdings"/>
              </a:rPr>
              <a:t>документ.</a:t>
            </a:r>
          </a:p>
          <a:p>
            <a:r>
              <a:rPr lang="ru-RU" dirty="0">
                <a:latin typeface="Century" pitchFamily="18" charset="0"/>
                <a:sym typeface="Wingdings"/>
              </a:rPr>
              <a:t>	</a:t>
            </a:r>
            <a:r>
              <a:rPr lang="ru-RU" dirty="0" smtClean="0">
                <a:latin typeface="Century" pitchFamily="18" charset="0"/>
                <a:sym typeface="Wingdings"/>
              </a:rPr>
              <a:t>Если  есть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  <a:sym typeface="Wingdings"/>
              </a:rPr>
              <a:t>красный крестик</a:t>
            </a:r>
            <a:r>
              <a:rPr lang="ru-RU" dirty="0" smtClean="0">
                <a:latin typeface="Century" pitchFamily="18" charset="0"/>
                <a:sym typeface="Wingdings"/>
              </a:rPr>
              <a:t>, то это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  <a:sym typeface="Wingdings"/>
              </a:rPr>
              <a:t>утративший силу </a:t>
            </a:r>
            <a:r>
              <a:rPr lang="ru-RU" dirty="0" smtClean="0">
                <a:latin typeface="Century" pitchFamily="18" charset="0"/>
                <a:sym typeface="Wingdings"/>
              </a:rPr>
              <a:t>документ.</a:t>
            </a:r>
          </a:p>
          <a:p>
            <a:r>
              <a:rPr lang="ru-RU" dirty="0" smtClean="0">
                <a:latin typeface="Century" pitchFamily="18" charset="0"/>
                <a:sym typeface="Wingdings"/>
              </a:rPr>
              <a:t>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  <a:sym typeface="Wingdings"/>
              </a:rPr>
              <a:t>Объем в Кб </a:t>
            </a:r>
            <a:r>
              <a:rPr lang="ru-RU" dirty="0" smtClean="0">
                <a:latin typeface="Century" pitchFamily="18" charset="0"/>
                <a:sym typeface="Wingdings"/>
              </a:rPr>
              <a:t>(1 печатная страница примерно занимает 3,5 Кб) </a:t>
            </a:r>
          </a:p>
          <a:p>
            <a:endParaRPr lang="ru-RU" dirty="0">
              <a:latin typeface="Century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0" t="36490" r="63710" b="58815"/>
          <a:stretch/>
        </p:blipFill>
        <p:spPr bwMode="auto">
          <a:xfrm>
            <a:off x="6156176" y="4144231"/>
            <a:ext cx="339476" cy="29582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2" t="26242" r="63994" b="69608"/>
          <a:stretch/>
        </p:blipFill>
        <p:spPr bwMode="auto">
          <a:xfrm>
            <a:off x="6175336" y="4653135"/>
            <a:ext cx="366869" cy="34150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http://mobirobi.net/uploads/posts/2012-12/1355684658_56747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42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7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4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854727"/>
            <a:ext cx="60486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1.2 Если Вам нужно работать сразу с несколькими документами списка, надо выделить нужные документы.</a:t>
            </a:r>
          </a:p>
          <a:p>
            <a:r>
              <a:rPr lang="ru-RU" dirty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   1.2.1 Для выделения нажмите правой кнопкой мыши на поле и выберите команду «Выделить все».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t="51328" r="24106" b="8840"/>
          <a:stretch/>
        </p:blipFill>
        <p:spPr bwMode="auto">
          <a:xfrm>
            <a:off x="539552" y="3598982"/>
            <a:ext cx="2093104" cy="2221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98954" y="3637764"/>
            <a:ext cx="5184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1.2.2. Отмените выделение. Нажмите правой кнопкой мыши на поле и выберите команду «Отменить выделение».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65" t="38724" r="14143" b="50000"/>
          <a:stretch/>
        </p:blipFill>
        <p:spPr bwMode="auto">
          <a:xfrm>
            <a:off x="4150005" y="4709934"/>
            <a:ext cx="3082474" cy="927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35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7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4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854727"/>
            <a:ext cx="6340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entury" pitchFamily="18" charset="0"/>
              </a:rPr>
              <a:t>2.Изучение возможностей печати документов списка. 2.1 Печать названия.</a:t>
            </a:r>
          </a:p>
          <a:p>
            <a:r>
              <a:rPr lang="ru-RU" dirty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     2.1.1 Выделите несколько документов в списке</a:t>
            </a:r>
            <a:endParaRPr lang="ru-RU" dirty="0">
              <a:latin typeface="Century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70043" y="4509116"/>
            <a:ext cx="4773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entury" pitchFamily="18" charset="0"/>
              </a:rPr>
              <a:t>2</a:t>
            </a:r>
            <a:r>
              <a:rPr lang="ru-RU" dirty="0" smtClean="0">
                <a:latin typeface="Century" pitchFamily="18" charset="0"/>
              </a:rPr>
              <a:t>.1.2 Нажмите кнопку с изображение принтера «Печать» в пиктографическом меню.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121" r="63262" b="83333"/>
          <a:stretch/>
        </p:blipFill>
        <p:spPr bwMode="auto">
          <a:xfrm>
            <a:off x="4504262" y="5657011"/>
            <a:ext cx="4031275" cy="374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 flipV="1">
            <a:off x="7647646" y="5657010"/>
            <a:ext cx="922818" cy="374074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7" t="22645" r="1739" b="54711"/>
          <a:stretch/>
        </p:blipFill>
        <p:spPr bwMode="auto">
          <a:xfrm>
            <a:off x="536732" y="2939687"/>
            <a:ext cx="4467316" cy="1131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18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8" t="30390" r="30609" b="28395"/>
          <a:stretch/>
        </p:blipFill>
        <p:spPr bwMode="auto">
          <a:xfrm>
            <a:off x="180210" y="2695917"/>
            <a:ext cx="3643034" cy="2917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4" action="ppaction://hlinksldjump"/>
          </p:cNvPr>
          <p:cNvSpPr/>
          <p:nvPr/>
        </p:nvSpPr>
        <p:spPr>
          <a:xfrm>
            <a:off x="7380312" y="264199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rId5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rId5" action="ppaction://hlinksldjump"/>
          </p:cNvPr>
          <p:cNvSpPr txBox="1"/>
          <p:nvPr/>
        </p:nvSpPr>
        <p:spPr>
          <a:xfrm>
            <a:off x="7614084" y="185472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7795322" y="2939687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4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916832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entury" pitchFamily="18" charset="0"/>
              </a:rPr>
              <a:t>2</a:t>
            </a:r>
            <a:r>
              <a:rPr lang="ru-RU" dirty="0" smtClean="0">
                <a:latin typeface="Century" pitchFamily="18" charset="0"/>
              </a:rPr>
              <a:t>.1.3 Щелкните на пункт «Названия» в группе меню «Что печатать». </a:t>
            </a:r>
            <a:endParaRPr lang="ru-RU" dirty="0">
              <a:latin typeface="Century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83968" y="3933056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entury" pitchFamily="18" charset="0"/>
              </a:rPr>
              <a:t>2</a:t>
            </a:r>
            <a:r>
              <a:rPr lang="ru-RU" dirty="0" smtClean="0">
                <a:latin typeface="Century" pitchFamily="18" charset="0"/>
              </a:rPr>
              <a:t>.1.4 Закройте окно «Печать».</a:t>
            </a:r>
            <a:endParaRPr lang="ru-RU" dirty="0">
              <a:latin typeface="Century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222158" y="4695451"/>
            <a:ext cx="1181489" cy="504056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7" t="22645" r="1739" b="54711"/>
          <a:stretch/>
        </p:blipFill>
        <p:spPr bwMode="auto">
          <a:xfrm>
            <a:off x="4248877" y="4480960"/>
            <a:ext cx="4467316" cy="1131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80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7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4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1739358"/>
            <a:ext cx="6192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entury" pitchFamily="18" charset="0"/>
              </a:rPr>
              <a:t>2</a:t>
            </a:r>
            <a:r>
              <a:rPr lang="ru-RU" dirty="0" smtClean="0">
                <a:latin typeface="Century" pitchFamily="18" charset="0"/>
              </a:rPr>
              <a:t>.1.5 Просмотрите документ, для этого нажмите на пиктограмму «Просмотр печати» (как Вы видите, распечатаются только названия документов), далее закройте и отмените выделение.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7" t="11639" r="50000" b="77463"/>
          <a:stretch/>
        </p:blipFill>
        <p:spPr bwMode="auto">
          <a:xfrm>
            <a:off x="725711" y="3120314"/>
            <a:ext cx="2380343" cy="896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4" r="25529" b="81366"/>
          <a:stretch/>
        </p:blipFill>
        <p:spPr bwMode="auto">
          <a:xfrm>
            <a:off x="3245633" y="4293096"/>
            <a:ext cx="5341261" cy="1533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 стрелкой 9"/>
          <p:cNvCxnSpPr>
            <a:stCxn id="6146" idx="3"/>
          </p:cNvCxnSpPr>
          <p:nvPr/>
        </p:nvCxnSpPr>
        <p:spPr>
          <a:xfrm>
            <a:off x="3106054" y="3568706"/>
            <a:ext cx="1609962" cy="7243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2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65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7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4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854727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entury" pitchFamily="18" charset="0"/>
              </a:rPr>
              <a:t>2</a:t>
            </a:r>
            <a:r>
              <a:rPr lang="ru-RU" b="1" dirty="0" smtClean="0">
                <a:latin typeface="Century" pitchFamily="18" charset="0"/>
              </a:rPr>
              <a:t>.2 Печать списка документов (названия, источники публикации, примечания  к документу).</a:t>
            </a:r>
          </a:p>
          <a:p>
            <a:r>
              <a:rPr lang="ru-RU" dirty="0" smtClean="0">
                <a:latin typeface="Century" pitchFamily="18" charset="0"/>
              </a:rPr>
              <a:t>1.2.1 Нажмите на кнопку «Печать». </a:t>
            </a:r>
            <a:endParaRPr lang="ru-RU" dirty="0">
              <a:latin typeface="Century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4008" y="3861048"/>
            <a:ext cx="4266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entury" pitchFamily="18" charset="0"/>
              </a:rPr>
              <a:t>2</a:t>
            </a:r>
            <a:r>
              <a:rPr lang="ru-RU" dirty="0" smtClean="0">
                <a:latin typeface="Century" pitchFamily="18" charset="0"/>
              </a:rPr>
              <a:t>.2.2 Выберите в пункте «Выбранные поля» в группе меню «Что печатать» кнопку «Поля».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121" r="63262" b="83333"/>
          <a:stretch/>
        </p:blipFill>
        <p:spPr bwMode="auto">
          <a:xfrm>
            <a:off x="286447" y="3174526"/>
            <a:ext cx="4031275" cy="374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 flipV="1">
            <a:off x="3429831" y="3174525"/>
            <a:ext cx="922818" cy="374074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8" t="58136" r="30610" b="29402"/>
          <a:stretch/>
        </p:blipFill>
        <p:spPr bwMode="auto">
          <a:xfrm>
            <a:off x="4738155" y="4941168"/>
            <a:ext cx="4184253" cy="1025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 flipV="1">
            <a:off x="6012160" y="5266920"/>
            <a:ext cx="922818" cy="374074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55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7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4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854727"/>
            <a:ext cx="6552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entury" pitchFamily="18" charset="0"/>
              </a:rPr>
              <a:t>2</a:t>
            </a:r>
            <a:r>
              <a:rPr lang="ru-RU" dirty="0" smtClean="0">
                <a:latin typeface="Century" pitchFamily="18" charset="0"/>
              </a:rPr>
              <a:t>.2.3 В окне «Поля для печати» оставьте отмеченными только поля «Название документа», «Источник публикации», «Примечания к документу», а остальные снимите. Нажмите кнопку «ОК».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319" y="5013175"/>
            <a:ext cx="3843909" cy="1545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190738" y="5169095"/>
            <a:ext cx="3925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В окне «Поля документа»  слева стоят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«галочки», </a:t>
            </a:r>
            <a:r>
              <a:rPr lang="ru-RU" dirty="0" smtClean="0">
                <a:latin typeface="Century" pitchFamily="18" charset="0"/>
              </a:rPr>
              <a:t>которые при необходимости можно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отключать/подключать.</a:t>
            </a:r>
            <a:endParaRPr lang="ru-RU" dirty="0">
              <a:solidFill>
                <a:srgbClr val="695CB8"/>
              </a:solidFill>
              <a:latin typeface="Century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6" t="31881" r="56410" b="27863"/>
          <a:stretch/>
        </p:blipFill>
        <p:spPr bwMode="auto">
          <a:xfrm>
            <a:off x="611560" y="3081504"/>
            <a:ext cx="2166424" cy="3312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flipV="1">
            <a:off x="624412" y="3305296"/>
            <a:ext cx="1931364" cy="699768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flipV="1">
            <a:off x="600752" y="4978782"/>
            <a:ext cx="1931364" cy="898489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6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7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4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854727"/>
            <a:ext cx="4246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2.2.4 Закройте окно печати, нажав кнопку «Закрыть», откройте пиктограмму «Просмотр печати».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2" t="61502" r="40378" b="29103"/>
          <a:stretch/>
        </p:blipFill>
        <p:spPr bwMode="auto">
          <a:xfrm>
            <a:off x="467544" y="3028791"/>
            <a:ext cx="2057401" cy="773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 flipV="1">
            <a:off x="1490564" y="3478299"/>
            <a:ext cx="843508" cy="323682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0" t="3267" r="25736" b="16667"/>
          <a:stretch/>
        </p:blipFill>
        <p:spPr bwMode="auto">
          <a:xfrm>
            <a:off x="4211960" y="2667605"/>
            <a:ext cx="2993658" cy="3685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Прямая со стрелкой 11"/>
          <p:cNvCxnSpPr>
            <a:stCxn id="10" idx="3"/>
          </p:cNvCxnSpPr>
          <p:nvPr/>
        </p:nvCxnSpPr>
        <p:spPr>
          <a:xfrm>
            <a:off x="2334072" y="3640140"/>
            <a:ext cx="1877888" cy="6529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587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7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4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80" y="1861351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2.2.5 Нажмите на лист, и документ приблизится.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5" t="4575" r="20833" b="45752"/>
          <a:stretch/>
        </p:blipFill>
        <p:spPr bwMode="auto">
          <a:xfrm>
            <a:off x="15987" y="2611956"/>
            <a:ext cx="4030606" cy="2516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211960" y="3570210"/>
            <a:ext cx="50057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2.2.6 Выйдите и нажмите кнопку с изображением принтера. Здесь вы можете задать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номера страниц</a:t>
            </a:r>
            <a:r>
              <a:rPr lang="ru-RU" dirty="0" smtClean="0">
                <a:latin typeface="Century" pitchFamily="18" charset="0"/>
              </a:rPr>
              <a:t>, которых Вы хотите распечатать,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количество экземпляров</a:t>
            </a:r>
            <a:r>
              <a:rPr lang="ru-RU" dirty="0" smtClean="0">
                <a:latin typeface="Century" pitchFamily="18" charset="0"/>
              </a:rPr>
              <a:t>, выбрать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принтер</a:t>
            </a:r>
            <a:r>
              <a:rPr lang="ru-RU" dirty="0" smtClean="0">
                <a:latin typeface="Century" pitchFamily="18" charset="0"/>
              </a:rPr>
              <a:t>, определить другие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параметры</a:t>
            </a:r>
            <a:r>
              <a:rPr lang="ru-RU" dirty="0" smtClean="0">
                <a:latin typeface="Century" pitchFamily="18" charset="0"/>
              </a:rPr>
              <a:t> печати. 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7" t="48542" r="31250" b="41340"/>
          <a:stretch/>
        </p:blipFill>
        <p:spPr bwMode="auto">
          <a:xfrm>
            <a:off x="4431982" y="5661248"/>
            <a:ext cx="4074546" cy="832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87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7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4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1988840"/>
            <a:ext cx="4896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entury" pitchFamily="18" charset="0"/>
              </a:rPr>
              <a:t>3. Сохранение документов в файл, прямой экспорт в </a:t>
            </a:r>
            <a:r>
              <a:rPr lang="en-US" b="1" dirty="0" smtClean="0">
                <a:latin typeface="Century" pitchFamily="18" charset="0"/>
              </a:rPr>
              <a:t>Word</a:t>
            </a:r>
            <a:r>
              <a:rPr lang="ru-RU" b="1" dirty="0" smtClean="0">
                <a:latin typeface="Century" pitchFamily="18" charset="0"/>
              </a:rPr>
              <a:t>.</a:t>
            </a:r>
          </a:p>
          <a:p>
            <a:r>
              <a:rPr lang="ru-RU" b="1" dirty="0">
                <a:latin typeface="Century" pitchFamily="18" charset="0"/>
              </a:rPr>
              <a:t> </a:t>
            </a:r>
            <a:r>
              <a:rPr lang="ru-RU" b="1" dirty="0" smtClean="0">
                <a:latin typeface="Century" pitchFamily="18" charset="0"/>
              </a:rPr>
              <a:t>    </a:t>
            </a:r>
            <a:r>
              <a:rPr lang="ru-RU" dirty="0" smtClean="0">
                <a:latin typeface="Century" pitchFamily="18" charset="0"/>
              </a:rPr>
              <a:t>3.1 Отметьте несколько документов из списка. Для записи в файл нажмите кнопку с изображением дискеты («Сохранить»).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3" t="48693" r="20221" b="40196"/>
          <a:stretch/>
        </p:blipFill>
        <p:spPr bwMode="auto">
          <a:xfrm>
            <a:off x="1115616" y="4002034"/>
            <a:ext cx="2985247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3" t="19508" r="25378" b="19218"/>
          <a:stretch/>
        </p:blipFill>
        <p:spPr bwMode="auto">
          <a:xfrm>
            <a:off x="4605177" y="3861048"/>
            <a:ext cx="2998527" cy="2811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 стрелкой 10"/>
          <p:cNvCxnSpPr/>
          <p:nvPr/>
        </p:nvCxnSpPr>
        <p:spPr>
          <a:xfrm>
            <a:off x="3995936" y="4589956"/>
            <a:ext cx="1656184" cy="12153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66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7" descr="http://mobirobi.net/uploads/posts/2012-12/1355684658_56747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347864" y="1988840"/>
            <a:ext cx="52200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>
              <a:buFontTx/>
              <a:buChar char="-"/>
            </a:pPr>
            <a:r>
              <a:rPr lang="ru-RU" dirty="0" smtClean="0">
                <a:solidFill>
                  <a:srgbClr val="FB7125"/>
                </a:solidFill>
                <a:latin typeface="Century" pitchFamily="18" charset="0"/>
              </a:rPr>
              <a:t>специальные информационные банки </a:t>
            </a:r>
            <a:r>
              <a:rPr lang="ru-RU" dirty="0" smtClean="0">
                <a:latin typeface="Century" pitchFamily="18" charset="0"/>
              </a:rPr>
              <a:t>- Путеводители КонсультантПлюс, которые помогают экономить время пользователей на самостоятельное изучение информации по сложным вопросам. </a:t>
            </a:r>
            <a:endParaRPr lang="en-US" dirty="0" smtClean="0">
              <a:latin typeface="Century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04726" y="429309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>
                <a:latin typeface="Century" pitchFamily="18" charset="0"/>
              </a:rPr>
              <a:t>Путеводители охватывают широкий круг практических вопросов - </a:t>
            </a:r>
            <a:r>
              <a:rPr lang="ru-RU" dirty="0">
                <a:solidFill>
                  <a:srgbClr val="695CB8"/>
                </a:solidFill>
                <a:latin typeface="Century" pitchFamily="18" charset="0"/>
              </a:rPr>
              <a:t>налоги, сделки, договоры, корпоративные споры, кадры</a:t>
            </a:r>
            <a:r>
              <a:rPr lang="ru-RU" dirty="0">
                <a:latin typeface="Century" pitchFamily="18" charset="0"/>
              </a:rPr>
              <a:t> и другие. Материалы содержат выводы, варианты действий, ссылки на необходимые документы и другую полезную информацию;</a:t>
            </a:r>
          </a:p>
        </p:txBody>
      </p:sp>
      <p:pic>
        <p:nvPicPr>
          <p:cNvPr id="2050" name="Picture 2" descr="http://as.baikal.tv/news/nimg/2002_06_19/big/R-Cenzura%20V%20Smi16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54" y="2174912"/>
            <a:ext cx="2170794" cy="1747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conferancie.ru/sites/default/files/content/soviet/b8906e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130" y="4293840"/>
            <a:ext cx="1600200" cy="207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50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7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4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854727"/>
            <a:ext cx="7056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3.2 Поставьте точку у пункта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«Выбранные поля»</a:t>
            </a:r>
            <a:r>
              <a:rPr lang="ru-RU" dirty="0" smtClean="0">
                <a:latin typeface="Century" pitchFamily="18" charset="0"/>
              </a:rPr>
              <a:t>, отметьте галочками только два поля: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«Название документа» и «Источник публикации»</a:t>
            </a:r>
            <a:r>
              <a:rPr lang="ru-RU" dirty="0" smtClean="0">
                <a:latin typeface="Century" pitchFamily="18" charset="0"/>
              </a:rPr>
              <a:t>, введите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название </a:t>
            </a:r>
            <a:r>
              <a:rPr lang="ru-RU" dirty="0" smtClean="0">
                <a:latin typeface="Century" pitchFamily="18" charset="0"/>
              </a:rPr>
              <a:t>документа (Налоговый кодекс РФ),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путь сохранения</a:t>
            </a:r>
            <a:r>
              <a:rPr lang="ru-RU" dirty="0" smtClean="0">
                <a:latin typeface="Century" pitchFamily="18" charset="0"/>
              </a:rPr>
              <a:t>(Рабочий стол),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тип сохраняемого файла</a:t>
            </a:r>
            <a:r>
              <a:rPr lang="ru-RU" dirty="0" smtClean="0">
                <a:latin typeface="Century" pitchFamily="18" charset="0"/>
              </a:rPr>
              <a:t> и нажмите «Сохранить». Затем Вы сможете открыть файл с помощью текстового редактора </a:t>
            </a:r>
            <a:r>
              <a:rPr lang="en-US" dirty="0" smtClean="0">
                <a:latin typeface="Century" pitchFamily="18" charset="0"/>
              </a:rPr>
              <a:t>Word</a:t>
            </a:r>
            <a:r>
              <a:rPr lang="ru-RU" dirty="0" smtClean="0">
                <a:latin typeface="Century" pitchFamily="18" charset="0"/>
              </a:rPr>
              <a:t>. 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0" t="19117" r="26103" b="19934"/>
          <a:stretch/>
        </p:blipFill>
        <p:spPr bwMode="auto">
          <a:xfrm>
            <a:off x="2335561" y="3751349"/>
            <a:ext cx="3032717" cy="2863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http://mobirobi.net/uploads/posts/2012-12/1355684658_56747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75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7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4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854727"/>
            <a:ext cx="5904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3.3Откройте один из документов, нажмите пиктограмму «Копировать в </a:t>
            </a:r>
            <a:r>
              <a:rPr lang="en-US" dirty="0" smtClean="0">
                <a:latin typeface="Century" pitchFamily="18" charset="0"/>
              </a:rPr>
              <a:t>Microsoft Word</a:t>
            </a:r>
            <a:r>
              <a:rPr lang="ru-RU" dirty="0">
                <a:latin typeface="Century" pitchFamily="18" charset="0"/>
              </a:rPr>
              <a:t>»(текстовый </a:t>
            </a:r>
            <a:r>
              <a:rPr lang="ru-RU" dirty="0" smtClean="0">
                <a:latin typeface="Century" pitchFamily="18" charset="0"/>
              </a:rPr>
              <a:t>редактор автоматические </a:t>
            </a:r>
            <a:r>
              <a:rPr lang="ru-RU" dirty="0">
                <a:latin typeface="Century" pitchFamily="18" charset="0"/>
              </a:rPr>
              <a:t>откроется).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1" r="62622" b="83661"/>
          <a:stretch/>
        </p:blipFill>
        <p:spPr bwMode="auto">
          <a:xfrm>
            <a:off x="468805" y="3061753"/>
            <a:ext cx="4101353" cy="349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 flipV="1">
            <a:off x="2519481" y="3061753"/>
            <a:ext cx="1116415" cy="349624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 стрелкой 11"/>
          <p:cNvCxnSpPr>
            <a:stCxn id="10" idx="0"/>
          </p:cNvCxnSpPr>
          <p:nvPr/>
        </p:nvCxnSpPr>
        <p:spPr>
          <a:xfrm>
            <a:off x="3077689" y="3411377"/>
            <a:ext cx="1492469" cy="10892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6" t="12091" r="16667"/>
          <a:stretch/>
        </p:blipFill>
        <p:spPr bwMode="auto">
          <a:xfrm>
            <a:off x="4570158" y="3717032"/>
            <a:ext cx="2676367" cy="2608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50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7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4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1854727"/>
            <a:ext cx="49685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entury" pitchFamily="18" charset="0"/>
              </a:rPr>
              <a:t>4. Подведение итогов. </a:t>
            </a:r>
          </a:p>
          <a:p>
            <a:r>
              <a:rPr lang="ru-RU" dirty="0">
                <a:latin typeface="Century" pitchFamily="18" charset="0"/>
              </a:rPr>
              <a:t>	</a:t>
            </a:r>
            <a:r>
              <a:rPr lang="ru-RU" dirty="0" smtClean="0">
                <a:latin typeface="Century" pitchFamily="18" charset="0"/>
              </a:rPr>
              <a:t>Итак, в списке документов Вы можете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получить информацию о точных реквизитах документов, статусе, объеме</a:t>
            </a:r>
            <a:r>
              <a:rPr lang="ru-RU" dirty="0" smtClean="0">
                <a:latin typeface="Century" pitchFamily="18" charset="0"/>
              </a:rPr>
              <a:t>. Вы умеете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выделять документы</a:t>
            </a:r>
            <a:r>
              <a:rPr lang="ru-RU" dirty="0" smtClean="0">
                <a:latin typeface="Century" pitchFamily="18" charset="0"/>
              </a:rPr>
              <a:t>.</a:t>
            </a:r>
          </a:p>
          <a:p>
            <a:r>
              <a:rPr lang="ru-RU" dirty="0">
                <a:latin typeface="Century" pitchFamily="18" charset="0"/>
              </a:rPr>
              <a:t>	</a:t>
            </a:r>
            <a:r>
              <a:rPr lang="ru-RU" dirty="0" smtClean="0">
                <a:latin typeface="Century" pitchFamily="18" charset="0"/>
              </a:rPr>
              <a:t>Список документов можно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распечатывать</a:t>
            </a:r>
            <a:r>
              <a:rPr lang="ru-RU" dirty="0" smtClean="0">
                <a:latin typeface="Century" pitchFamily="18" charset="0"/>
              </a:rPr>
              <a:t>. При чем можно настроить печать только названий или произвольно выбранных полей- характеристик документов, в том числе полных текстов.</a:t>
            </a:r>
          </a:p>
          <a:p>
            <a:r>
              <a:rPr lang="ru-RU" dirty="0">
                <a:latin typeface="Century" pitchFamily="18" charset="0"/>
              </a:rPr>
              <a:t>	</a:t>
            </a:r>
            <a:r>
              <a:rPr lang="ru-RU" dirty="0" smtClean="0">
                <a:latin typeface="Century" pitchFamily="18" charset="0"/>
              </a:rPr>
              <a:t>Документы списка можно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сохранять в виде файла</a:t>
            </a:r>
            <a:r>
              <a:rPr lang="ru-RU" dirty="0" smtClean="0">
                <a:latin typeface="Century" pitchFamily="18" charset="0"/>
              </a:rPr>
              <a:t>, при этом Вы также можете выбрать их произвольные характеристики.</a:t>
            </a:r>
          </a:p>
          <a:p>
            <a:r>
              <a:rPr lang="ru-RU" dirty="0">
                <a:latin typeface="Century" pitchFamily="18" charset="0"/>
              </a:rPr>
              <a:t>	</a:t>
            </a:r>
            <a:r>
              <a:rPr lang="ru-RU" dirty="0" smtClean="0">
                <a:latin typeface="Century" pitchFamily="18" charset="0"/>
              </a:rPr>
              <a:t>Названия документов можно экспортировать в </a:t>
            </a:r>
            <a:r>
              <a:rPr lang="en-US" dirty="0" smtClean="0">
                <a:latin typeface="Century" pitchFamily="18" charset="0"/>
              </a:rPr>
              <a:t>Word</a:t>
            </a:r>
            <a:r>
              <a:rPr lang="ru-RU" dirty="0" smtClean="0">
                <a:latin typeface="Century" pitchFamily="18" charset="0"/>
              </a:rPr>
              <a:t>.</a:t>
            </a:r>
            <a:endParaRPr lang="ru-RU" dirty="0">
              <a:latin typeface="Century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4048" y="623731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  <a:hlinkClick r:id="rId5" action="ppaction://hlinksldjump"/>
              </a:rPr>
              <a:t>Перейти на следующий урок.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0" name="Picture 17" descr="http://mobirobi.net/uploads/posts/2012-12/1355684658_56747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77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7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Book Antiqua" pitchFamily="18" charset="0"/>
              </a:rPr>
              <a:t>5</a:t>
            </a:r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854727"/>
            <a:ext cx="5544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 smtClean="0">
                <a:latin typeface="Century" pitchFamily="18" charset="0"/>
              </a:rPr>
              <a:t>Статус документа. Переход по ссылке на другие документы.</a:t>
            </a:r>
          </a:p>
          <a:p>
            <a:r>
              <a:rPr lang="ru-RU" b="1" dirty="0">
                <a:latin typeface="Century" pitchFamily="18" charset="0"/>
              </a:rPr>
              <a:t> </a:t>
            </a:r>
            <a:r>
              <a:rPr lang="ru-RU" b="1" dirty="0" smtClean="0">
                <a:latin typeface="Century" pitchFamily="18" charset="0"/>
              </a:rPr>
              <a:t>      </a:t>
            </a:r>
            <a:r>
              <a:rPr lang="ru-RU" dirty="0" smtClean="0">
                <a:latin typeface="Century" pitchFamily="18" charset="0"/>
              </a:rPr>
              <a:t>1.1 Откройте трудовой кодекс.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2" r="18797"/>
          <a:stretch/>
        </p:blipFill>
        <p:spPr bwMode="auto">
          <a:xfrm>
            <a:off x="1187624" y="2939687"/>
            <a:ext cx="3168352" cy="2323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75938" y="3745588"/>
            <a:ext cx="4034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1.2 Откройте справку к документу.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3" t="16176" b="53924"/>
          <a:stretch/>
        </p:blipFill>
        <p:spPr bwMode="auto">
          <a:xfrm>
            <a:off x="6012160" y="4114920"/>
            <a:ext cx="1936376" cy="2460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flipV="1">
            <a:off x="6024718" y="4124191"/>
            <a:ext cx="1770604" cy="349624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-1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>
            <a:hlinkClick r:id="rId3" action="ppaction://hlinksldjump"/>
          </p:cNvPr>
          <p:cNvSpPr/>
          <p:nvPr/>
        </p:nvSpPr>
        <p:spPr>
          <a:xfrm>
            <a:off x="7380312" y="2641998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Прямоугольник 14">
            <a:hlinkClick r:id="rId4" action="ppaction://hlinksldjump"/>
          </p:cNvPr>
          <p:cNvSpPr/>
          <p:nvPr/>
        </p:nvSpPr>
        <p:spPr>
          <a:xfrm>
            <a:off x="7380312" y="169544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TextBox 15">
            <a:hlinkClick r:id="rId4" action="ppaction://hlinksldjump"/>
          </p:cNvPr>
          <p:cNvSpPr txBox="1"/>
          <p:nvPr/>
        </p:nvSpPr>
        <p:spPr>
          <a:xfrm>
            <a:off x="7614084" y="185472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17" name="TextBox 16">
            <a:hlinkClick r:id="rId3" action="ppaction://hlinksldjump"/>
          </p:cNvPr>
          <p:cNvSpPr txBox="1"/>
          <p:nvPr/>
        </p:nvSpPr>
        <p:spPr>
          <a:xfrm>
            <a:off x="7795322" y="2939686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Book Antiqua" pitchFamily="18" charset="0"/>
              </a:rPr>
              <a:t>5</a:t>
            </a:r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18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7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-1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8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4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6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Book Antiqua" pitchFamily="18" charset="0"/>
              </a:rPr>
              <a:t>5</a:t>
            </a:r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159554"/>
            <a:ext cx="5040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1.3 Посмотрите примечания к документу, где дается информация о том, какие последние изменения вступили в силу.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8" t="47781" r="18267" b="21299"/>
          <a:stretch/>
        </p:blipFill>
        <p:spPr bwMode="auto">
          <a:xfrm>
            <a:off x="251520" y="3309018"/>
            <a:ext cx="6710644" cy="2321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http://mobirobi.net/uploads/posts/2012-12/1355684658_56747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42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-1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8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4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6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Book Antiqua" pitchFamily="18" charset="0"/>
              </a:rPr>
              <a:t>5</a:t>
            </a:r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854726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1.4 Закройте «Справку». 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8" t="15359" r="16667" b="66677"/>
          <a:stretch/>
        </p:blipFill>
        <p:spPr bwMode="auto">
          <a:xfrm>
            <a:off x="635358" y="2366975"/>
            <a:ext cx="3919992" cy="1478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463679" y="4005064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1.5 Найдите в тексте выделенные синим цветом слова-это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ссылки на другие документы</a:t>
            </a:r>
            <a:r>
              <a:rPr lang="ru-RU" dirty="0" smtClean="0">
                <a:latin typeface="Century" pitchFamily="18" charset="0"/>
              </a:rPr>
              <a:t>, находящиеся в системе или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на другие части этого же документа.</a:t>
            </a:r>
            <a:endParaRPr lang="ru-RU" dirty="0">
              <a:solidFill>
                <a:srgbClr val="695CB8"/>
              </a:solidFill>
              <a:latin typeface="Century" pitchFamily="18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" t="59967" r="78799" b="10131"/>
          <a:stretch/>
        </p:blipFill>
        <p:spPr bwMode="auto">
          <a:xfrm>
            <a:off x="1475656" y="4149080"/>
            <a:ext cx="1828800" cy="2460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2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-1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8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4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6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Book Antiqua" pitchFamily="18" charset="0"/>
              </a:rPr>
              <a:t>5</a:t>
            </a:r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1916832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1.6 Нажмите на любую гиперссылку. 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2" t="20602" b="45261"/>
          <a:stretch/>
        </p:blipFill>
        <p:spPr bwMode="auto">
          <a:xfrm>
            <a:off x="3377094" y="4293096"/>
            <a:ext cx="5735693" cy="2139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73" r="62867" b="13499"/>
          <a:stretch/>
        </p:blipFill>
        <p:spPr bwMode="auto">
          <a:xfrm>
            <a:off x="698566" y="2615406"/>
            <a:ext cx="4074459" cy="422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Прямая со стрелкой 11"/>
          <p:cNvCxnSpPr/>
          <p:nvPr/>
        </p:nvCxnSpPr>
        <p:spPr>
          <a:xfrm>
            <a:off x="2267744" y="3037459"/>
            <a:ext cx="2808312" cy="14631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3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2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-1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8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4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6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Book Antiqua" pitchFamily="18" charset="0"/>
              </a:rPr>
              <a:t>5</a:t>
            </a:r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944337"/>
            <a:ext cx="5616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entury" pitchFamily="18" charset="0"/>
              </a:rPr>
              <a:t>2. Ориентация в документе с помощью оглавления. Поиск слов и словосочетаний в тексте. </a:t>
            </a:r>
          </a:p>
          <a:p>
            <a:r>
              <a:rPr lang="ru-RU" b="1" dirty="0">
                <a:latin typeface="Century" pitchFamily="18" charset="0"/>
              </a:rPr>
              <a:t> </a:t>
            </a:r>
            <a:r>
              <a:rPr lang="ru-RU" b="1" dirty="0" smtClean="0">
                <a:latin typeface="Century" pitchFamily="18" charset="0"/>
              </a:rPr>
              <a:t>      </a:t>
            </a:r>
            <a:r>
              <a:rPr lang="ru-RU" dirty="0" smtClean="0">
                <a:latin typeface="Century" pitchFamily="18" charset="0"/>
              </a:rPr>
              <a:t>2.1 Откройте оглавление.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3" t="16176" b="53924"/>
          <a:stretch/>
        </p:blipFill>
        <p:spPr bwMode="auto">
          <a:xfrm>
            <a:off x="323528" y="3272040"/>
            <a:ext cx="1936376" cy="2460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 flipV="1">
            <a:off x="406414" y="3570209"/>
            <a:ext cx="1770604" cy="349624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8" t="15849" r="20220" b="7680"/>
          <a:stretch/>
        </p:blipFill>
        <p:spPr bwMode="auto">
          <a:xfrm>
            <a:off x="3419872" y="3144666"/>
            <a:ext cx="3776936" cy="3261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Прямая со стрелкой 11"/>
          <p:cNvCxnSpPr>
            <a:stCxn id="10" idx="3"/>
          </p:cNvCxnSpPr>
          <p:nvPr/>
        </p:nvCxnSpPr>
        <p:spPr>
          <a:xfrm flipV="1">
            <a:off x="2177018" y="3570209"/>
            <a:ext cx="1530886" cy="1748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Прямоугольник 14">
            <a:hlinkClick r:id="rId7" action="ppaction://hlinksldjump"/>
          </p:cNvPr>
          <p:cNvSpPr/>
          <p:nvPr/>
        </p:nvSpPr>
        <p:spPr>
          <a:xfrm>
            <a:off x="7380312" y="358090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7" action="ppaction://hlinksldjump"/>
          </p:cNvPr>
          <p:cNvSpPr txBox="1"/>
          <p:nvPr/>
        </p:nvSpPr>
        <p:spPr>
          <a:xfrm>
            <a:off x="7446541" y="388605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Упражнение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7" name="Picture 17" descr="http://mobirobi.net/uploads/posts/2012-12/1355684658_56747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2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-1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8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4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6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Book Antiqua" pitchFamily="18" charset="0"/>
              </a:rPr>
              <a:t>5</a:t>
            </a:r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8224" y="1739357"/>
            <a:ext cx="6698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2.2 В оглавлении можно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сворачивать и разворачивать </a:t>
            </a:r>
            <a:r>
              <a:rPr lang="ru-RU" dirty="0" smtClean="0">
                <a:latin typeface="Century" pitchFamily="18" charset="0"/>
              </a:rPr>
              <a:t>структурные элементы (главы, разделы, части). Объемные оглавления можно сворачивать\разворачивать нажатием на ссылки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«Свернуть все» и «Развернуть все».</a:t>
            </a:r>
            <a:endParaRPr lang="ru-RU" dirty="0">
              <a:solidFill>
                <a:srgbClr val="695CB8"/>
              </a:solidFill>
              <a:latin typeface="Century" pitchFamily="18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2773053" y="3088337"/>
            <a:ext cx="4273289" cy="3689851"/>
            <a:chOff x="2627784" y="2802407"/>
            <a:chExt cx="4273289" cy="3689851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58" t="15849" r="20220" b="7680"/>
            <a:stretch/>
          </p:blipFill>
          <p:spPr bwMode="auto">
            <a:xfrm>
              <a:off x="2627784" y="2802407"/>
              <a:ext cx="4273289" cy="36898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 flipV="1">
              <a:off x="2652900" y="3398204"/>
              <a:ext cx="190908" cy="174812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 flipV="1">
              <a:off x="2748354" y="3573016"/>
              <a:ext cx="187097" cy="174812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 flipV="1">
              <a:off x="2868924" y="3789040"/>
              <a:ext cx="190908" cy="174812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Прямоугольник 14"/>
          <p:cNvSpPr/>
          <p:nvPr/>
        </p:nvSpPr>
        <p:spPr>
          <a:xfrm flipV="1">
            <a:off x="2858926" y="3482802"/>
            <a:ext cx="1065002" cy="201331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hlinkClick r:id="rId6" action="ppaction://hlinksldjump"/>
          </p:cNvPr>
          <p:cNvSpPr/>
          <p:nvPr/>
        </p:nvSpPr>
        <p:spPr>
          <a:xfrm>
            <a:off x="7380312" y="358090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hlinkClick r:id="rId6" action="ppaction://hlinksldjump"/>
          </p:cNvPr>
          <p:cNvSpPr txBox="1"/>
          <p:nvPr/>
        </p:nvSpPr>
        <p:spPr>
          <a:xfrm>
            <a:off x="7446541" y="388605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Упражнение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8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60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-1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8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4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6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Book Antiqua" pitchFamily="18" charset="0"/>
              </a:rPr>
              <a:t>5</a:t>
            </a:r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1854726"/>
            <a:ext cx="5256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2.3 Перейдите в 6 статью кодекса, дважды щелкнув мышью или подведя курсор и нажав кнопку «</a:t>
            </a:r>
            <a:r>
              <a:rPr lang="en-US" dirty="0" smtClean="0">
                <a:latin typeface="Century" pitchFamily="18" charset="0"/>
              </a:rPr>
              <a:t>Enter</a:t>
            </a:r>
            <a:r>
              <a:rPr lang="ru-RU" dirty="0" smtClean="0">
                <a:latin typeface="Century" pitchFamily="18" charset="0"/>
              </a:rPr>
              <a:t>». 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" t="47222" r="20098" b="5719"/>
          <a:stretch/>
        </p:blipFill>
        <p:spPr bwMode="auto">
          <a:xfrm>
            <a:off x="683568" y="2941011"/>
            <a:ext cx="5743654" cy="2656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>
            <a:hlinkClick r:id="rId6" action="ppaction://hlinksldjump"/>
          </p:cNvPr>
          <p:cNvSpPr/>
          <p:nvPr/>
        </p:nvSpPr>
        <p:spPr>
          <a:xfrm>
            <a:off x="7380312" y="358090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hlinkClick r:id="rId6" action="ppaction://hlinksldjump"/>
          </p:cNvPr>
          <p:cNvSpPr txBox="1"/>
          <p:nvPr/>
        </p:nvSpPr>
        <p:spPr>
          <a:xfrm>
            <a:off x="7446541" y="388605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Упражнение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3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14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7" y="5637228"/>
            <a:ext cx="3923929" cy="863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7403" y="5702983"/>
            <a:ext cx="3450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Century" pitchFamily="18" charset="0"/>
              </a:rPr>
              <a:t>Диск «КонсультантПлюс: Высшая школа»</a:t>
            </a:r>
            <a:endParaRPr lang="ru-RU" sz="1600" dirty="0">
              <a:latin typeface="Century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7023" cy="170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1720" y="1734870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Century" pitchFamily="18" charset="0"/>
              </a:rPr>
              <a:t>Некоммерческие проекты К+</a:t>
            </a:r>
            <a:endParaRPr lang="ru-RU" sz="2800" dirty="0">
              <a:latin typeface="Century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51720" y="2258090"/>
            <a:ext cx="51125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entury" pitchFamily="18" charset="0"/>
              </a:rPr>
              <a:t>Компания </a:t>
            </a:r>
            <a:r>
              <a:rPr lang="ru-RU" dirty="0">
                <a:latin typeface="Century" pitchFamily="18" charset="0"/>
              </a:rPr>
              <a:t>"Консультант Плюс" уделяет большое внимание развитию некоммерческих, общественно значимых проектов, которые способствуют широкому распространению правовой информации в России</a:t>
            </a:r>
            <a:r>
              <a:rPr lang="ru-RU" dirty="0" smtClean="0">
                <a:latin typeface="Century" pitchFamily="18" charset="0"/>
              </a:rPr>
              <a:t>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32972"/>
            <a:ext cx="230425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http://www.conspravo.ru/uploads/posts/2013-07/1373462711_shag-za-shagom-sayt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839462"/>
            <a:ext cx="2316438" cy="1666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2" y="5660271"/>
            <a:ext cx="3888434" cy="863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148062" y="5776722"/>
            <a:ext cx="3879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Century" pitchFamily="18" charset="0"/>
              </a:rPr>
              <a:t>Электронное пособие "КонсультантПлюс: Шаг за шагом"</a:t>
            </a:r>
          </a:p>
        </p:txBody>
      </p:sp>
      <p:pic>
        <p:nvPicPr>
          <p:cNvPr id="12" name="Picture 17" descr="http://mobirobi.net/uploads/posts/2012-12/1355684658_56747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65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-1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8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4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6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Book Antiqua" pitchFamily="18" charset="0"/>
              </a:rPr>
              <a:t>5</a:t>
            </a:r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3264" y="2023495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2.4 Вернитесь обратно в оглавление. По оглавлению можно достаточно быстро найти нужную статью. Для этого в оглавлении автоматически открывается поисковая строка «Найти». 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0" t="18634" r="18382" b="71065"/>
          <a:stretch/>
        </p:blipFill>
        <p:spPr bwMode="auto">
          <a:xfrm>
            <a:off x="433264" y="3286512"/>
            <a:ext cx="6716804" cy="761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55576" y="4333020"/>
            <a:ext cx="6498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2.5 В поисковой строке  задайте число 72 и нажмите «Найти». Курсор остановился на названии статьи. Теперь щелкнув по ней, Вы попадете в текст этой статьи.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2" t="64052" r="20625" b="30719"/>
          <a:stretch/>
        </p:blipFill>
        <p:spPr bwMode="auto">
          <a:xfrm>
            <a:off x="1835696" y="5445224"/>
            <a:ext cx="6907816" cy="430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>
            <a:hlinkClick r:id="rId7" action="ppaction://hlinksldjump"/>
          </p:cNvPr>
          <p:cNvSpPr/>
          <p:nvPr/>
        </p:nvSpPr>
        <p:spPr>
          <a:xfrm>
            <a:off x="7380312" y="358090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hlinkClick r:id="rId7" action="ppaction://hlinksldjump"/>
          </p:cNvPr>
          <p:cNvSpPr txBox="1"/>
          <p:nvPr/>
        </p:nvSpPr>
        <p:spPr>
          <a:xfrm>
            <a:off x="7446541" y="388605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Упражнение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5" name="Picture 17" descr="http://mobirobi.net/uploads/posts/2012-12/1355684658_56747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30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-1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8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4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6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Book Antiqua" pitchFamily="18" charset="0"/>
              </a:rPr>
              <a:t>5</a:t>
            </a:r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854726"/>
            <a:ext cx="6768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2.6 Для быстрого поиска слова или словосочетания в тексте документа также можете воспользоваться клавишей </a:t>
            </a:r>
            <a:r>
              <a:rPr lang="en-US" dirty="0" smtClean="0">
                <a:latin typeface="Century" pitchFamily="18" charset="0"/>
              </a:rPr>
              <a:t>F7</a:t>
            </a:r>
            <a:r>
              <a:rPr lang="ru-RU" dirty="0" smtClean="0">
                <a:latin typeface="Century" pitchFamily="18" charset="0"/>
              </a:rPr>
              <a:t> или кнопкой «Найти» в пиктографическом меню.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4" r="33701" b="79398"/>
          <a:stretch/>
        </p:blipFill>
        <p:spPr bwMode="auto">
          <a:xfrm>
            <a:off x="70474" y="2932977"/>
            <a:ext cx="7274859" cy="337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59632" y="3570209"/>
            <a:ext cx="612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2.7 Введите в поисковую строку  «индивидуальные трудовые споры», нажмите кнопку «Найти», далее еще раз нажмите кнопку «Найти» (документ будет перемещаться).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" t="44054" r="16370" b="45588"/>
          <a:stretch/>
        </p:blipFill>
        <p:spPr bwMode="auto">
          <a:xfrm>
            <a:off x="395536" y="5085184"/>
            <a:ext cx="8598332" cy="852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>
            <a:hlinkClick r:id="rId7" action="ppaction://hlinksldjump"/>
          </p:cNvPr>
          <p:cNvSpPr/>
          <p:nvPr/>
        </p:nvSpPr>
        <p:spPr>
          <a:xfrm>
            <a:off x="7380312" y="358090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hlinkClick r:id="rId7" action="ppaction://hlinksldjump"/>
          </p:cNvPr>
          <p:cNvSpPr txBox="1"/>
          <p:nvPr/>
        </p:nvSpPr>
        <p:spPr>
          <a:xfrm>
            <a:off x="7446541" y="388605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Упражнение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4" name="Picture 17" descr="http://mobirobi.net/uploads/posts/2012-12/1355684658_56747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30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-1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8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4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6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Book Antiqua" pitchFamily="18" charset="0"/>
              </a:rPr>
              <a:t>5</a:t>
            </a:r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9" name="Прямоугольник 8">
            <a:hlinkClick r:id="rId5" action="ppaction://hlinksldjump"/>
          </p:cNvPr>
          <p:cNvSpPr/>
          <p:nvPr/>
        </p:nvSpPr>
        <p:spPr>
          <a:xfrm>
            <a:off x="7380312" y="358090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hlinkClick r:id="rId5" action="ppaction://hlinksldjump"/>
          </p:cNvPr>
          <p:cNvSpPr txBox="1"/>
          <p:nvPr/>
        </p:nvSpPr>
        <p:spPr>
          <a:xfrm>
            <a:off x="7446541" y="388605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Упражнение</a:t>
            </a:r>
            <a:endParaRPr lang="ru-RU" dirty="0">
              <a:latin typeface="Century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1854726"/>
            <a:ext cx="5184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2.8 Выполните упражнение. </a:t>
            </a:r>
          </a:p>
          <a:p>
            <a:pPr algn="ctr"/>
            <a:endParaRPr lang="ru-RU" dirty="0">
              <a:latin typeface="Century" pitchFamily="18" charset="0"/>
            </a:endParaRPr>
          </a:p>
          <a:p>
            <a:pPr algn="ctr"/>
            <a:r>
              <a:rPr lang="ru-RU" b="1" dirty="0" smtClean="0">
                <a:latin typeface="Century" pitchFamily="18" charset="0"/>
              </a:rPr>
              <a:t>	Найдите в тексте слово сверхурочный.</a:t>
            </a:r>
            <a:endParaRPr lang="ru-RU" b="1" dirty="0">
              <a:latin typeface="Century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12" r="20343" b="45209"/>
          <a:stretch/>
        </p:blipFill>
        <p:spPr bwMode="auto">
          <a:xfrm>
            <a:off x="179512" y="3416446"/>
            <a:ext cx="6780667" cy="720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9511" y="4509116"/>
            <a:ext cx="72670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2.9 Чтобы быстро узнать, в какой главе кодекса находится этот фрагмент текста, перейдем в оглавление с помощью правой панели документа.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5" t="64869" r="20625" b="31266"/>
          <a:stretch/>
        </p:blipFill>
        <p:spPr bwMode="auto">
          <a:xfrm>
            <a:off x="1096233" y="5805264"/>
            <a:ext cx="6517851" cy="318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http://mobirobi.net/uploads/posts/2012-12/1355684658_56747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34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-1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8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4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6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Book Antiqua" pitchFamily="18" charset="0"/>
              </a:rPr>
              <a:t>5</a:t>
            </a:r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854726"/>
            <a:ext cx="51845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entury" pitchFamily="18" charset="0"/>
              </a:rPr>
              <a:t>3</a:t>
            </a:r>
            <a:r>
              <a:rPr lang="ru-RU" b="1" dirty="0" smtClean="0">
                <a:latin typeface="Century" pitchFamily="18" charset="0"/>
              </a:rPr>
              <a:t>. Создание закладок.</a:t>
            </a:r>
          </a:p>
          <a:p>
            <a:r>
              <a:rPr lang="ru-RU" dirty="0">
                <a:latin typeface="Century" pitchFamily="18" charset="0"/>
              </a:rPr>
              <a:t>	</a:t>
            </a:r>
            <a:r>
              <a:rPr lang="ru-RU" dirty="0" smtClean="0">
                <a:latin typeface="Century" pitchFamily="18" charset="0"/>
              </a:rPr>
              <a:t>3.1 Перейдите через оглавление на статью 265, курсор устанавливается на названии статьи. Откройте статью. Нажмите</a:t>
            </a:r>
            <a:r>
              <a:rPr lang="en-US" dirty="0" smtClean="0">
                <a:latin typeface="Century" pitchFamily="18" charset="0"/>
              </a:rPr>
              <a:t> F8</a:t>
            </a:r>
            <a:r>
              <a:rPr lang="ru-RU" dirty="0" smtClean="0">
                <a:latin typeface="Century" pitchFamily="18" charset="0"/>
              </a:rPr>
              <a:t> 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44093" y="3764066"/>
            <a:ext cx="3757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3.2 Введите название закладки (Закладка 1)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t="24510" r="19853" b="25163"/>
          <a:stretch/>
        </p:blipFill>
        <p:spPr bwMode="auto">
          <a:xfrm>
            <a:off x="719222" y="3332054"/>
            <a:ext cx="4037577" cy="2564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6" t="26144" r="22276" b="58007"/>
          <a:stretch/>
        </p:blipFill>
        <p:spPr bwMode="auto">
          <a:xfrm>
            <a:off x="5037878" y="4593292"/>
            <a:ext cx="3969507" cy="845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34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-1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8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4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6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Book Antiqua" pitchFamily="18" charset="0"/>
              </a:rPr>
              <a:t>5</a:t>
            </a:r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1748269"/>
            <a:ext cx="4989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3.3 Ниже запишите ваш комментарий «Использовать в докладе».</a:t>
            </a:r>
            <a:endParaRPr lang="ru-RU" dirty="0">
              <a:latin typeface="Century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59487" y="3912677"/>
            <a:ext cx="64264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3.4 В нижней части окна выберите группу закладок или создайте новую группу закладок, затем имя группы (Трудовой кодекс) и нажмите «ОК»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1" t="31881" r="22476" b="52456"/>
          <a:stretch/>
        </p:blipFill>
        <p:spPr bwMode="auto">
          <a:xfrm>
            <a:off x="601561" y="2501057"/>
            <a:ext cx="4392488" cy="1001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/>
          <a:srcRect l="27209" t="53937" r="26653" b="28344"/>
          <a:stretch/>
        </p:blipFill>
        <p:spPr>
          <a:xfrm>
            <a:off x="2529864" y="5020237"/>
            <a:ext cx="5976664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 flipV="1">
            <a:off x="8258142" y="5159118"/>
            <a:ext cx="190908" cy="174812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16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-1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8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4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6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Book Antiqua" pitchFamily="18" charset="0"/>
              </a:rPr>
              <a:t>5</a:t>
            </a:r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988840"/>
            <a:ext cx="604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3.5 Теперь Вы можете из любого места этого документа, а также через панель быстрого доступа попасть на эту закладку, а значит и на этот фрагмент текста. 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/>
          <a:srcRect t="15548" r="20461" b="54240"/>
          <a:stretch/>
        </p:blipFill>
        <p:spPr>
          <a:xfrm>
            <a:off x="539552" y="3482560"/>
            <a:ext cx="6603921" cy="1416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332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-1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8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4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6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Book Antiqua" pitchFamily="18" charset="0"/>
              </a:rPr>
              <a:t>5</a:t>
            </a:r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854726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3.7 Выполните упражнение.</a:t>
            </a:r>
          </a:p>
          <a:p>
            <a:r>
              <a:rPr lang="ru-RU" dirty="0">
                <a:latin typeface="Century" pitchFamily="18" charset="0"/>
              </a:rPr>
              <a:t>	</a:t>
            </a:r>
            <a:endParaRPr lang="ru-RU" dirty="0" smtClean="0">
              <a:latin typeface="Century" pitchFamily="18" charset="0"/>
            </a:endParaRPr>
          </a:p>
          <a:p>
            <a:pPr algn="ctr"/>
            <a:r>
              <a:rPr lang="ru-RU" b="1" dirty="0" smtClean="0">
                <a:latin typeface="Century" pitchFamily="18" charset="0"/>
              </a:rPr>
              <a:t>Поставьте закладку на статье 270 Трудового кодекса.</a:t>
            </a:r>
            <a:endParaRPr lang="ru-RU" b="1" dirty="0">
              <a:latin typeface="Century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/>
          <a:srcRect t="43109" r="49444" b="24407"/>
          <a:stretch/>
        </p:blipFill>
        <p:spPr>
          <a:xfrm>
            <a:off x="457200" y="3309018"/>
            <a:ext cx="6549008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332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-1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8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4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6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Book Antiqua" pitchFamily="18" charset="0"/>
              </a:rPr>
              <a:t>5</a:t>
            </a:r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988840"/>
            <a:ext cx="56886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entury" pitchFamily="18" charset="0"/>
              </a:rPr>
              <a:t>4</a:t>
            </a:r>
            <a:r>
              <a:rPr lang="ru-RU" b="1" dirty="0" smtClean="0">
                <a:latin typeface="Century" pitchFamily="18" charset="0"/>
              </a:rPr>
              <a:t>. Подведение итогов.</a:t>
            </a:r>
          </a:p>
          <a:p>
            <a:r>
              <a:rPr lang="ru-RU" dirty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	</a:t>
            </a:r>
          </a:p>
          <a:p>
            <a:r>
              <a:rPr lang="ru-RU" dirty="0">
                <a:latin typeface="Century" pitchFamily="18" charset="0"/>
              </a:rPr>
              <a:t>	</a:t>
            </a:r>
            <a:r>
              <a:rPr lang="ru-RU" dirty="0" smtClean="0">
                <a:latin typeface="Century" pitchFamily="18" charset="0"/>
              </a:rPr>
              <a:t>В тексте большого документа можно ориентироваться с помощью оглавления, находить нужные фрагменты с помощью окна поиска слов и словосочетаний.</a:t>
            </a:r>
          </a:p>
          <a:p>
            <a:r>
              <a:rPr lang="ru-RU" dirty="0">
                <a:latin typeface="Century" pitchFamily="18" charset="0"/>
              </a:rPr>
              <a:t>	</a:t>
            </a:r>
            <a:r>
              <a:rPr lang="ru-RU" dirty="0" smtClean="0">
                <a:latin typeface="Century" pitchFamily="18" charset="0"/>
              </a:rPr>
              <a:t>Удобным инструментом являются закладки, которые существенно экономят время при изучении документа.</a:t>
            </a:r>
            <a:endParaRPr lang="ru-RU" dirty="0">
              <a:latin typeface="Century" pitchFamily="18" charset="0"/>
            </a:endParaRPr>
          </a:p>
        </p:txBody>
      </p:sp>
      <p:sp>
        <p:nvSpPr>
          <p:cNvPr id="9" name="TextBox 8">
            <a:hlinkClick r:id="rId5" action="ppaction://hlinksldjump"/>
          </p:cNvPr>
          <p:cNvSpPr txBox="1"/>
          <p:nvPr/>
        </p:nvSpPr>
        <p:spPr>
          <a:xfrm>
            <a:off x="4788024" y="6237312"/>
            <a:ext cx="4122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  <a:hlinkClick r:id="rId5" action="ppaction://hlinksldjump"/>
              </a:rPr>
              <a:t>Перейти на следующий урок.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0" name="Picture 17" descr="http://mobirobi.net/uploads/posts/2012-12/1355684658_56747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4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-1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Группа 19"/>
          <p:cNvGrpSpPr/>
          <p:nvPr/>
        </p:nvGrpSpPr>
        <p:grpSpPr>
          <a:xfrm>
            <a:off x="7380312" y="1695449"/>
            <a:ext cx="1763688" cy="928211"/>
            <a:chOff x="7380312" y="1695449"/>
            <a:chExt cx="1763688" cy="928211"/>
          </a:xfrm>
        </p:grpSpPr>
        <p:sp>
          <p:nvSpPr>
            <p:cNvPr id="6" name="Прямоугольник 5">
              <a:hlinkClick r:id="rId3" action="ppaction://hlinksldjump"/>
            </p:cNvPr>
            <p:cNvSpPr/>
            <p:nvPr/>
          </p:nvSpPr>
          <p:spPr>
            <a:xfrm>
              <a:off x="7380312" y="1695449"/>
              <a:ext cx="1763688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" name="TextBox 6">
              <a:hlinkClick r:id="rId3" action="ppaction://hlinksldjump"/>
            </p:cNvPr>
            <p:cNvSpPr txBox="1"/>
            <p:nvPr/>
          </p:nvSpPr>
          <p:spPr>
            <a:xfrm>
              <a:off x="7614084" y="1854726"/>
              <a:ext cx="12961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prstClr val="black"/>
                  </a:solidFill>
                  <a:latin typeface="Book Antiqua" pitchFamily="18" charset="0"/>
                </a:rPr>
                <a:t>Главное меню</a:t>
              </a:r>
              <a:endParaRPr lang="ru-RU" dirty="0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7380312" y="2641998"/>
            <a:ext cx="1837422" cy="928211"/>
            <a:chOff x="7380312" y="2641998"/>
            <a:chExt cx="1837422" cy="928211"/>
          </a:xfrm>
        </p:grpSpPr>
        <p:sp>
          <p:nvSpPr>
            <p:cNvPr id="5" name="Прямоугольник 4">
              <a:hlinkClick r:id="rId4" action="ppaction://hlinksldjump"/>
            </p:cNvPr>
            <p:cNvSpPr/>
            <p:nvPr/>
          </p:nvSpPr>
          <p:spPr>
            <a:xfrm>
              <a:off x="7380312" y="2641998"/>
              <a:ext cx="1763688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" name="TextBox 7">
              <a:hlinkClick r:id="rId4" action="ppaction://hlinksldjump"/>
            </p:cNvPr>
            <p:cNvSpPr txBox="1"/>
            <p:nvPr/>
          </p:nvSpPr>
          <p:spPr>
            <a:xfrm>
              <a:off x="7795322" y="2939686"/>
              <a:ext cx="1422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prstClr val="black"/>
                  </a:solidFill>
                  <a:latin typeface="Book Antiqua" pitchFamily="18" charset="0"/>
                </a:rPr>
                <a:t>6</a:t>
              </a:r>
              <a:r>
                <a:rPr lang="ru-RU" dirty="0" smtClean="0">
                  <a:solidFill>
                    <a:prstClr val="black"/>
                  </a:solidFill>
                  <a:latin typeface="Book Antiqua" pitchFamily="18" charset="0"/>
                </a:rPr>
                <a:t> урок </a:t>
              </a:r>
              <a:endParaRPr lang="ru-RU" dirty="0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83568" y="1988840"/>
            <a:ext cx="56166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 smtClean="0">
                <a:latin typeface="Century" pitchFamily="18" charset="0"/>
              </a:rPr>
              <a:t>Папки документов, способы сохранения документов в папки.</a:t>
            </a:r>
          </a:p>
          <a:p>
            <a:r>
              <a:rPr lang="ru-RU" b="1" dirty="0">
                <a:latin typeface="Century" pitchFamily="18" charset="0"/>
              </a:rPr>
              <a:t> </a:t>
            </a:r>
            <a:r>
              <a:rPr lang="ru-RU" b="1" dirty="0" smtClean="0">
                <a:latin typeface="Century" pitchFamily="18" charset="0"/>
              </a:rPr>
              <a:t>   1. 1 Откройте вкладку «Папки» через «Избранное». </a:t>
            </a: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/>
          <a:srcRect l="5129" t="15549" r="16092" b="65748"/>
          <a:stretch/>
        </p:blipFill>
        <p:spPr>
          <a:xfrm>
            <a:off x="989681" y="5173931"/>
            <a:ext cx="7697119" cy="1031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 flipV="1">
            <a:off x="7795322" y="5480160"/>
            <a:ext cx="652086" cy="209730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1115616" y="5301208"/>
            <a:ext cx="864096" cy="269137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/>
          <a:srcRect l="55559" r="25541" b="87406"/>
          <a:stretch/>
        </p:blipFill>
        <p:spPr>
          <a:xfrm>
            <a:off x="2614563" y="3235606"/>
            <a:ext cx="3001553" cy="1129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4" name="Прямая со стрелкой 13"/>
          <p:cNvCxnSpPr/>
          <p:nvPr/>
        </p:nvCxnSpPr>
        <p:spPr>
          <a:xfrm flipH="1">
            <a:off x="2583614" y="4365104"/>
            <a:ext cx="360040" cy="8088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 flipV="1">
            <a:off x="2975602" y="3601443"/>
            <a:ext cx="1092342" cy="366465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Группа 17"/>
          <p:cNvGrpSpPr/>
          <p:nvPr/>
        </p:nvGrpSpPr>
        <p:grpSpPr>
          <a:xfrm>
            <a:off x="7380312" y="3580905"/>
            <a:ext cx="1866429" cy="928211"/>
            <a:chOff x="7380312" y="3580905"/>
            <a:chExt cx="1866429" cy="928211"/>
          </a:xfrm>
        </p:grpSpPr>
        <p:sp>
          <p:nvSpPr>
            <p:cNvPr id="16" name="Прямоугольник 15">
              <a:hlinkClick r:id="rId7" action="ppaction://hlinksldjump"/>
            </p:cNvPr>
            <p:cNvSpPr/>
            <p:nvPr/>
          </p:nvSpPr>
          <p:spPr>
            <a:xfrm>
              <a:off x="7380312" y="3580905"/>
              <a:ext cx="1763688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hlinkClick r:id="rId7" action="ppaction://hlinksldjump"/>
            </p:cNvPr>
            <p:cNvSpPr txBox="1"/>
            <p:nvPr/>
          </p:nvSpPr>
          <p:spPr>
            <a:xfrm>
              <a:off x="7446541" y="3886052"/>
              <a:ext cx="18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Century" pitchFamily="18" charset="0"/>
                </a:rPr>
                <a:t>Упражнение</a:t>
              </a:r>
              <a:endParaRPr lang="ru-RU" dirty="0">
                <a:latin typeface="Century" pitchFamily="18" charset="0"/>
              </a:endParaRPr>
            </a:p>
          </p:txBody>
        </p:sp>
      </p:grpSp>
      <p:pic>
        <p:nvPicPr>
          <p:cNvPr id="21" name="Picture 17" descr="http://mobirobi.net/uploads/posts/2012-12/1355684658_56747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4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-1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93" y="2058042"/>
            <a:ext cx="6338547" cy="3171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1560" y="2276872"/>
            <a:ext cx="59046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695CB8"/>
                </a:solidFill>
                <a:latin typeface="Century" panose="02040604050505020304" pitchFamily="18" charset="0"/>
              </a:rPr>
              <a:t>Электронная папка </a:t>
            </a:r>
            <a:r>
              <a:rPr lang="ru-RU" sz="2000" dirty="0" smtClean="0">
                <a:latin typeface="Century" panose="02040604050505020304" pitchFamily="18" charset="0"/>
              </a:rPr>
              <a:t>по аналогии с обычной бумажной папкой </a:t>
            </a:r>
            <a:r>
              <a:rPr lang="ru-RU" sz="2000" dirty="0" smtClean="0">
                <a:solidFill>
                  <a:srgbClr val="695CB8"/>
                </a:solidFill>
                <a:latin typeface="Century" panose="02040604050505020304" pitchFamily="18" charset="0"/>
              </a:rPr>
              <a:t>служит для хранения </a:t>
            </a:r>
            <a:r>
              <a:rPr lang="ru-RU" sz="2000" dirty="0" smtClean="0">
                <a:latin typeface="Century" panose="02040604050505020304" pitchFamily="18" charset="0"/>
              </a:rPr>
              <a:t>документов. К электронной папке легко обратиться,</a:t>
            </a:r>
            <a:r>
              <a:rPr lang="ru-RU" sz="2000" dirty="0" smtClean="0">
                <a:solidFill>
                  <a:srgbClr val="695CB8"/>
                </a:solidFill>
                <a:latin typeface="Century" panose="02040604050505020304" pitchFamily="18" charset="0"/>
              </a:rPr>
              <a:t> не выполняя новый поиск</a:t>
            </a:r>
            <a:r>
              <a:rPr lang="ru-RU" sz="2000" dirty="0" smtClean="0">
                <a:latin typeface="Century" panose="02040604050505020304" pitchFamily="18" charset="0"/>
              </a:rPr>
              <a:t>. Если Вам нужно, можно создать не только папку документов, но и группу документов. К своим папкам Вы можете </a:t>
            </a:r>
            <a:r>
              <a:rPr lang="ru-RU" sz="2000" dirty="0" smtClean="0">
                <a:solidFill>
                  <a:srgbClr val="695CB8"/>
                </a:solidFill>
                <a:latin typeface="Century" panose="02040604050505020304" pitchFamily="18" charset="0"/>
              </a:rPr>
              <a:t>перейти через вкладку «Папки»</a:t>
            </a:r>
            <a:r>
              <a:rPr lang="ru-RU" sz="2000" dirty="0" smtClean="0">
                <a:latin typeface="Century" panose="02040604050505020304" pitchFamily="18" charset="0"/>
              </a:rPr>
              <a:t> в панели быстрого доступа.</a:t>
            </a:r>
            <a:endParaRPr lang="ru-RU" sz="2000" dirty="0">
              <a:latin typeface="Century" panose="02040604050505020304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380312" y="1695449"/>
            <a:ext cx="1763688" cy="928211"/>
            <a:chOff x="7380312" y="1695449"/>
            <a:chExt cx="1763688" cy="928211"/>
          </a:xfrm>
        </p:grpSpPr>
        <p:sp>
          <p:nvSpPr>
            <p:cNvPr id="14" name="Прямоугольник 13">
              <a:hlinkClick r:id="rId4" action="ppaction://hlinksldjump"/>
            </p:cNvPr>
            <p:cNvSpPr/>
            <p:nvPr/>
          </p:nvSpPr>
          <p:spPr>
            <a:xfrm>
              <a:off x="7380312" y="1695449"/>
              <a:ext cx="1763688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" name="TextBox 14">
              <a:hlinkClick r:id="rId4" action="ppaction://hlinksldjump"/>
            </p:cNvPr>
            <p:cNvSpPr txBox="1"/>
            <p:nvPr/>
          </p:nvSpPr>
          <p:spPr>
            <a:xfrm>
              <a:off x="7614084" y="1854726"/>
              <a:ext cx="12961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prstClr val="black"/>
                  </a:solidFill>
                  <a:latin typeface="Book Antiqua" pitchFamily="18" charset="0"/>
                </a:rPr>
                <a:t>Главное меню</a:t>
              </a:r>
              <a:endParaRPr lang="ru-RU" dirty="0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7380312" y="2641998"/>
            <a:ext cx="1837422" cy="928211"/>
            <a:chOff x="7380312" y="2641998"/>
            <a:chExt cx="1837422" cy="928211"/>
          </a:xfrm>
        </p:grpSpPr>
        <p:sp>
          <p:nvSpPr>
            <p:cNvPr id="17" name="Прямоугольник 16">
              <a:hlinkClick r:id="rId5" action="ppaction://hlinksldjump"/>
            </p:cNvPr>
            <p:cNvSpPr/>
            <p:nvPr/>
          </p:nvSpPr>
          <p:spPr>
            <a:xfrm>
              <a:off x="7380312" y="2641998"/>
              <a:ext cx="1763688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8" name="TextBox 17">
              <a:hlinkClick r:id="rId5" action="ppaction://hlinksldjump"/>
            </p:cNvPr>
            <p:cNvSpPr txBox="1"/>
            <p:nvPr/>
          </p:nvSpPr>
          <p:spPr>
            <a:xfrm>
              <a:off x="7795322" y="2939686"/>
              <a:ext cx="1422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prstClr val="black"/>
                  </a:solidFill>
                  <a:latin typeface="Book Antiqua" pitchFamily="18" charset="0"/>
                </a:rPr>
                <a:t>6</a:t>
              </a:r>
              <a:r>
                <a:rPr lang="ru-RU" dirty="0" smtClean="0">
                  <a:solidFill>
                    <a:prstClr val="black"/>
                  </a:solidFill>
                  <a:latin typeface="Book Antiqua" pitchFamily="18" charset="0"/>
                </a:rPr>
                <a:t> урок </a:t>
              </a:r>
              <a:endParaRPr lang="ru-RU" dirty="0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7380312" y="3580905"/>
            <a:ext cx="1866429" cy="928211"/>
            <a:chOff x="7380312" y="3580905"/>
            <a:chExt cx="1866429" cy="928211"/>
          </a:xfrm>
        </p:grpSpPr>
        <p:sp>
          <p:nvSpPr>
            <p:cNvPr id="20" name="Прямоугольник 19">
              <a:hlinkClick r:id="rId6" action="ppaction://hlinksldjump"/>
            </p:cNvPr>
            <p:cNvSpPr/>
            <p:nvPr/>
          </p:nvSpPr>
          <p:spPr>
            <a:xfrm>
              <a:off x="7380312" y="3580905"/>
              <a:ext cx="1763688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>
              <a:hlinkClick r:id="rId6" action="ppaction://hlinksldjump"/>
            </p:cNvPr>
            <p:cNvSpPr txBox="1"/>
            <p:nvPr/>
          </p:nvSpPr>
          <p:spPr>
            <a:xfrm>
              <a:off x="7446541" y="3886052"/>
              <a:ext cx="18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Century" pitchFamily="18" charset="0"/>
                </a:rPr>
                <a:t>Упражнение</a:t>
              </a:r>
              <a:endParaRPr lang="ru-RU" dirty="0">
                <a:latin typeface="Century" pitchFamily="18" charset="0"/>
              </a:endParaRPr>
            </a:p>
          </p:txBody>
        </p:sp>
      </p:grpSp>
      <p:pic>
        <p:nvPicPr>
          <p:cNvPr id="22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60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0"/>
            <a:ext cx="917575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347865" y="2002731"/>
            <a:ext cx="5783788" cy="423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dirty="0" smtClean="0">
                <a:latin typeface="Century" pitchFamily="18" charset="0"/>
              </a:rPr>
              <a:t>1.Программа </a:t>
            </a:r>
            <a:r>
              <a:rPr lang="ru-RU" dirty="0">
                <a:latin typeface="Century" pitchFamily="18" charset="0"/>
              </a:rPr>
              <a:t>информационной поддержки </a:t>
            </a:r>
            <a:r>
              <a:rPr lang="ru-RU" dirty="0">
                <a:solidFill>
                  <a:srgbClr val="695CB8"/>
                </a:solidFill>
                <a:latin typeface="Century" pitchFamily="18" charset="0"/>
              </a:rPr>
              <a:t>российской науки и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образования</a:t>
            </a:r>
          </a:p>
          <a:p>
            <a:pPr algn="just">
              <a:spcBef>
                <a:spcPts val="600"/>
              </a:spcBef>
            </a:pPr>
            <a:r>
              <a:rPr lang="ru-RU" dirty="0" smtClean="0">
                <a:latin typeface="Century" pitchFamily="18" charset="0"/>
              </a:rPr>
              <a:t>2.Программа </a:t>
            </a:r>
            <a:r>
              <a:rPr lang="ru-RU" dirty="0">
                <a:latin typeface="Century" pitchFamily="18" charset="0"/>
              </a:rPr>
              <a:t>информационной поддержки </a:t>
            </a:r>
            <a:r>
              <a:rPr lang="ru-RU" dirty="0">
                <a:solidFill>
                  <a:srgbClr val="695CB8"/>
                </a:solidFill>
                <a:latin typeface="Century" pitchFamily="18" charset="0"/>
              </a:rPr>
              <a:t>российских библиотек</a:t>
            </a:r>
          </a:p>
          <a:p>
            <a:pPr algn="just">
              <a:spcBef>
                <a:spcPts val="600"/>
              </a:spcBef>
            </a:pPr>
            <a:r>
              <a:rPr lang="ru-RU" dirty="0" smtClean="0">
                <a:latin typeface="Century" pitchFamily="18" charset="0"/>
              </a:rPr>
              <a:t>3.Всероссийская </a:t>
            </a:r>
            <a:r>
              <a:rPr lang="ru-RU" dirty="0">
                <a:latin typeface="Century" pitchFamily="18" charset="0"/>
              </a:rPr>
              <a:t>программа правовой поддержки </a:t>
            </a:r>
            <a:r>
              <a:rPr lang="ru-RU" dirty="0">
                <a:solidFill>
                  <a:srgbClr val="695CB8"/>
                </a:solidFill>
                <a:latin typeface="Century" pitchFamily="18" charset="0"/>
              </a:rPr>
              <a:t>бухгалтера</a:t>
            </a:r>
          </a:p>
          <a:p>
            <a:pPr algn="just">
              <a:spcBef>
                <a:spcPts val="600"/>
              </a:spcBef>
            </a:pPr>
            <a:r>
              <a:rPr lang="ru-RU" dirty="0" smtClean="0">
                <a:latin typeface="Century" pitchFamily="18" charset="0"/>
              </a:rPr>
              <a:t>4.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Издательская </a:t>
            </a:r>
            <a:r>
              <a:rPr lang="ru-RU" dirty="0">
                <a:solidFill>
                  <a:srgbClr val="695CB8"/>
                </a:solidFill>
                <a:latin typeface="Century" pitchFamily="18" charset="0"/>
              </a:rPr>
              <a:t>и просветительская деятельность</a:t>
            </a:r>
          </a:p>
          <a:p>
            <a:pPr algn="just">
              <a:spcBef>
                <a:spcPts val="600"/>
              </a:spcBef>
            </a:pPr>
            <a:r>
              <a:rPr lang="ru-RU" dirty="0" smtClean="0">
                <a:latin typeface="Century" pitchFamily="18" charset="0"/>
              </a:rPr>
              <a:t>5.Правовая </a:t>
            </a:r>
            <a:r>
              <a:rPr lang="ru-RU" dirty="0">
                <a:latin typeface="Century" pitchFamily="18" charset="0"/>
              </a:rPr>
              <a:t>информация в </a:t>
            </a:r>
            <a:r>
              <a:rPr lang="ru-RU" dirty="0">
                <a:solidFill>
                  <a:srgbClr val="695CB8"/>
                </a:solidFill>
                <a:latin typeface="Century" pitchFamily="18" charset="0"/>
              </a:rPr>
              <a:t>открытом доступе</a:t>
            </a:r>
          </a:p>
          <a:p>
            <a:pPr algn="just">
              <a:spcBef>
                <a:spcPts val="600"/>
              </a:spcBef>
            </a:pPr>
            <a:r>
              <a:rPr lang="ru-RU" dirty="0" smtClean="0">
                <a:latin typeface="Century" pitchFamily="18" charset="0"/>
              </a:rPr>
              <a:t>6.Сотрудничество </a:t>
            </a:r>
            <a:r>
              <a:rPr lang="ru-RU" dirty="0">
                <a:latin typeface="Century" pitchFamily="18" charset="0"/>
              </a:rPr>
              <a:t>с органами </a:t>
            </a:r>
            <a:r>
              <a:rPr lang="ru-RU" dirty="0">
                <a:solidFill>
                  <a:srgbClr val="695CB8"/>
                </a:solidFill>
                <a:latin typeface="Century" pitchFamily="18" charset="0"/>
              </a:rPr>
              <a:t>государственной власти и управления</a:t>
            </a:r>
          </a:p>
          <a:p>
            <a:pPr algn="just">
              <a:spcBef>
                <a:spcPts val="600"/>
              </a:spcBef>
            </a:pPr>
            <a:r>
              <a:rPr lang="ru-RU" dirty="0" smtClean="0">
                <a:latin typeface="Century" pitchFamily="18" charset="0"/>
              </a:rPr>
              <a:t>7.Разработка </a:t>
            </a:r>
            <a:r>
              <a:rPr lang="ru-RU" dirty="0">
                <a:solidFill>
                  <a:srgbClr val="695CB8"/>
                </a:solidFill>
                <a:latin typeface="Century" pitchFamily="18" charset="0"/>
              </a:rPr>
              <a:t>классификатора</a:t>
            </a:r>
            <a:r>
              <a:rPr lang="ru-RU" dirty="0">
                <a:latin typeface="Century" pitchFamily="18" charset="0"/>
              </a:rPr>
              <a:t> правовых актов РФ</a:t>
            </a:r>
          </a:p>
          <a:p>
            <a:pPr algn="just">
              <a:spcBef>
                <a:spcPts val="600"/>
              </a:spcBef>
            </a:pPr>
            <a:r>
              <a:rPr lang="ru-RU" dirty="0" smtClean="0">
                <a:latin typeface="Century" pitchFamily="18" charset="0"/>
              </a:rPr>
              <a:t>8.Участие </a:t>
            </a:r>
            <a:r>
              <a:rPr lang="ru-RU" dirty="0">
                <a:latin typeface="Century" pitchFamily="18" charset="0"/>
              </a:rPr>
              <a:t>в разработке </a:t>
            </a:r>
            <a:r>
              <a:rPr lang="ru-RU" dirty="0">
                <a:solidFill>
                  <a:srgbClr val="695CB8"/>
                </a:solidFill>
                <a:latin typeface="Century" pitchFamily="18" charset="0"/>
              </a:rPr>
              <a:t>концепции электронного распространения правовой информации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31" y="1833194"/>
            <a:ext cx="1962150" cy="133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20" y="3327375"/>
            <a:ext cx="2757628" cy="541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9813" y="3327375"/>
            <a:ext cx="2394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Century" pitchFamily="18" charset="0"/>
              </a:rPr>
              <a:t>Пособие "Как найти документ за 1 минуту" </a:t>
            </a:r>
          </a:p>
        </p:txBody>
      </p:sp>
      <p:pic>
        <p:nvPicPr>
          <p:cNvPr id="3079" name="Picture 7" descr="http://www.conspravo.ru/uploads/posts/2013-07/1373465592_trening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68" y="4231675"/>
            <a:ext cx="2124075" cy="133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20" y="5733256"/>
            <a:ext cx="275762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27941" y="5772994"/>
            <a:ext cx="2394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Century" pitchFamily="18" charset="0"/>
              </a:rPr>
              <a:t>Пособие "Как найти документ за 1 минуту" </a:t>
            </a:r>
          </a:p>
        </p:txBody>
      </p:sp>
      <p:pic>
        <p:nvPicPr>
          <p:cNvPr id="11" name="Picture 17" descr="http://mobirobi.net/uploads/posts/2012-12/1355684658_56747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47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-1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5536" y="2132856"/>
            <a:ext cx="45365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anose="02040604050505020304" pitchFamily="18" charset="0"/>
              </a:rPr>
              <a:t>1.2 Предположим, Вам необходимо какое-то время изучать документы о семье. В этом случае удобно создать папку с необходимыми документами, которую поместив группу папок «Пример». </a:t>
            </a:r>
            <a:endParaRPr lang="ru-RU" dirty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	1.2.1 Для этого нажмите кнопку «Создать группу папок»</a:t>
            </a: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/>
          <a:srcRect l="7768" t="8657" r="58880" b="76951"/>
          <a:stretch/>
        </p:blipFill>
        <p:spPr>
          <a:xfrm>
            <a:off x="755576" y="4941168"/>
            <a:ext cx="4320480" cy="1052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 flipV="1">
            <a:off x="2555776" y="5101070"/>
            <a:ext cx="1440160" cy="272145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5438844" y="4580300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anose="02040604050505020304" pitchFamily="18" charset="0"/>
              </a:rPr>
              <a:t>1.2.2 Введите с клавиатуры название «Пример» и сохраните его нажатием клавиши «</a:t>
            </a:r>
            <a:r>
              <a:rPr lang="en-US" dirty="0" smtClean="0">
                <a:latin typeface="Century" panose="02040604050505020304" pitchFamily="18" charset="0"/>
              </a:rPr>
              <a:t>Enter</a:t>
            </a:r>
            <a:r>
              <a:rPr lang="ru-RU" dirty="0" smtClean="0">
                <a:latin typeface="Century" panose="02040604050505020304" pitchFamily="18" charset="0"/>
              </a:rPr>
              <a:t>»</a:t>
            </a:r>
            <a:endParaRPr lang="ru-RU" dirty="0">
              <a:latin typeface="Century" panose="020406040505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/>
          <a:srcRect l="1112" t="25593" r="78321" b="64563"/>
          <a:stretch/>
        </p:blipFill>
        <p:spPr>
          <a:xfrm>
            <a:off x="5929866" y="5574815"/>
            <a:ext cx="2664296" cy="720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5" name="Группа 14"/>
          <p:cNvGrpSpPr/>
          <p:nvPr/>
        </p:nvGrpSpPr>
        <p:grpSpPr>
          <a:xfrm>
            <a:off x="7380312" y="1695449"/>
            <a:ext cx="1763688" cy="928211"/>
            <a:chOff x="7380312" y="1695449"/>
            <a:chExt cx="1763688" cy="928211"/>
          </a:xfrm>
        </p:grpSpPr>
        <p:sp>
          <p:nvSpPr>
            <p:cNvPr id="16" name="Прямоугольник 15">
              <a:hlinkClick r:id="rId5" action="ppaction://hlinksldjump"/>
            </p:cNvPr>
            <p:cNvSpPr/>
            <p:nvPr/>
          </p:nvSpPr>
          <p:spPr>
            <a:xfrm>
              <a:off x="7380312" y="1695449"/>
              <a:ext cx="1763688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" name="TextBox 16">
              <a:hlinkClick r:id="rId5" action="ppaction://hlinksldjump"/>
            </p:cNvPr>
            <p:cNvSpPr txBox="1"/>
            <p:nvPr/>
          </p:nvSpPr>
          <p:spPr>
            <a:xfrm>
              <a:off x="7614084" y="1854726"/>
              <a:ext cx="12961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prstClr val="black"/>
                  </a:solidFill>
                  <a:latin typeface="Book Antiqua" pitchFamily="18" charset="0"/>
                </a:rPr>
                <a:t>Главное меню</a:t>
              </a:r>
              <a:endParaRPr lang="ru-RU" dirty="0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7380312" y="2641998"/>
            <a:ext cx="1837422" cy="928211"/>
            <a:chOff x="7380312" y="2641998"/>
            <a:chExt cx="1837422" cy="928211"/>
          </a:xfrm>
        </p:grpSpPr>
        <p:sp>
          <p:nvSpPr>
            <p:cNvPr id="19" name="Прямоугольник 18">
              <a:hlinkClick r:id="rId6" action="ppaction://hlinksldjump"/>
            </p:cNvPr>
            <p:cNvSpPr/>
            <p:nvPr/>
          </p:nvSpPr>
          <p:spPr>
            <a:xfrm>
              <a:off x="7380312" y="2641998"/>
              <a:ext cx="1763688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" name="TextBox 19">
              <a:hlinkClick r:id="rId6" action="ppaction://hlinksldjump"/>
            </p:cNvPr>
            <p:cNvSpPr txBox="1"/>
            <p:nvPr/>
          </p:nvSpPr>
          <p:spPr>
            <a:xfrm>
              <a:off x="7795322" y="2939686"/>
              <a:ext cx="1422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prstClr val="black"/>
                  </a:solidFill>
                  <a:latin typeface="Book Antiqua" pitchFamily="18" charset="0"/>
                </a:rPr>
                <a:t>6</a:t>
              </a:r>
              <a:r>
                <a:rPr lang="ru-RU" dirty="0" smtClean="0">
                  <a:solidFill>
                    <a:prstClr val="black"/>
                  </a:solidFill>
                  <a:latin typeface="Book Antiqua" pitchFamily="18" charset="0"/>
                </a:rPr>
                <a:t> урок </a:t>
              </a:r>
              <a:endParaRPr lang="ru-RU" dirty="0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7380312" y="3580905"/>
            <a:ext cx="1866429" cy="928211"/>
            <a:chOff x="7380312" y="3580905"/>
            <a:chExt cx="1866429" cy="928211"/>
          </a:xfrm>
        </p:grpSpPr>
        <p:sp>
          <p:nvSpPr>
            <p:cNvPr id="22" name="Прямоугольник 21">
              <a:hlinkClick r:id="rId7" action="ppaction://hlinksldjump"/>
            </p:cNvPr>
            <p:cNvSpPr/>
            <p:nvPr/>
          </p:nvSpPr>
          <p:spPr>
            <a:xfrm>
              <a:off x="7380312" y="3580905"/>
              <a:ext cx="1763688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>
              <a:hlinkClick r:id="rId7" action="ppaction://hlinksldjump"/>
            </p:cNvPr>
            <p:cNvSpPr txBox="1"/>
            <p:nvPr/>
          </p:nvSpPr>
          <p:spPr>
            <a:xfrm>
              <a:off x="7446541" y="3886052"/>
              <a:ext cx="18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Century" pitchFamily="18" charset="0"/>
                </a:rPr>
                <a:t>Упражнение</a:t>
              </a:r>
              <a:endParaRPr lang="ru-RU" dirty="0">
                <a:latin typeface="Century" pitchFamily="18" charset="0"/>
              </a:endParaRPr>
            </a:p>
          </p:txBody>
        </p:sp>
      </p:grpSp>
      <p:pic>
        <p:nvPicPr>
          <p:cNvPr id="24" name="Picture 17" descr="http://mobirobi.net/uploads/posts/2012-12/1355684658_56747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2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-1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7200" y="1981873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anose="02040604050505020304" pitchFamily="18" charset="0"/>
              </a:rPr>
              <a:t>1.2.3 Поместите в эту группу папку «Семья».</a:t>
            </a:r>
            <a:endParaRPr lang="ru-RU" dirty="0">
              <a:latin typeface="Century" panose="020406040505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/>
          <a:srcRect t="26375" r="81129" b="61812"/>
          <a:stretch/>
        </p:blipFill>
        <p:spPr>
          <a:xfrm>
            <a:off x="5378570" y="4859951"/>
            <a:ext cx="2444552" cy="864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/>
          <a:srcRect l="3335" t="27563" r="74429" b="26171"/>
          <a:stretch/>
        </p:blipFill>
        <p:spPr>
          <a:xfrm>
            <a:off x="827584" y="2641998"/>
            <a:ext cx="2880320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2" name="Прямая со стрелкой 11"/>
          <p:cNvCxnSpPr/>
          <p:nvPr/>
        </p:nvCxnSpPr>
        <p:spPr>
          <a:xfrm>
            <a:off x="3563888" y="4334186"/>
            <a:ext cx="3036958" cy="11815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16" name="Группа 15"/>
          <p:cNvGrpSpPr/>
          <p:nvPr/>
        </p:nvGrpSpPr>
        <p:grpSpPr>
          <a:xfrm>
            <a:off x="7380312" y="1695449"/>
            <a:ext cx="1763688" cy="928211"/>
            <a:chOff x="7380312" y="1695449"/>
            <a:chExt cx="1763688" cy="928211"/>
          </a:xfrm>
        </p:grpSpPr>
        <p:sp>
          <p:nvSpPr>
            <p:cNvPr id="17" name="Прямоугольник 16">
              <a:hlinkClick r:id="rId5" action="ppaction://hlinksldjump"/>
            </p:cNvPr>
            <p:cNvSpPr/>
            <p:nvPr/>
          </p:nvSpPr>
          <p:spPr>
            <a:xfrm>
              <a:off x="7380312" y="1695449"/>
              <a:ext cx="1763688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8" name="TextBox 17">
              <a:hlinkClick r:id="rId5" action="ppaction://hlinksldjump"/>
            </p:cNvPr>
            <p:cNvSpPr txBox="1"/>
            <p:nvPr/>
          </p:nvSpPr>
          <p:spPr>
            <a:xfrm>
              <a:off x="7614084" y="1854726"/>
              <a:ext cx="12961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prstClr val="black"/>
                  </a:solidFill>
                  <a:latin typeface="Book Antiqua" pitchFamily="18" charset="0"/>
                </a:rPr>
                <a:t>Главное меню</a:t>
              </a:r>
              <a:endParaRPr lang="ru-RU" dirty="0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7380312" y="2641998"/>
            <a:ext cx="1837422" cy="928211"/>
            <a:chOff x="7380312" y="2641998"/>
            <a:chExt cx="1837422" cy="928211"/>
          </a:xfrm>
        </p:grpSpPr>
        <p:sp>
          <p:nvSpPr>
            <p:cNvPr id="20" name="Прямоугольник 19">
              <a:hlinkClick r:id="rId6" action="ppaction://hlinksldjump"/>
            </p:cNvPr>
            <p:cNvSpPr/>
            <p:nvPr/>
          </p:nvSpPr>
          <p:spPr>
            <a:xfrm>
              <a:off x="7380312" y="2641998"/>
              <a:ext cx="1763688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1" name="TextBox 20">
              <a:hlinkClick r:id="rId6" action="ppaction://hlinksldjump"/>
            </p:cNvPr>
            <p:cNvSpPr txBox="1"/>
            <p:nvPr/>
          </p:nvSpPr>
          <p:spPr>
            <a:xfrm>
              <a:off x="7795322" y="2939686"/>
              <a:ext cx="1422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prstClr val="black"/>
                  </a:solidFill>
                  <a:latin typeface="Book Antiqua" pitchFamily="18" charset="0"/>
                </a:rPr>
                <a:t>6</a:t>
              </a:r>
              <a:r>
                <a:rPr lang="ru-RU" dirty="0" smtClean="0">
                  <a:solidFill>
                    <a:prstClr val="black"/>
                  </a:solidFill>
                  <a:latin typeface="Book Antiqua" pitchFamily="18" charset="0"/>
                </a:rPr>
                <a:t> урок </a:t>
              </a:r>
              <a:endParaRPr lang="ru-RU" dirty="0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7380312" y="3580905"/>
            <a:ext cx="1866429" cy="928211"/>
            <a:chOff x="7380312" y="3580905"/>
            <a:chExt cx="1866429" cy="928211"/>
          </a:xfrm>
        </p:grpSpPr>
        <p:sp>
          <p:nvSpPr>
            <p:cNvPr id="23" name="Прямоугольник 22">
              <a:hlinkClick r:id="rId7" action="ppaction://hlinksldjump"/>
            </p:cNvPr>
            <p:cNvSpPr/>
            <p:nvPr/>
          </p:nvSpPr>
          <p:spPr>
            <a:xfrm>
              <a:off x="7380312" y="3580905"/>
              <a:ext cx="1763688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TextBox 23">
              <a:hlinkClick r:id="rId7" action="ppaction://hlinksldjump"/>
            </p:cNvPr>
            <p:cNvSpPr txBox="1"/>
            <p:nvPr/>
          </p:nvSpPr>
          <p:spPr>
            <a:xfrm>
              <a:off x="7446541" y="3886052"/>
              <a:ext cx="18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Century" pitchFamily="18" charset="0"/>
                </a:rPr>
                <a:t>Упражнение</a:t>
              </a:r>
              <a:endParaRPr lang="ru-RU" dirty="0">
                <a:latin typeface="Century" pitchFamily="18" charset="0"/>
              </a:endParaRPr>
            </a:p>
          </p:txBody>
        </p:sp>
      </p:grpSp>
      <p:pic>
        <p:nvPicPr>
          <p:cNvPr id="26" name="Picture 17" descr="http://mobirobi.net/uploads/posts/2012-12/1355684658_56747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62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-1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6118" y="1845558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anose="02040604050505020304" pitchFamily="18" charset="0"/>
              </a:rPr>
              <a:t>1.2.4 Найдите документы для папки «Семья».</a:t>
            </a:r>
            <a:endParaRPr lang="ru-RU" dirty="0">
              <a:latin typeface="Century" panose="020406040505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/>
          <a:srcRect l="1668" t="11812" r="27736" b="41923"/>
          <a:stretch/>
        </p:blipFill>
        <p:spPr>
          <a:xfrm>
            <a:off x="208911" y="2660770"/>
            <a:ext cx="4850628" cy="1795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809925" y="5051885"/>
            <a:ext cx="3850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anose="02040604050505020304" pitchFamily="18" charset="0"/>
              </a:rPr>
              <a:t>1.2.5 Добавьте все документы.</a:t>
            </a:r>
            <a:endParaRPr lang="ru-RU" dirty="0">
              <a:latin typeface="Century" panose="020406040505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/>
          <a:srcRect l="61118" t="48417" r="13868" b="15162"/>
          <a:stretch/>
        </p:blipFill>
        <p:spPr>
          <a:xfrm>
            <a:off x="5071700" y="4571227"/>
            <a:ext cx="2507621" cy="2061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0" name="Группа 19"/>
          <p:cNvGrpSpPr/>
          <p:nvPr/>
        </p:nvGrpSpPr>
        <p:grpSpPr>
          <a:xfrm>
            <a:off x="7380312" y="1695449"/>
            <a:ext cx="1763688" cy="928211"/>
            <a:chOff x="7380312" y="1695449"/>
            <a:chExt cx="1763688" cy="928211"/>
          </a:xfrm>
        </p:grpSpPr>
        <p:sp>
          <p:nvSpPr>
            <p:cNvPr id="21" name="Прямоугольник 20">
              <a:hlinkClick r:id="rId5" action="ppaction://hlinksldjump"/>
            </p:cNvPr>
            <p:cNvSpPr/>
            <p:nvPr/>
          </p:nvSpPr>
          <p:spPr>
            <a:xfrm>
              <a:off x="7380312" y="1695449"/>
              <a:ext cx="1763688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2" name="TextBox 21">
              <a:hlinkClick r:id="rId5" action="ppaction://hlinksldjump"/>
            </p:cNvPr>
            <p:cNvSpPr txBox="1"/>
            <p:nvPr/>
          </p:nvSpPr>
          <p:spPr>
            <a:xfrm>
              <a:off x="7614084" y="1854726"/>
              <a:ext cx="12961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prstClr val="black"/>
                  </a:solidFill>
                  <a:latin typeface="Book Antiqua" pitchFamily="18" charset="0"/>
                </a:rPr>
                <a:t>Главное меню</a:t>
              </a:r>
              <a:endParaRPr lang="ru-RU" dirty="0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7380312" y="2641998"/>
            <a:ext cx="1837422" cy="928211"/>
            <a:chOff x="7380312" y="2641998"/>
            <a:chExt cx="1837422" cy="928211"/>
          </a:xfrm>
        </p:grpSpPr>
        <p:sp>
          <p:nvSpPr>
            <p:cNvPr id="24" name="Прямоугольник 23">
              <a:hlinkClick r:id="rId6" action="ppaction://hlinksldjump"/>
            </p:cNvPr>
            <p:cNvSpPr/>
            <p:nvPr/>
          </p:nvSpPr>
          <p:spPr>
            <a:xfrm>
              <a:off x="7380312" y="2641998"/>
              <a:ext cx="1763688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5" name="TextBox 24">
              <a:hlinkClick r:id="rId6" action="ppaction://hlinksldjump"/>
            </p:cNvPr>
            <p:cNvSpPr txBox="1"/>
            <p:nvPr/>
          </p:nvSpPr>
          <p:spPr>
            <a:xfrm>
              <a:off x="7795322" y="2939686"/>
              <a:ext cx="1422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prstClr val="black"/>
                  </a:solidFill>
                  <a:latin typeface="Book Antiqua" pitchFamily="18" charset="0"/>
                </a:rPr>
                <a:t>6</a:t>
              </a:r>
              <a:r>
                <a:rPr lang="ru-RU" dirty="0" smtClean="0">
                  <a:solidFill>
                    <a:prstClr val="black"/>
                  </a:solidFill>
                  <a:latin typeface="Book Antiqua" pitchFamily="18" charset="0"/>
                </a:rPr>
                <a:t> урок </a:t>
              </a:r>
              <a:endParaRPr lang="ru-RU" dirty="0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7380312" y="3580905"/>
            <a:ext cx="1866429" cy="928211"/>
            <a:chOff x="7380312" y="3580905"/>
            <a:chExt cx="1866429" cy="928211"/>
          </a:xfrm>
        </p:grpSpPr>
        <p:sp>
          <p:nvSpPr>
            <p:cNvPr id="27" name="Прямоугольник 26">
              <a:hlinkClick r:id="rId7" action="ppaction://hlinksldjump"/>
            </p:cNvPr>
            <p:cNvSpPr/>
            <p:nvPr/>
          </p:nvSpPr>
          <p:spPr>
            <a:xfrm>
              <a:off x="7380312" y="3580905"/>
              <a:ext cx="1763688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>
              <a:hlinkClick r:id="rId7" action="ppaction://hlinksldjump"/>
            </p:cNvPr>
            <p:cNvSpPr txBox="1"/>
            <p:nvPr/>
          </p:nvSpPr>
          <p:spPr>
            <a:xfrm>
              <a:off x="7446541" y="3886052"/>
              <a:ext cx="18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Century" pitchFamily="18" charset="0"/>
                </a:rPr>
                <a:t>Упражнение</a:t>
              </a:r>
              <a:endParaRPr lang="ru-RU" dirty="0">
                <a:latin typeface="Century" pitchFamily="18" charset="0"/>
              </a:endParaRPr>
            </a:p>
          </p:txBody>
        </p:sp>
      </p:grpSp>
      <p:pic>
        <p:nvPicPr>
          <p:cNvPr id="29" name="Picture 17" descr="http://mobirobi.net/uploads/posts/2012-12/1355684658_56747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46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-1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0637" y="3835691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anose="02040604050505020304" pitchFamily="18" charset="0"/>
              </a:rPr>
              <a:t>1.2.7 Вернитесь в поиск и добавьте 1 документ.</a:t>
            </a:r>
            <a:endParaRPr lang="ru-RU" dirty="0">
              <a:latin typeface="Century" panose="020406040505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/>
          <a:srcRect l="35020" t="30515" r="43301" b="37986"/>
          <a:stretch/>
        </p:blipFill>
        <p:spPr>
          <a:xfrm>
            <a:off x="3851920" y="4425506"/>
            <a:ext cx="2808312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51520" y="1941054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anose="02040604050505020304" pitchFamily="18" charset="0"/>
              </a:rPr>
              <a:t>1.2.6 Нажмите кнопку «Добавить».</a:t>
            </a:r>
            <a:endParaRPr lang="ru-RU" dirty="0">
              <a:latin typeface="Century" panose="020406040505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/>
          <a:srcRect l="52252" t="75794" r="27181" b="17315"/>
          <a:stretch/>
        </p:blipFill>
        <p:spPr>
          <a:xfrm>
            <a:off x="457200" y="2587963"/>
            <a:ext cx="4489839" cy="849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Группа 11"/>
          <p:cNvGrpSpPr/>
          <p:nvPr/>
        </p:nvGrpSpPr>
        <p:grpSpPr>
          <a:xfrm>
            <a:off x="7380312" y="1695449"/>
            <a:ext cx="1763688" cy="928211"/>
            <a:chOff x="7380312" y="1695449"/>
            <a:chExt cx="1763688" cy="928211"/>
          </a:xfrm>
        </p:grpSpPr>
        <p:sp>
          <p:nvSpPr>
            <p:cNvPr id="13" name="Прямоугольник 12">
              <a:hlinkClick r:id="rId5" action="ppaction://hlinksldjump"/>
            </p:cNvPr>
            <p:cNvSpPr/>
            <p:nvPr/>
          </p:nvSpPr>
          <p:spPr>
            <a:xfrm>
              <a:off x="7380312" y="1695449"/>
              <a:ext cx="1763688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" name="TextBox 13">
              <a:hlinkClick r:id="rId5" action="ppaction://hlinksldjump"/>
            </p:cNvPr>
            <p:cNvSpPr txBox="1"/>
            <p:nvPr/>
          </p:nvSpPr>
          <p:spPr>
            <a:xfrm>
              <a:off x="7614084" y="1854726"/>
              <a:ext cx="12961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prstClr val="black"/>
                  </a:solidFill>
                  <a:latin typeface="Book Antiqua" pitchFamily="18" charset="0"/>
                </a:rPr>
                <a:t>Главное меню</a:t>
              </a:r>
              <a:endParaRPr lang="ru-RU" dirty="0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7380312" y="2641998"/>
            <a:ext cx="1837422" cy="928211"/>
            <a:chOff x="7380312" y="2641998"/>
            <a:chExt cx="1837422" cy="928211"/>
          </a:xfrm>
        </p:grpSpPr>
        <p:sp>
          <p:nvSpPr>
            <p:cNvPr id="16" name="Прямоугольник 15">
              <a:hlinkClick r:id="rId6" action="ppaction://hlinksldjump"/>
            </p:cNvPr>
            <p:cNvSpPr/>
            <p:nvPr/>
          </p:nvSpPr>
          <p:spPr>
            <a:xfrm>
              <a:off x="7380312" y="2641998"/>
              <a:ext cx="1763688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" name="TextBox 16">
              <a:hlinkClick r:id="rId6" action="ppaction://hlinksldjump"/>
            </p:cNvPr>
            <p:cNvSpPr txBox="1"/>
            <p:nvPr/>
          </p:nvSpPr>
          <p:spPr>
            <a:xfrm>
              <a:off x="7795322" y="2939686"/>
              <a:ext cx="1422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prstClr val="black"/>
                  </a:solidFill>
                  <a:latin typeface="Book Antiqua" pitchFamily="18" charset="0"/>
                </a:rPr>
                <a:t>6</a:t>
              </a:r>
              <a:r>
                <a:rPr lang="ru-RU" dirty="0" smtClean="0">
                  <a:solidFill>
                    <a:prstClr val="black"/>
                  </a:solidFill>
                  <a:latin typeface="Book Antiqua" pitchFamily="18" charset="0"/>
                </a:rPr>
                <a:t> урок </a:t>
              </a:r>
              <a:endParaRPr lang="ru-RU" dirty="0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7380312" y="3580905"/>
            <a:ext cx="1866429" cy="928211"/>
            <a:chOff x="7380312" y="3580905"/>
            <a:chExt cx="1866429" cy="928211"/>
          </a:xfrm>
        </p:grpSpPr>
        <p:sp>
          <p:nvSpPr>
            <p:cNvPr id="19" name="Прямоугольник 18">
              <a:hlinkClick r:id="rId7" action="ppaction://hlinksldjump"/>
            </p:cNvPr>
            <p:cNvSpPr/>
            <p:nvPr/>
          </p:nvSpPr>
          <p:spPr>
            <a:xfrm>
              <a:off x="7380312" y="3580905"/>
              <a:ext cx="1763688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>
              <a:hlinkClick r:id="rId7" action="ppaction://hlinksldjump"/>
            </p:cNvPr>
            <p:cNvSpPr txBox="1"/>
            <p:nvPr/>
          </p:nvSpPr>
          <p:spPr>
            <a:xfrm>
              <a:off x="7446541" y="3886052"/>
              <a:ext cx="18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Century" pitchFamily="18" charset="0"/>
                </a:rPr>
                <a:t>Упражнение</a:t>
              </a:r>
              <a:endParaRPr lang="ru-RU" dirty="0">
                <a:latin typeface="Century" pitchFamily="18" charset="0"/>
              </a:endParaRPr>
            </a:p>
          </p:txBody>
        </p:sp>
      </p:grpSp>
      <p:pic>
        <p:nvPicPr>
          <p:cNvPr id="21" name="Picture 17" descr="http://mobirobi.net/uploads/posts/2012-12/1355684658_56747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88801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-1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4883" y="1913846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anose="02040604050505020304" pitchFamily="18" charset="0"/>
              </a:rPr>
              <a:t>1.2.8 Просмотрите свою Папку.</a:t>
            </a:r>
            <a:endParaRPr lang="ru-RU" dirty="0">
              <a:latin typeface="Century" panose="020406040505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/>
          <a:srcRect l="31100" t="13579" r="1638" b="25392"/>
          <a:stretch/>
        </p:blipFill>
        <p:spPr>
          <a:xfrm>
            <a:off x="294883" y="2501057"/>
            <a:ext cx="5040560" cy="2582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Группа 12"/>
          <p:cNvGrpSpPr/>
          <p:nvPr/>
        </p:nvGrpSpPr>
        <p:grpSpPr>
          <a:xfrm>
            <a:off x="7380312" y="1695449"/>
            <a:ext cx="1763688" cy="928211"/>
            <a:chOff x="7380312" y="1695449"/>
            <a:chExt cx="1763688" cy="928211"/>
          </a:xfrm>
        </p:grpSpPr>
        <p:sp>
          <p:nvSpPr>
            <p:cNvPr id="14" name="Прямоугольник 13">
              <a:hlinkClick r:id="rId4" action="ppaction://hlinksldjump"/>
            </p:cNvPr>
            <p:cNvSpPr/>
            <p:nvPr/>
          </p:nvSpPr>
          <p:spPr>
            <a:xfrm>
              <a:off x="7380312" y="1695449"/>
              <a:ext cx="1763688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" name="TextBox 14">
              <a:hlinkClick r:id="rId4" action="ppaction://hlinksldjump"/>
            </p:cNvPr>
            <p:cNvSpPr txBox="1"/>
            <p:nvPr/>
          </p:nvSpPr>
          <p:spPr>
            <a:xfrm>
              <a:off x="7614084" y="1854726"/>
              <a:ext cx="12961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prstClr val="black"/>
                  </a:solidFill>
                  <a:latin typeface="Book Antiqua" pitchFamily="18" charset="0"/>
                </a:rPr>
                <a:t>Главное меню</a:t>
              </a:r>
              <a:endParaRPr lang="ru-RU" dirty="0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7380312" y="2641998"/>
            <a:ext cx="1837422" cy="928211"/>
            <a:chOff x="7380312" y="2641998"/>
            <a:chExt cx="1837422" cy="928211"/>
          </a:xfrm>
        </p:grpSpPr>
        <p:sp>
          <p:nvSpPr>
            <p:cNvPr id="17" name="Прямоугольник 16">
              <a:hlinkClick r:id="rId5" action="ppaction://hlinksldjump"/>
            </p:cNvPr>
            <p:cNvSpPr/>
            <p:nvPr/>
          </p:nvSpPr>
          <p:spPr>
            <a:xfrm>
              <a:off x="7380312" y="2641998"/>
              <a:ext cx="1763688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8" name="TextBox 17">
              <a:hlinkClick r:id="rId5" action="ppaction://hlinksldjump"/>
            </p:cNvPr>
            <p:cNvSpPr txBox="1"/>
            <p:nvPr/>
          </p:nvSpPr>
          <p:spPr>
            <a:xfrm>
              <a:off x="7795322" y="2939686"/>
              <a:ext cx="1422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prstClr val="black"/>
                  </a:solidFill>
                  <a:latin typeface="Book Antiqua" pitchFamily="18" charset="0"/>
                </a:rPr>
                <a:t>6</a:t>
              </a:r>
              <a:r>
                <a:rPr lang="ru-RU" dirty="0" smtClean="0">
                  <a:solidFill>
                    <a:prstClr val="black"/>
                  </a:solidFill>
                  <a:latin typeface="Book Antiqua" pitchFamily="18" charset="0"/>
                </a:rPr>
                <a:t> урок </a:t>
              </a:r>
              <a:endParaRPr lang="ru-RU" dirty="0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7380312" y="3580905"/>
            <a:ext cx="1866429" cy="928211"/>
            <a:chOff x="7380312" y="3580905"/>
            <a:chExt cx="1866429" cy="928211"/>
          </a:xfrm>
        </p:grpSpPr>
        <p:sp>
          <p:nvSpPr>
            <p:cNvPr id="20" name="Прямоугольник 19">
              <a:hlinkClick r:id="rId6" action="ppaction://hlinksldjump"/>
            </p:cNvPr>
            <p:cNvSpPr/>
            <p:nvPr/>
          </p:nvSpPr>
          <p:spPr>
            <a:xfrm>
              <a:off x="7380312" y="3580905"/>
              <a:ext cx="1763688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>
              <a:hlinkClick r:id="rId6" action="ppaction://hlinksldjump"/>
            </p:cNvPr>
            <p:cNvSpPr txBox="1"/>
            <p:nvPr/>
          </p:nvSpPr>
          <p:spPr>
            <a:xfrm>
              <a:off x="7446541" y="3886052"/>
              <a:ext cx="18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Century" pitchFamily="18" charset="0"/>
                </a:rPr>
                <a:t>Упражнение</a:t>
              </a:r>
              <a:endParaRPr lang="ru-RU" dirty="0">
                <a:latin typeface="Century" pitchFamily="18" charset="0"/>
              </a:endParaRPr>
            </a:p>
          </p:txBody>
        </p:sp>
      </p:grpSp>
      <p:pic>
        <p:nvPicPr>
          <p:cNvPr id="22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0852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-1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7504" y="1695449"/>
            <a:ext cx="4536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anose="02040604050505020304" pitchFamily="18" charset="0"/>
              </a:rPr>
              <a:t>1.3 Выполните упражнение.</a:t>
            </a:r>
          </a:p>
          <a:p>
            <a:endParaRPr lang="ru-RU" dirty="0">
              <a:latin typeface="Century" panose="02040604050505020304" pitchFamily="18" charset="0"/>
            </a:endParaRPr>
          </a:p>
          <a:p>
            <a:pPr algn="ctr"/>
            <a:r>
              <a:rPr lang="ru-RU" dirty="0" smtClean="0">
                <a:latin typeface="Century" panose="02040604050505020304" pitchFamily="18" charset="0"/>
              </a:rPr>
              <a:t>	</a:t>
            </a:r>
            <a:endParaRPr lang="ru-RU" b="1" dirty="0">
              <a:latin typeface="Century" panose="020406040505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80574" y="2143047"/>
            <a:ext cx="31140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Century" panose="02040604050505020304" pitchFamily="18" charset="0"/>
              </a:rPr>
              <a:t>Создайте папку «Права и обязанности» и добавьте туда соответствующие тематике документы.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/>
          <a:srcRect l="29988" t="12594" r="1084" b="6689"/>
          <a:stretch/>
        </p:blipFill>
        <p:spPr>
          <a:xfrm>
            <a:off x="971600" y="3396812"/>
            <a:ext cx="4392488" cy="290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Группа 11"/>
          <p:cNvGrpSpPr/>
          <p:nvPr/>
        </p:nvGrpSpPr>
        <p:grpSpPr>
          <a:xfrm>
            <a:off x="7380312" y="1695449"/>
            <a:ext cx="1763688" cy="928211"/>
            <a:chOff x="7380312" y="1695449"/>
            <a:chExt cx="1763688" cy="928211"/>
          </a:xfrm>
        </p:grpSpPr>
        <p:sp>
          <p:nvSpPr>
            <p:cNvPr id="13" name="Прямоугольник 12">
              <a:hlinkClick r:id="rId4" action="ppaction://hlinksldjump"/>
            </p:cNvPr>
            <p:cNvSpPr/>
            <p:nvPr/>
          </p:nvSpPr>
          <p:spPr>
            <a:xfrm>
              <a:off x="7380312" y="1695449"/>
              <a:ext cx="1763688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" name="TextBox 13">
              <a:hlinkClick r:id="rId4" action="ppaction://hlinksldjump"/>
            </p:cNvPr>
            <p:cNvSpPr txBox="1"/>
            <p:nvPr/>
          </p:nvSpPr>
          <p:spPr>
            <a:xfrm>
              <a:off x="7614084" y="1854726"/>
              <a:ext cx="12961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prstClr val="black"/>
                  </a:solidFill>
                  <a:latin typeface="Book Antiqua" pitchFamily="18" charset="0"/>
                </a:rPr>
                <a:t>Главное меню</a:t>
              </a:r>
              <a:endParaRPr lang="ru-RU" dirty="0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7380312" y="2641998"/>
            <a:ext cx="1837422" cy="928211"/>
            <a:chOff x="7380312" y="2641998"/>
            <a:chExt cx="1837422" cy="928211"/>
          </a:xfrm>
        </p:grpSpPr>
        <p:sp>
          <p:nvSpPr>
            <p:cNvPr id="16" name="Прямоугольник 15">
              <a:hlinkClick r:id="rId5" action="ppaction://hlinksldjump"/>
            </p:cNvPr>
            <p:cNvSpPr/>
            <p:nvPr/>
          </p:nvSpPr>
          <p:spPr>
            <a:xfrm>
              <a:off x="7380312" y="2641998"/>
              <a:ext cx="1763688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" name="TextBox 16">
              <a:hlinkClick r:id="rId5" action="ppaction://hlinksldjump"/>
            </p:cNvPr>
            <p:cNvSpPr txBox="1"/>
            <p:nvPr/>
          </p:nvSpPr>
          <p:spPr>
            <a:xfrm>
              <a:off x="7795322" y="2939686"/>
              <a:ext cx="1422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prstClr val="black"/>
                  </a:solidFill>
                  <a:latin typeface="Book Antiqua" pitchFamily="18" charset="0"/>
                </a:rPr>
                <a:t>6</a:t>
              </a:r>
              <a:r>
                <a:rPr lang="ru-RU" dirty="0" smtClean="0">
                  <a:solidFill>
                    <a:prstClr val="black"/>
                  </a:solidFill>
                  <a:latin typeface="Book Antiqua" pitchFamily="18" charset="0"/>
                </a:rPr>
                <a:t> урок </a:t>
              </a:r>
              <a:endParaRPr lang="ru-RU" dirty="0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7380312" y="3580905"/>
            <a:ext cx="1866429" cy="928211"/>
            <a:chOff x="7380312" y="3580905"/>
            <a:chExt cx="1866429" cy="928211"/>
          </a:xfrm>
        </p:grpSpPr>
        <p:sp>
          <p:nvSpPr>
            <p:cNvPr id="19" name="Прямоугольник 18">
              <a:hlinkClick r:id="rId6" action="ppaction://hlinksldjump"/>
            </p:cNvPr>
            <p:cNvSpPr/>
            <p:nvPr/>
          </p:nvSpPr>
          <p:spPr>
            <a:xfrm>
              <a:off x="7380312" y="3580905"/>
              <a:ext cx="1763688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>
              <a:hlinkClick r:id="rId6" action="ppaction://hlinksldjump"/>
            </p:cNvPr>
            <p:cNvSpPr txBox="1"/>
            <p:nvPr/>
          </p:nvSpPr>
          <p:spPr>
            <a:xfrm>
              <a:off x="7446541" y="3886052"/>
              <a:ext cx="18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Century" pitchFamily="18" charset="0"/>
                </a:rPr>
                <a:t>Упражнение</a:t>
              </a:r>
              <a:endParaRPr lang="ru-RU" dirty="0">
                <a:latin typeface="Century" pitchFamily="18" charset="0"/>
              </a:endParaRPr>
            </a:p>
          </p:txBody>
        </p:sp>
      </p:grpSp>
      <p:pic>
        <p:nvPicPr>
          <p:cNvPr id="21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40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-1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9552" y="1854726"/>
            <a:ext cx="53285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anose="02040604050505020304" pitchFamily="18" charset="0"/>
              </a:rPr>
              <a:t>1.4 Созданные папки можно объединять, пересекать, а также вычитать содержимое одной папки из другой.</a:t>
            </a:r>
          </a:p>
          <a:p>
            <a:r>
              <a:rPr lang="ru-RU" dirty="0">
                <a:latin typeface="Century" panose="02040604050505020304" pitchFamily="18" charset="0"/>
              </a:rPr>
              <a:t>	</a:t>
            </a:r>
            <a:r>
              <a:rPr lang="ru-RU" dirty="0" smtClean="0">
                <a:latin typeface="Century" panose="02040604050505020304" pitchFamily="18" charset="0"/>
              </a:rPr>
              <a:t>1.4.1 Выделите клавишей </a:t>
            </a:r>
            <a:r>
              <a:rPr lang="en-US" dirty="0" smtClean="0">
                <a:latin typeface="Century" panose="02040604050505020304" pitchFamily="18" charset="0"/>
              </a:rPr>
              <a:t>Insert</a:t>
            </a:r>
            <a:r>
              <a:rPr lang="ru-RU" dirty="0" smtClean="0">
                <a:latin typeface="Century" panose="02040604050505020304" pitchFamily="18" charset="0"/>
              </a:rPr>
              <a:t> две созданные папки или установите курсор на группе папок.</a:t>
            </a:r>
            <a:endParaRPr lang="ru-RU" dirty="0">
              <a:latin typeface="Century" panose="020406040505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/>
          <a:srcRect l="2224" t="15457" r="44968" b="54721"/>
          <a:stretch/>
        </p:blipFill>
        <p:spPr>
          <a:xfrm>
            <a:off x="683568" y="3861048"/>
            <a:ext cx="6226221" cy="1985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Группа 10"/>
          <p:cNvGrpSpPr/>
          <p:nvPr/>
        </p:nvGrpSpPr>
        <p:grpSpPr>
          <a:xfrm>
            <a:off x="7380312" y="1695449"/>
            <a:ext cx="1763688" cy="928211"/>
            <a:chOff x="7380312" y="1695449"/>
            <a:chExt cx="1763688" cy="928211"/>
          </a:xfrm>
        </p:grpSpPr>
        <p:sp>
          <p:nvSpPr>
            <p:cNvPr id="12" name="Прямоугольник 11">
              <a:hlinkClick r:id="rId4" action="ppaction://hlinksldjump"/>
            </p:cNvPr>
            <p:cNvSpPr/>
            <p:nvPr/>
          </p:nvSpPr>
          <p:spPr>
            <a:xfrm>
              <a:off x="7380312" y="1695449"/>
              <a:ext cx="1763688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" name="TextBox 12">
              <a:hlinkClick r:id="rId4" action="ppaction://hlinksldjump"/>
            </p:cNvPr>
            <p:cNvSpPr txBox="1"/>
            <p:nvPr/>
          </p:nvSpPr>
          <p:spPr>
            <a:xfrm>
              <a:off x="7614084" y="1854726"/>
              <a:ext cx="12961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prstClr val="black"/>
                  </a:solidFill>
                  <a:latin typeface="Book Antiqua" pitchFamily="18" charset="0"/>
                </a:rPr>
                <a:t>Главное меню</a:t>
              </a:r>
              <a:endParaRPr lang="ru-RU" dirty="0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380312" y="2641998"/>
            <a:ext cx="1837422" cy="928211"/>
            <a:chOff x="7380312" y="2641998"/>
            <a:chExt cx="1837422" cy="928211"/>
          </a:xfrm>
        </p:grpSpPr>
        <p:sp>
          <p:nvSpPr>
            <p:cNvPr id="15" name="Прямоугольник 14">
              <a:hlinkClick r:id="rId5" action="ppaction://hlinksldjump"/>
            </p:cNvPr>
            <p:cNvSpPr/>
            <p:nvPr/>
          </p:nvSpPr>
          <p:spPr>
            <a:xfrm>
              <a:off x="7380312" y="2641998"/>
              <a:ext cx="1763688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" name="TextBox 15">
              <a:hlinkClick r:id="rId5" action="ppaction://hlinksldjump"/>
            </p:cNvPr>
            <p:cNvSpPr txBox="1"/>
            <p:nvPr/>
          </p:nvSpPr>
          <p:spPr>
            <a:xfrm>
              <a:off x="7795322" y="2939686"/>
              <a:ext cx="1422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prstClr val="black"/>
                  </a:solidFill>
                  <a:latin typeface="Book Antiqua" pitchFamily="18" charset="0"/>
                </a:rPr>
                <a:t>6</a:t>
              </a:r>
              <a:r>
                <a:rPr lang="ru-RU" dirty="0" smtClean="0">
                  <a:solidFill>
                    <a:prstClr val="black"/>
                  </a:solidFill>
                  <a:latin typeface="Book Antiqua" pitchFamily="18" charset="0"/>
                </a:rPr>
                <a:t> урок </a:t>
              </a:r>
              <a:endParaRPr lang="ru-RU" dirty="0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</p:grpSp>
      <p:pic>
        <p:nvPicPr>
          <p:cNvPr id="20" name="Picture 17" descr="http://mobirobi.net/uploads/posts/2012-12/1355684658_56747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97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-1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1988840"/>
            <a:ext cx="4824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anose="02040604050505020304" pitchFamily="18" charset="0"/>
              </a:rPr>
              <a:t>1.4.2 В контекстном меню  выберите «Операции с папками», где Вы можете применить «Объединить» или «Пересечь».</a:t>
            </a:r>
            <a:endParaRPr lang="ru-RU" dirty="0">
              <a:latin typeface="Century" panose="020406040505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/>
          <a:srcRect l="8042" t="30064" r="41918" b="27212"/>
          <a:stretch/>
        </p:blipFill>
        <p:spPr>
          <a:xfrm>
            <a:off x="611561" y="3106103"/>
            <a:ext cx="4896544" cy="2360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 flipV="1">
            <a:off x="2269376" y="3205561"/>
            <a:ext cx="3238729" cy="364648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/>
          <a:srcRect l="-527" t="13781" r="73232" b="75391"/>
          <a:stretch/>
        </p:blipFill>
        <p:spPr>
          <a:xfrm>
            <a:off x="5451298" y="5640441"/>
            <a:ext cx="3458930" cy="774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Прямая со стрелкой 12"/>
          <p:cNvCxnSpPr/>
          <p:nvPr/>
        </p:nvCxnSpPr>
        <p:spPr>
          <a:xfrm>
            <a:off x="4716016" y="3570209"/>
            <a:ext cx="1080120" cy="21630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16" name="Группа 15"/>
          <p:cNvGrpSpPr/>
          <p:nvPr/>
        </p:nvGrpSpPr>
        <p:grpSpPr>
          <a:xfrm>
            <a:off x="7380312" y="1695449"/>
            <a:ext cx="1763688" cy="928211"/>
            <a:chOff x="7380312" y="1695449"/>
            <a:chExt cx="1763688" cy="928211"/>
          </a:xfrm>
        </p:grpSpPr>
        <p:sp>
          <p:nvSpPr>
            <p:cNvPr id="17" name="Прямоугольник 16">
              <a:hlinkClick r:id="rId5" action="ppaction://hlinksldjump"/>
            </p:cNvPr>
            <p:cNvSpPr/>
            <p:nvPr/>
          </p:nvSpPr>
          <p:spPr>
            <a:xfrm>
              <a:off x="7380312" y="1695449"/>
              <a:ext cx="1763688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8" name="TextBox 17">
              <a:hlinkClick r:id="rId5" action="ppaction://hlinksldjump"/>
            </p:cNvPr>
            <p:cNvSpPr txBox="1"/>
            <p:nvPr/>
          </p:nvSpPr>
          <p:spPr>
            <a:xfrm>
              <a:off x="7614084" y="1854726"/>
              <a:ext cx="12961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prstClr val="black"/>
                  </a:solidFill>
                  <a:latin typeface="Book Antiqua" pitchFamily="18" charset="0"/>
                </a:rPr>
                <a:t>Главное меню</a:t>
              </a:r>
              <a:endParaRPr lang="ru-RU" dirty="0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7380312" y="2641998"/>
            <a:ext cx="1837422" cy="928211"/>
            <a:chOff x="7380312" y="2641998"/>
            <a:chExt cx="1837422" cy="928211"/>
          </a:xfrm>
        </p:grpSpPr>
        <p:sp>
          <p:nvSpPr>
            <p:cNvPr id="20" name="Прямоугольник 19">
              <a:hlinkClick r:id="rId6" action="ppaction://hlinksldjump"/>
            </p:cNvPr>
            <p:cNvSpPr/>
            <p:nvPr/>
          </p:nvSpPr>
          <p:spPr>
            <a:xfrm>
              <a:off x="7380312" y="2641998"/>
              <a:ext cx="1763688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1" name="TextBox 20">
              <a:hlinkClick r:id="rId6" action="ppaction://hlinksldjump"/>
            </p:cNvPr>
            <p:cNvSpPr txBox="1"/>
            <p:nvPr/>
          </p:nvSpPr>
          <p:spPr>
            <a:xfrm>
              <a:off x="7795322" y="2939686"/>
              <a:ext cx="1422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prstClr val="black"/>
                  </a:solidFill>
                  <a:latin typeface="Book Antiqua" pitchFamily="18" charset="0"/>
                </a:rPr>
                <a:t>6</a:t>
              </a:r>
              <a:r>
                <a:rPr lang="ru-RU" dirty="0" smtClean="0">
                  <a:solidFill>
                    <a:prstClr val="black"/>
                  </a:solidFill>
                  <a:latin typeface="Book Antiqua" pitchFamily="18" charset="0"/>
                </a:rPr>
                <a:t> урок </a:t>
              </a:r>
              <a:endParaRPr lang="ru-RU" dirty="0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</p:grpSp>
      <p:pic>
        <p:nvPicPr>
          <p:cNvPr id="22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22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-1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1854726"/>
            <a:ext cx="576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anose="02040604050505020304" pitchFamily="18" charset="0"/>
              </a:rPr>
              <a:t>1.5 Удалить отдельные документы из папки можно, войдя в папку и, находясь в списке документов, правой кнопкой выбрать «Удалить из папки» либо клавишей «</a:t>
            </a:r>
            <a:r>
              <a:rPr lang="en-US" dirty="0">
                <a:latin typeface="Century" panose="02040604050505020304" pitchFamily="18" charset="0"/>
              </a:rPr>
              <a:t>D</a:t>
            </a:r>
            <a:r>
              <a:rPr lang="en-US" dirty="0" smtClean="0">
                <a:latin typeface="Century" panose="02040604050505020304" pitchFamily="18" charset="0"/>
              </a:rPr>
              <a:t>elete</a:t>
            </a:r>
            <a:r>
              <a:rPr lang="ru-RU" dirty="0" smtClean="0">
                <a:latin typeface="Century" panose="02040604050505020304" pitchFamily="18" charset="0"/>
              </a:rPr>
              <a:t>». </a:t>
            </a:r>
            <a:endParaRPr lang="ru-RU" dirty="0">
              <a:latin typeface="Century" panose="020406040505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/>
          <a:srcRect l="43329" t="31297" r="33324" b="23423"/>
          <a:stretch/>
        </p:blipFill>
        <p:spPr>
          <a:xfrm>
            <a:off x="457200" y="3149332"/>
            <a:ext cx="2592288" cy="2839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049488" y="3656276"/>
            <a:ext cx="61561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anose="02040604050505020304" pitchFamily="18" charset="0"/>
              </a:rPr>
              <a:t>1.5.1 Для удаления нескольких документов выделите их с помощью левой кнопки мыши или удерживая клавишу </a:t>
            </a:r>
            <a:r>
              <a:rPr lang="ru-RU" dirty="0" smtClean="0">
                <a:solidFill>
                  <a:srgbClr val="695CB8"/>
                </a:solidFill>
                <a:latin typeface="Century" panose="02040604050505020304" pitchFamily="18" charset="0"/>
              </a:rPr>
              <a:t>«</a:t>
            </a:r>
            <a:r>
              <a:rPr lang="en-US" dirty="0" smtClean="0">
                <a:solidFill>
                  <a:srgbClr val="695CB8"/>
                </a:solidFill>
                <a:latin typeface="Century" panose="02040604050505020304" pitchFamily="18" charset="0"/>
              </a:rPr>
              <a:t>Shift</a:t>
            </a:r>
            <a:r>
              <a:rPr lang="ru-RU" dirty="0" smtClean="0">
                <a:solidFill>
                  <a:srgbClr val="695CB8"/>
                </a:solidFill>
                <a:latin typeface="Century" panose="02040604050505020304" pitchFamily="18" charset="0"/>
              </a:rPr>
              <a:t>» </a:t>
            </a:r>
            <a:r>
              <a:rPr lang="ru-RU" dirty="0" smtClean="0">
                <a:latin typeface="Century" panose="02040604050505020304" pitchFamily="18" charset="0"/>
              </a:rPr>
              <a:t>с помощью клавиши </a:t>
            </a:r>
            <a:r>
              <a:rPr lang="ru-RU" dirty="0" smtClean="0">
                <a:solidFill>
                  <a:srgbClr val="695CB8"/>
                </a:solidFill>
                <a:latin typeface="Century" panose="02040604050505020304" pitchFamily="18" charset="0"/>
              </a:rPr>
              <a:t>«стрелка вниз» </a:t>
            </a:r>
          </a:p>
          <a:p>
            <a:r>
              <a:rPr lang="ru-RU" dirty="0" smtClean="0">
                <a:solidFill>
                  <a:srgbClr val="695CB8"/>
                </a:solidFill>
                <a:latin typeface="Century" panose="02040604050505020304" pitchFamily="18" charset="0"/>
              </a:rPr>
              <a:t>( или «стрелка вверх»)</a:t>
            </a:r>
            <a:r>
              <a:rPr lang="ru-RU" dirty="0" smtClean="0">
                <a:latin typeface="Century" panose="02040604050505020304" pitchFamily="18" charset="0"/>
              </a:rPr>
              <a:t>. Затем, нажмите правой кнопкой мыши и выберите операцию </a:t>
            </a:r>
            <a:r>
              <a:rPr lang="ru-RU" dirty="0" smtClean="0">
                <a:solidFill>
                  <a:srgbClr val="695CB8"/>
                </a:solidFill>
                <a:latin typeface="Century" panose="02040604050505020304" pitchFamily="18" charset="0"/>
              </a:rPr>
              <a:t>«Удалить из списка» </a:t>
            </a:r>
            <a:r>
              <a:rPr lang="ru-RU" dirty="0" smtClean="0">
                <a:latin typeface="Century" panose="02040604050505020304" pitchFamily="18" charset="0"/>
              </a:rPr>
              <a:t>или </a:t>
            </a:r>
            <a:r>
              <a:rPr lang="ru-RU" dirty="0" smtClean="0">
                <a:solidFill>
                  <a:srgbClr val="695CB8"/>
                </a:solidFill>
                <a:latin typeface="Century" panose="02040604050505020304" pitchFamily="18" charset="0"/>
              </a:rPr>
              <a:t>«</a:t>
            </a:r>
            <a:r>
              <a:rPr lang="en-US" dirty="0" smtClean="0">
                <a:solidFill>
                  <a:srgbClr val="695CB8"/>
                </a:solidFill>
                <a:latin typeface="Century" panose="02040604050505020304" pitchFamily="18" charset="0"/>
              </a:rPr>
              <a:t>Delete</a:t>
            </a:r>
            <a:r>
              <a:rPr lang="ru-RU" dirty="0" smtClean="0">
                <a:solidFill>
                  <a:srgbClr val="695CB8"/>
                </a:solidFill>
                <a:latin typeface="Century" panose="02040604050505020304" pitchFamily="18" charset="0"/>
              </a:rPr>
              <a:t>».</a:t>
            </a:r>
            <a:endParaRPr lang="ru-RU" dirty="0">
              <a:solidFill>
                <a:srgbClr val="695CB8"/>
              </a:solidFill>
              <a:latin typeface="Century" panose="020406040505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/>
          <a:srcRect l="37800" t="82688" r="38854" b="7469"/>
          <a:stretch/>
        </p:blipFill>
        <p:spPr>
          <a:xfrm>
            <a:off x="3668235" y="5496668"/>
            <a:ext cx="3975506" cy="946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Группа 11"/>
          <p:cNvGrpSpPr/>
          <p:nvPr/>
        </p:nvGrpSpPr>
        <p:grpSpPr>
          <a:xfrm>
            <a:off x="7380312" y="1695449"/>
            <a:ext cx="1763688" cy="928211"/>
            <a:chOff x="7380312" y="1695449"/>
            <a:chExt cx="1763688" cy="928211"/>
          </a:xfrm>
        </p:grpSpPr>
        <p:sp>
          <p:nvSpPr>
            <p:cNvPr id="13" name="Прямоугольник 12">
              <a:hlinkClick r:id="rId5" action="ppaction://hlinksldjump"/>
            </p:cNvPr>
            <p:cNvSpPr/>
            <p:nvPr/>
          </p:nvSpPr>
          <p:spPr>
            <a:xfrm>
              <a:off x="7380312" y="1695449"/>
              <a:ext cx="1763688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" name="TextBox 13">
              <a:hlinkClick r:id="rId5" action="ppaction://hlinksldjump"/>
            </p:cNvPr>
            <p:cNvSpPr txBox="1"/>
            <p:nvPr/>
          </p:nvSpPr>
          <p:spPr>
            <a:xfrm>
              <a:off x="7614084" y="1854726"/>
              <a:ext cx="12961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prstClr val="black"/>
                  </a:solidFill>
                  <a:latin typeface="Book Antiqua" pitchFamily="18" charset="0"/>
                </a:rPr>
                <a:t>Главное меню</a:t>
              </a:r>
              <a:endParaRPr lang="ru-RU" dirty="0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7380312" y="2641998"/>
            <a:ext cx="1837422" cy="928211"/>
            <a:chOff x="7380312" y="2641998"/>
            <a:chExt cx="1837422" cy="928211"/>
          </a:xfrm>
        </p:grpSpPr>
        <p:sp>
          <p:nvSpPr>
            <p:cNvPr id="16" name="Прямоугольник 15">
              <a:hlinkClick r:id="rId6" action="ppaction://hlinksldjump"/>
            </p:cNvPr>
            <p:cNvSpPr/>
            <p:nvPr/>
          </p:nvSpPr>
          <p:spPr>
            <a:xfrm>
              <a:off x="7380312" y="2641998"/>
              <a:ext cx="1763688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" name="TextBox 16">
              <a:hlinkClick r:id="rId6" action="ppaction://hlinksldjump"/>
            </p:cNvPr>
            <p:cNvSpPr txBox="1"/>
            <p:nvPr/>
          </p:nvSpPr>
          <p:spPr>
            <a:xfrm>
              <a:off x="7795322" y="2939686"/>
              <a:ext cx="1422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prstClr val="black"/>
                  </a:solidFill>
                  <a:latin typeface="Book Antiqua" pitchFamily="18" charset="0"/>
                </a:rPr>
                <a:t>6</a:t>
              </a:r>
              <a:r>
                <a:rPr lang="ru-RU" dirty="0" smtClean="0">
                  <a:solidFill>
                    <a:prstClr val="black"/>
                  </a:solidFill>
                  <a:latin typeface="Book Antiqua" pitchFamily="18" charset="0"/>
                </a:rPr>
                <a:t> урок </a:t>
              </a:r>
              <a:endParaRPr lang="ru-RU" dirty="0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</p:grpSp>
      <p:pic>
        <p:nvPicPr>
          <p:cNvPr id="18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26916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-1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220486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anose="02040604050505020304" pitchFamily="18" charset="0"/>
              </a:rPr>
              <a:t>1.5.2 Удалите целую папку.</a:t>
            </a:r>
            <a:endParaRPr lang="ru-RU" dirty="0">
              <a:latin typeface="Century" panose="020406040505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/>
          <a:srcRect l="7197" t="33266" r="67232" b="20469"/>
          <a:stretch/>
        </p:blipFill>
        <p:spPr>
          <a:xfrm>
            <a:off x="971600" y="2877347"/>
            <a:ext cx="3312368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Группа 10"/>
          <p:cNvGrpSpPr/>
          <p:nvPr/>
        </p:nvGrpSpPr>
        <p:grpSpPr>
          <a:xfrm>
            <a:off x="7380312" y="1695449"/>
            <a:ext cx="1763688" cy="928211"/>
            <a:chOff x="7380312" y="1695449"/>
            <a:chExt cx="1763688" cy="928211"/>
          </a:xfrm>
        </p:grpSpPr>
        <p:sp>
          <p:nvSpPr>
            <p:cNvPr id="12" name="Прямоугольник 11">
              <a:hlinkClick r:id="rId4" action="ppaction://hlinksldjump"/>
            </p:cNvPr>
            <p:cNvSpPr/>
            <p:nvPr/>
          </p:nvSpPr>
          <p:spPr>
            <a:xfrm>
              <a:off x="7380312" y="1695449"/>
              <a:ext cx="1763688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" name="TextBox 12">
              <a:hlinkClick r:id="rId4" action="ppaction://hlinksldjump"/>
            </p:cNvPr>
            <p:cNvSpPr txBox="1"/>
            <p:nvPr/>
          </p:nvSpPr>
          <p:spPr>
            <a:xfrm>
              <a:off x="7614084" y="1854726"/>
              <a:ext cx="12961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prstClr val="black"/>
                  </a:solidFill>
                  <a:latin typeface="Book Antiqua" pitchFamily="18" charset="0"/>
                </a:rPr>
                <a:t>Главное меню</a:t>
              </a:r>
              <a:endParaRPr lang="ru-RU" dirty="0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380312" y="2641998"/>
            <a:ext cx="1837422" cy="928211"/>
            <a:chOff x="7380312" y="2641998"/>
            <a:chExt cx="1837422" cy="928211"/>
          </a:xfrm>
        </p:grpSpPr>
        <p:sp>
          <p:nvSpPr>
            <p:cNvPr id="15" name="Прямоугольник 14">
              <a:hlinkClick r:id="rId5" action="ppaction://hlinksldjump"/>
            </p:cNvPr>
            <p:cNvSpPr/>
            <p:nvPr/>
          </p:nvSpPr>
          <p:spPr>
            <a:xfrm>
              <a:off x="7380312" y="2641998"/>
              <a:ext cx="1763688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" name="TextBox 15">
              <a:hlinkClick r:id="rId5" action="ppaction://hlinksldjump"/>
            </p:cNvPr>
            <p:cNvSpPr txBox="1"/>
            <p:nvPr/>
          </p:nvSpPr>
          <p:spPr>
            <a:xfrm>
              <a:off x="7795322" y="2939686"/>
              <a:ext cx="1422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prstClr val="black"/>
                  </a:solidFill>
                  <a:latin typeface="Book Antiqua" pitchFamily="18" charset="0"/>
                </a:rPr>
                <a:t>6</a:t>
              </a:r>
              <a:r>
                <a:rPr lang="ru-RU" dirty="0" smtClean="0">
                  <a:solidFill>
                    <a:prstClr val="black"/>
                  </a:solidFill>
                  <a:latin typeface="Book Antiqua" pitchFamily="18" charset="0"/>
                </a:rPr>
                <a:t> урок </a:t>
              </a:r>
              <a:endParaRPr lang="ru-RU" dirty="0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</p:grpSp>
      <p:pic>
        <p:nvPicPr>
          <p:cNvPr id="17" name="Picture 17" descr="http://mobirobi.net/uploads/posts/2012-12/1355684658_56747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55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0"/>
            <a:ext cx="917575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1772816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6600"/>
                </a:solidFill>
                <a:latin typeface="Century" pitchFamily="18" charset="0"/>
              </a:rPr>
              <a:t>Путеводители КонсультантПлюс </a:t>
            </a:r>
            <a:r>
              <a:rPr lang="ru-RU" dirty="0">
                <a:latin typeface="Century" pitchFamily="18" charset="0"/>
              </a:rPr>
              <a:t>-  это </a:t>
            </a:r>
            <a:r>
              <a:rPr lang="ru-RU" dirty="0">
                <a:solidFill>
                  <a:srgbClr val="695CB8"/>
                </a:solidFill>
                <a:latin typeface="Century" pitchFamily="18" charset="0"/>
              </a:rPr>
              <a:t>уникальные инструменты </a:t>
            </a:r>
            <a:r>
              <a:rPr lang="ru-RU" dirty="0">
                <a:latin typeface="Century" pitchFamily="18" charset="0"/>
              </a:rPr>
              <a:t>поиска и работы с информацией. Они содержат </a:t>
            </a:r>
            <a:r>
              <a:rPr lang="ru-RU" dirty="0">
                <a:solidFill>
                  <a:srgbClr val="695CB8"/>
                </a:solidFill>
                <a:latin typeface="Century" pitchFamily="18" charset="0"/>
              </a:rPr>
              <a:t>готовую к применению информацию </a:t>
            </a:r>
            <a:r>
              <a:rPr lang="ru-RU" dirty="0">
                <a:latin typeface="Century" pitchFamily="18" charset="0"/>
              </a:rPr>
              <a:t>и помогают быстро </a:t>
            </a:r>
            <a:r>
              <a:rPr lang="ru-RU" dirty="0">
                <a:solidFill>
                  <a:srgbClr val="695CB8"/>
                </a:solidFill>
                <a:latin typeface="Century" pitchFamily="18" charset="0"/>
              </a:rPr>
              <a:t>сориентироваться в незнакомой ситуации</a:t>
            </a:r>
            <a:r>
              <a:rPr lang="ru-RU" dirty="0">
                <a:latin typeface="Century" pitchFamily="18" charset="0"/>
              </a:rPr>
              <a:t>, узнать порядок действий или оценить риски при возможных вариантах решения вопроса. Путеводители </a:t>
            </a:r>
            <a:r>
              <a:rPr lang="ru-RU" dirty="0">
                <a:solidFill>
                  <a:srgbClr val="695CB8"/>
                </a:solidFill>
                <a:latin typeface="Century" pitchFamily="18" charset="0"/>
              </a:rPr>
              <a:t>регулярно обновляются </a:t>
            </a:r>
            <a:r>
              <a:rPr lang="ru-RU" dirty="0">
                <a:latin typeface="Century" pitchFamily="18" charset="0"/>
              </a:rPr>
              <a:t>с учетом изменений законодательства и судебной практики.</a:t>
            </a:r>
          </a:p>
          <a:p>
            <a:endParaRPr lang="en-US" dirty="0" smtClean="0">
              <a:latin typeface="Century" pitchFamily="18" charset="0"/>
            </a:endParaRPr>
          </a:p>
          <a:p>
            <a:endParaRPr lang="en-US" dirty="0">
              <a:latin typeface="Century" pitchFamily="18" charset="0"/>
            </a:endParaRPr>
          </a:p>
        </p:txBody>
      </p:sp>
      <p:pic>
        <p:nvPicPr>
          <p:cNvPr id="6" name="Picture 17" descr="http://mobirobi.net/uploads/posts/2012-12/1355684658_56747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13633" y="3895114"/>
            <a:ext cx="5894938" cy="2446824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entury" pitchFamily="18" charset="0"/>
              </a:rPr>
              <a:t>По каждому  вашему вопросу даны: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Century" pitchFamily="18" charset="0"/>
              </a:rPr>
              <a:t>-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простые </a:t>
            </a:r>
            <a:r>
              <a:rPr lang="ru-RU" dirty="0">
                <a:solidFill>
                  <a:srgbClr val="695CB8"/>
                </a:solidFill>
                <a:latin typeface="Century" pitchFamily="18" charset="0"/>
              </a:rPr>
              <a:t>и понятные разъяснения;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Century" pitchFamily="18" charset="0"/>
              </a:rPr>
              <a:t>-</a:t>
            </a:r>
            <a:r>
              <a:rPr lang="ru-RU" dirty="0">
                <a:solidFill>
                  <a:srgbClr val="695CB8"/>
                </a:solidFill>
                <a:latin typeface="Century" pitchFamily="18" charset="0"/>
              </a:rPr>
              <a:t>рекомендации, как действовать;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Century" pitchFamily="18" charset="0"/>
              </a:rPr>
              <a:t>-</a:t>
            </a:r>
            <a:r>
              <a:rPr lang="ru-RU" dirty="0">
                <a:solidFill>
                  <a:srgbClr val="695CB8"/>
                </a:solidFill>
                <a:latin typeface="Century" pitchFamily="18" charset="0"/>
              </a:rPr>
              <a:t>практические примеры;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Century" pitchFamily="18" charset="0"/>
              </a:rPr>
              <a:t>-</a:t>
            </a:r>
            <a:r>
              <a:rPr lang="ru-RU" dirty="0">
                <a:solidFill>
                  <a:srgbClr val="695CB8"/>
                </a:solidFill>
                <a:latin typeface="Century" pitchFamily="18" charset="0"/>
              </a:rPr>
              <a:t>ссылки на правовые акты,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судебную</a:t>
            </a:r>
            <a:r>
              <a:rPr lang="en-US" dirty="0">
                <a:solidFill>
                  <a:srgbClr val="695CB8"/>
                </a:solidFill>
                <a:latin typeface="Century" pitchFamily="18" charset="0"/>
              </a:rPr>
              <a:t> </a:t>
            </a:r>
            <a:r>
              <a:rPr lang="en-US" dirty="0" smtClean="0">
                <a:solidFill>
                  <a:srgbClr val="695CB8"/>
                </a:solidFill>
                <a:latin typeface="Century" pitchFamily="18" charset="0"/>
              </a:rPr>
              <a:t>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практику и формы документов.</a:t>
            </a:r>
            <a:endParaRPr lang="ru-RU" dirty="0">
              <a:solidFill>
                <a:srgbClr val="695CB8"/>
              </a:solidFill>
              <a:latin typeface="Century" pitchFamily="18" charset="0"/>
            </a:endParaRPr>
          </a:p>
        </p:txBody>
      </p:sp>
      <p:pic>
        <p:nvPicPr>
          <p:cNvPr id="3074" name="Picture 2" descr="http://cons66.ru/uploadedFiles/files/konsultant_plus_sverdlovskaya_oblas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22120"/>
            <a:ext cx="2636371" cy="2654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11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-1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1686" y="1907907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entury" panose="02040604050505020304" pitchFamily="18" charset="0"/>
              </a:rPr>
              <a:t>2. Закрытие программы</a:t>
            </a:r>
            <a:r>
              <a:rPr lang="ru-RU" dirty="0" smtClean="0">
                <a:latin typeface="Century" panose="02040604050505020304" pitchFamily="18" charset="0"/>
              </a:rPr>
              <a:t>.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          2.1 Для закрытия программы нажмите на «Крестик».</a:t>
            </a:r>
            <a:endParaRPr lang="ru-RU" dirty="0">
              <a:latin typeface="Century" panose="020406040505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/>
          <a:srcRect l="90050" r="-56" b="84250"/>
          <a:stretch/>
        </p:blipFill>
        <p:spPr>
          <a:xfrm>
            <a:off x="1257790" y="3124352"/>
            <a:ext cx="2376264" cy="2112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 flipV="1">
            <a:off x="3059831" y="3124351"/>
            <a:ext cx="574223" cy="376655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7380312" y="1695449"/>
            <a:ext cx="1763688" cy="928211"/>
            <a:chOff x="7380312" y="1695449"/>
            <a:chExt cx="1763688" cy="928211"/>
          </a:xfrm>
        </p:grpSpPr>
        <p:sp>
          <p:nvSpPr>
            <p:cNvPr id="12" name="Прямоугольник 11">
              <a:hlinkClick r:id="rId4" action="ppaction://hlinksldjump"/>
            </p:cNvPr>
            <p:cNvSpPr/>
            <p:nvPr/>
          </p:nvSpPr>
          <p:spPr>
            <a:xfrm>
              <a:off x="7380312" y="1695449"/>
              <a:ext cx="1763688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" name="TextBox 12">
              <a:hlinkClick r:id="rId4" action="ppaction://hlinksldjump"/>
            </p:cNvPr>
            <p:cNvSpPr txBox="1"/>
            <p:nvPr/>
          </p:nvSpPr>
          <p:spPr>
            <a:xfrm>
              <a:off x="7614084" y="1854726"/>
              <a:ext cx="12961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prstClr val="black"/>
                  </a:solidFill>
                  <a:latin typeface="Book Antiqua" pitchFamily="18" charset="0"/>
                </a:rPr>
                <a:t>Главное меню</a:t>
              </a:r>
              <a:endParaRPr lang="ru-RU" dirty="0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380312" y="2641998"/>
            <a:ext cx="1837422" cy="928211"/>
            <a:chOff x="7380312" y="2641998"/>
            <a:chExt cx="1837422" cy="928211"/>
          </a:xfrm>
        </p:grpSpPr>
        <p:sp>
          <p:nvSpPr>
            <p:cNvPr id="15" name="Прямоугольник 14">
              <a:hlinkClick r:id="rId5" action="ppaction://hlinksldjump"/>
            </p:cNvPr>
            <p:cNvSpPr/>
            <p:nvPr/>
          </p:nvSpPr>
          <p:spPr>
            <a:xfrm>
              <a:off x="7380312" y="2641998"/>
              <a:ext cx="1763688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" name="TextBox 15">
              <a:hlinkClick r:id="rId5" action="ppaction://hlinksldjump"/>
            </p:cNvPr>
            <p:cNvSpPr txBox="1"/>
            <p:nvPr/>
          </p:nvSpPr>
          <p:spPr>
            <a:xfrm>
              <a:off x="7795322" y="2939686"/>
              <a:ext cx="1422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prstClr val="black"/>
                  </a:solidFill>
                  <a:latin typeface="Book Antiqua" pitchFamily="18" charset="0"/>
                </a:rPr>
                <a:t>6</a:t>
              </a:r>
              <a:r>
                <a:rPr lang="ru-RU" dirty="0" smtClean="0">
                  <a:solidFill>
                    <a:prstClr val="black"/>
                  </a:solidFill>
                  <a:latin typeface="Book Antiqua" pitchFamily="18" charset="0"/>
                </a:rPr>
                <a:t> урок </a:t>
              </a:r>
              <a:endParaRPr lang="ru-RU" dirty="0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</p:grpSp>
      <p:pic>
        <p:nvPicPr>
          <p:cNvPr id="17" name="Picture 17" descr="http://mobirobi.net/uploads/posts/2012-12/1355684658_56747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9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-1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7366" y="1992009"/>
            <a:ext cx="51247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entury" panose="02040604050505020304" pitchFamily="18" charset="0"/>
              </a:rPr>
              <a:t>3. Подведение итогов.</a:t>
            </a:r>
          </a:p>
          <a:p>
            <a:r>
              <a:rPr lang="ru-RU" dirty="0">
                <a:latin typeface="Century" panose="02040604050505020304" pitchFamily="18" charset="0"/>
              </a:rPr>
              <a:t>	</a:t>
            </a:r>
            <a:r>
              <a:rPr lang="ru-RU" dirty="0" smtClean="0">
                <a:latin typeface="Century" panose="02040604050505020304" pitchFamily="18" charset="0"/>
              </a:rPr>
              <a:t>Папки создают собственное пространство, в котором хранятся результаты работы.</a:t>
            </a:r>
          </a:p>
          <a:p>
            <a:r>
              <a:rPr lang="ru-RU" dirty="0">
                <a:latin typeface="Century" panose="02040604050505020304" pitchFamily="18" charset="0"/>
              </a:rPr>
              <a:t>	</a:t>
            </a:r>
            <a:r>
              <a:rPr lang="ru-RU" dirty="0" smtClean="0">
                <a:latin typeface="Century" panose="02040604050505020304" pitchFamily="18" charset="0"/>
              </a:rPr>
              <a:t>Иерархическая система папок позволяет не только накапливать информацию, но и систематизировать ее. </a:t>
            </a:r>
          </a:p>
          <a:p>
            <a:r>
              <a:rPr lang="ru-RU" dirty="0"/>
              <a:t>	</a:t>
            </a:r>
          </a:p>
        </p:txBody>
      </p:sp>
      <p:sp>
        <p:nvSpPr>
          <p:cNvPr id="6" name="TextBox 5">
            <a:hlinkClick r:id="rId3" action="ppaction://hlinksldjump"/>
          </p:cNvPr>
          <p:cNvSpPr txBox="1"/>
          <p:nvPr/>
        </p:nvSpPr>
        <p:spPr>
          <a:xfrm>
            <a:off x="4932040" y="6381328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anose="02040604050505020304" pitchFamily="18" charset="0"/>
                <a:hlinkClick r:id="rId3" action="ppaction://hlinksldjump"/>
              </a:rPr>
              <a:t>Перейти на главную страницу….</a:t>
            </a:r>
            <a:endParaRPr lang="ru-RU" dirty="0">
              <a:latin typeface="Century" panose="02040604050505020304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7380312" y="1695449"/>
            <a:ext cx="1763688" cy="928211"/>
            <a:chOff x="7380312" y="1695449"/>
            <a:chExt cx="1763688" cy="928211"/>
          </a:xfrm>
        </p:grpSpPr>
        <p:sp>
          <p:nvSpPr>
            <p:cNvPr id="8" name="Прямоугольник 7">
              <a:hlinkClick r:id="rId3" action="ppaction://hlinksldjump"/>
            </p:cNvPr>
            <p:cNvSpPr/>
            <p:nvPr/>
          </p:nvSpPr>
          <p:spPr>
            <a:xfrm>
              <a:off x="7380312" y="1695449"/>
              <a:ext cx="1763688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" name="TextBox 8">
              <a:hlinkClick r:id="rId3" action="ppaction://hlinksldjump"/>
            </p:cNvPr>
            <p:cNvSpPr txBox="1"/>
            <p:nvPr/>
          </p:nvSpPr>
          <p:spPr>
            <a:xfrm>
              <a:off x="7614084" y="1854726"/>
              <a:ext cx="12961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prstClr val="black"/>
                  </a:solidFill>
                  <a:latin typeface="Book Antiqua" pitchFamily="18" charset="0"/>
                </a:rPr>
                <a:t>Главное меню</a:t>
              </a:r>
              <a:endParaRPr lang="ru-RU" dirty="0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7380312" y="2641998"/>
            <a:ext cx="1837422" cy="928211"/>
            <a:chOff x="7380312" y="2641998"/>
            <a:chExt cx="1837422" cy="928211"/>
          </a:xfrm>
        </p:grpSpPr>
        <p:sp>
          <p:nvSpPr>
            <p:cNvPr id="11" name="Прямоугольник 10">
              <a:hlinkClick r:id="rId4" action="ppaction://hlinksldjump"/>
            </p:cNvPr>
            <p:cNvSpPr/>
            <p:nvPr/>
          </p:nvSpPr>
          <p:spPr>
            <a:xfrm>
              <a:off x="7380312" y="2641998"/>
              <a:ext cx="1763688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" name="TextBox 11">
              <a:hlinkClick r:id="rId4" action="ppaction://hlinksldjump"/>
            </p:cNvPr>
            <p:cNvSpPr txBox="1"/>
            <p:nvPr/>
          </p:nvSpPr>
          <p:spPr>
            <a:xfrm>
              <a:off x="7795322" y="2939686"/>
              <a:ext cx="1422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prstClr val="black"/>
                  </a:solidFill>
                  <a:latin typeface="Book Antiqua" pitchFamily="18" charset="0"/>
                </a:rPr>
                <a:t>6</a:t>
              </a:r>
              <a:r>
                <a:rPr lang="ru-RU" dirty="0" smtClean="0">
                  <a:solidFill>
                    <a:prstClr val="black"/>
                  </a:solidFill>
                  <a:latin typeface="Book Antiqua" pitchFamily="18" charset="0"/>
                </a:rPr>
                <a:t> урок </a:t>
              </a:r>
              <a:endParaRPr lang="ru-RU" dirty="0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</p:grpSp>
      <p:pic>
        <p:nvPicPr>
          <p:cNvPr id="13" name="Picture 17" descr="http://mobirobi.net/uploads/posts/2012-12/1355684658_56747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0617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7" descr="http://mobirobi.net/uploads/posts/2012-12/1355684658_56747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89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4482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latin typeface="Century" panose="02040604050505020304" pitchFamily="18" charset="0"/>
              </a:rPr>
              <a:t>Использованная литература:</a:t>
            </a:r>
            <a:r>
              <a:rPr lang="ru-RU" sz="1600" dirty="0" smtClean="0">
                <a:solidFill>
                  <a:srgbClr val="FC8C4E"/>
                </a:solidFill>
                <a:latin typeface="Century" pitchFamily="18" charset="0"/>
              </a:rPr>
              <a:t>	</a:t>
            </a:r>
          </a:p>
          <a:p>
            <a:pPr marL="0" indent="0">
              <a:lnSpc>
                <a:spcPct val="150000"/>
              </a:lnSpc>
              <a:buNone/>
            </a:pPr>
            <a:endParaRPr lang="ru-RU" sz="1800" dirty="0" smtClean="0">
              <a:solidFill>
                <a:srgbClr val="FF6600"/>
              </a:solidFill>
              <a:latin typeface="Century" pitchFamily="18" charset="0"/>
              <a:sym typeface="Wingdings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800" dirty="0" smtClean="0">
                <a:solidFill>
                  <a:srgbClr val="FF6600"/>
                </a:solidFill>
                <a:latin typeface="Century" pitchFamily="18" charset="0"/>
                <a:sym typeface="Wingdings"/>
              </a:rPr>
              <a:t> </a:t>
            </a:r>
            <a:r>
              <a:rPr lang="en-US" sz="1800" dirty="0" smtClean="0">
                <a:solidFill>
                  <a:srgbClr val="FC8C4E"/>
                </a:solidFill>
                <a:latin typeface="Century" pitchFamily="18" charset="0"/>
                <a:hlinkClick r:id="rId2"/>
              </a:rPr>
              <a:t>http://www.nbrkomi.ru/main/konsultantpljus_vysshaya_shkola/</a:t>
            </a:r>
            <a:endParaRPr lang="ru-RU" sz="1800" dirty="0" smtClean="0">
              <a:solidFill>
                <a:srgbClr val="FC8C4E"/>
              </a:solidFill>
              <a:latin typeface="Century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800" dirty="0" smtClean="0">
                <a:solidFill>
                  <a:srgbClr val="FF6600"/>
                </a:solidFill>
                <a:latin typeface="Century" pitchFamily="18" charset="0"/>
                <a:sym typeface="Wingdings"/>
              </a:rPr>
              <a:t> </a:t>
            </a:r>
            <a:r>
              <a:rPr lang="en-US" sz="1800" dirty="0" smtClean="0">
                <a:solidFill>
                  <a:srgbClr val="FC8C4E"/>
                </a:solidFill>
                <a:latin typeface="Century" pitchFamily="18" charset="0"/>
                <a:hlinkClick r:id="rId3"/>
              </a:rPr>
              <a:t>http://www.consultant.ru/apple/</a:t>
            </a:r>
            <a:endParaRPr lang="ru-RU" sz="1800" dirty="0" smtClean="0">
              <a:solidFill>
                <a:srgbClr val="FC8C4E"/>
              </a:solidFill>
              <a:latin typeface="Century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800" dirty="0" smtClean="0">
                <a:solidFill>
                  <a:srgbClr val="FF6600"/>
                </a:solidFill>
                <a:latin typeface="Century" pitchFamily="18" charset="0"/>
                <a:sym typeface="Wingdings"/>
              </a:rPr>
              <a:t> </a:t>
            </a:r>
            <a:r>
              <a:rPr lang="en-US" sz="1800" dirty="0" smtClean="0">
                <a:solidFill>
                  <a:srgbClr val="FC8C4E"/>
                </a:solidFill>
                <a:latin typeface="Century" pitchFamily="18" charset="0"/>
                <a:hlinkClick r:id="rId4"/>
              </a:rPr>
              <a:t>http://www.consultant.ru/android/</a:t>
            </a:r>
            <a:endParaRPr lang="ru-RU" sz="1800" dirty="0" smtClean="0">
              <a:solidFill>
                <a:srgbClr val="FC8C4E"/>
              </a:solidFill>
              <a:latin typeface="Century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800" dirty="0" smtClean="0">
                <a:solidFill>
                  <a:srgbClr val="FF6600"/>
                </a:solidFill>
                <a:latin typeface="Century" pitchFamily="18" charset="0"/>
                <a:sym typeface="Wingdings"/>
              </a:rPr>
              <a:t> </a:t>
            </a:r>
            <a:r>
              <a:rPr lang="en-US" sz="1800" dirty="0" smtClean="0">
                <a:solidFill>
                  <a:srgbClr val="FC8C4E"/>
                </a:solidFill>
                <a:latin typeface="Century" pitchFamily="18" charset="0"/>
                <a:hlinkClick r:id="rId5"/>
              </a:rPr>
              <a:t>http</a:t>
            </a:r>
            <a:r>
              <a:rPr lang="en-US" sz="1800" dirty="0">
                <a:solidFill>
                  <a:srgbClr val="FC8C4E"/>
                </a:solidFill>
                <a:latin typeface="Century" pitchFamily="18" charset="0"/>
                <a:hlinkClick r:id="rId5"/>
              </a:rPr>
              <a:t>://</a:t>
            </a:r>
            <a:r>
              <a:rPr lang="en-US" sz="1800" dirty="0" smtClean="0">
                <a:solidFill>
                  <a:srgbClr val="FC8C4E"/>
                </a:solidFill>
                <a:latin typeface="Century" pitchFamily="18" charset="0"/>
                <a:hlinkClick r:id="rId5"/>
              </a:rPr>
              <a:t>m.osta.ee/item?id=31368368</a:t>
            </a:r>
            <a:endParaRPr lang="ru-RU" sz="1800" dirty="0" smtClean="0">
              <a:solidFill>
                <a:srgbClr val="FC8C4E"/>
              </a:solidFill>
              <a:latin typeface="Century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800" dirty="0" smtClean="0">
                <a:solidFill>
                  <a:srgbClr val="FF6600"/>
                </a:solidFill>
                <a:latin typeface="Century" pitchFamily="18" charset="0"/>
                <a:sym typeface="Wingdings"/>
              </a:rPr>
              <a:t> </a:t>
            </a:r>
            <a:r>
              <a:rPr lang="en-US" sz="1800" dirty="0" smtClean="0">
                <a:solidFill>
                  <a:srgbClr val="FC8C4E"/>
                </a:solidFill>
                <a:latin typeface="Century" pitchFamily="18" charset="0"/>
                <a:hlinkClick r:id="rId6"/>
              </a:rPr>
              <a:t>http</a:t>
            </a:r>
            <a:r>
              <a:rPr lang="en-US" sz="1800" dirty="0">
                <a:solidFill>
                  <a:srgbClr val="FC8C4E"/>
                </a:solidFill>
                <a:latin typeface="Century" pitchFamily="18" charset="0"/>
                <a:hlinkClick r:id="rId6"/>
              </a:rPr>
              <a:t>://www.conspravo.ru/service/training</a:t>
            </a:r>
            <a:r>
              <a:rPr lang="en-US" sz="1800" dirty="0" smtClean="0">
                <a:solidFill>
                  <a:srgbClr val="FC8C4E"/>
                </a:solidFill>
                <a:latin typeface="Century" pitchFamily="18" charset="0"/>
                <a:hlinkClick r:id="rId6"/>
              </a:rPr>
              <a:t>/</a:t>
            </a:r>
            <a:endParaRPr lang="ru-RU" sz="1800" dirty="0" smtClean="0">
              <a:solidFill>
                <a:srgbClr val="FC8C4E"/>
              </a:solidFill>
              <a:latin typeface="Century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800" dirty="0" smtClean="0">
                <a:solidFill>
                  <a:srgbClr val="FF6600"/>
                </a:solidFill>
                <a:latin typeface="Century" pitchFamily="18" charset="0"/>
                <a:sym typeface="Wingdings"/>
              </a:rPr>
              <a:t> </a:t>
            </a:r>
            <a:r>
              <a:rPr lang="en-US" sz="1800" dirty="0" smtClean="0">
                <a:solidFill>
                  <a:srgbClr val="FC8C4E"/>
                </a:solidFill>
                <a:latin typeface="Century" pitchFamily="18" charset="0"/>
                <a:hlinkClick r:id="rId7"/>
              </a:rPr>
              <a:t>http</a:t>
            </a:r>
            <a:r>
              <a:rPr lang="en-US" sz="1800" dirty="0">
                <a:solidFill>
                  <a:srgbClr val="FC8C4E"/>
                </a:solidFill>
                <a:latin typeface="Century" pitchFamily="18" charset="0"/>
                <a:hlinkClick r:id="rId7"/>
              </a:rPr>
              <a:t>://</a:t>
            </a:r>
            <a:r>
              <a:rPr lang="en-US" sz="1800" dirty="0" smtClean="0">
                <a:solidFill>
                  <a:srgbClr val="FC8C4E"/>
                </a:solidFill>
                <a:latin typeface="Century" pitchFamily="18" charset="0"/>
                <a:hlinkClick r:id="rId7"/>
              </a:rPr>
              <a:t>www.consultantkomi.ru/news/review/93</a:t>
            </a:r>
            <a:endParaRPr lang="ru-RU" sz="1800" dirty="0" smtClean="0">
              <a:solidFill>
                <a:srgbClr val="FC8C4E"/>
              </a:solidFill>
              <a:latin typeface="Century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800" dirty="0" smtClean="0">
                <a:solidFill>
                  <a:srgbClr val="FF6600"/>
                </a:solidFill>
                <a:latin typeface="Century" pitchFamily="18" charset="0"/>
                <a:sym typeface="Wingdings"/>
              </a:rPr>
              <a:t> </a:t>
            </a:r>
            <a:r>
              <a:rPr lang="en-US" sz="1800" dirty="0" smtClean="0">
                <a:solidFill>
                  <a:srgbClr val="FC8C4E"/>
                </a:solidFill>
                <a:latin typeface="Century" pitchFamily="18" charset="0"/>
                <a:hlinkClick r:id="rId8"/>
              </a:rPr>
              <a:t>http</a:t>
            </a:r>
            <a:r>
              <a:rPr lang="en-US" sz="1800" dirty="0">
                <a:solidFill>
                  <a:srgbClr val="FC8C4E"/>
                </a:solidFill>
                <a:latin typeface="Century" pitchFamily="18" charset="0"/>
                <a:hlinkClick r:id="rId8"/>
              </a:rPr>
              <a:t>://</a:t>
            </a:r>
            <a:r>
              <a:rPr lang="en-US" sz="1800" dirty="0" smtClean="0">
                <a:solidFill>
                  <a:srgbClr val="FC8C4E"/>
                </a:solidFill>
                <a:latin typeface="Century" pitchFamily="18" charset="0"/>
                <a:hlinkClick r:id="rId8"/>
              </a:rPr>
              <a:t>i.4dk.ru/contacts.html</a:t>
            </a:r>
            <a:endParaRPr lang="ru-RU" sz="1800" dirty="0" smtClean="0">
              <a:solidFill>
                <a:srgbClr val="FC8C4E"/>
              </a:solidFill>
              <a:latin typeface="Century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ru-RU" sz="1800" dirty="0">
              <a:solidFill>
                <a:srgbClr val="FC8C4E"/>
              </a:solidFill>
              <a:latin typeface="Century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7" descr="http://mobirobi.net/uploads/posts/2012-12/1355684658_56747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45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Тор 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7" descr="http://mobirobi.net/uploads/posts/2012-12/1355684658_56747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95936" y="4826675"/>
            <a:ext cx="51480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	</a:t>
            </a:r>
            <a:r>
              <a:rPr lang="ru-RU" dirty="0" smtClean="0">
                <a:latin typeface="Century" pitchFamily="18" charset="0"/>
              </a:rPr>
              <a:t>             Автор</a:t>
            </a:r>
          </a:p>
          <a:p>
            <a:r>
              <a:rPr lang="ru-RU" dirty="0" smtClean="0">
                <a:latin typeface="Century" pitchFamily="18" charset="0"/>
              </a:rPr>
              <a:t>	  Шавронская Дарья</a:t>
            </a:r>
          </a:p>
          <a:p>
            <a:r>
              <a:rPr lang="ru-RU" dirty="0" smtClean="0">
                <a:latin typeface="Century" pitchFamily="18" charset="0"/>
              </a:rPr>
              <a:t>	    Ученица 8 класса </a:t>
            </a:r>
          </a:p>
          <a:p>
            <a:r>
              <a:rPr lang="ru-RU" dirty="0" smtClean="0">
                <a:latin typeface="Century" pitchFamily="18" charset="0"/>
              </a:rPr>
              <a:t>МАОУ «Лицей Народной Дипломатии»</a:t>
            </a:r>
          </a:p>
          <a:p>
            <a:r>
              <a:rPr lang="ru-RU" dirty="0" smtClean="0">
                <a:latin typeface="Century" pitchFamily="18" charset="0"/>
              </a:rPr>
              <a:t>	       г. Сыктывкара </a:t>
            </a:r>
          </a:p>
          <a:p>
            <a:r>
              <a:rPr lang="ru-RU" dirty="0" smtClean="0">
                <a:latin typeface="Century" pitchFamily="18" charset="0"/>
              </a:rPr>
              <a:t>Учитель Сухогузова Татьяна Васильевна 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187624" y="1844824"/>
            <a:ext cx="69847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Century" pitchFamily="18" charset="0"/>
              </a:rPr>
              <a:t>Вы </a:t>
            </a:r>
            <a:r>
              <a:rPr lang="ru-RU" sz="2800" dirty="0" smtClean="0">
                <a:solidFill>
                  <a:srgbClr val="695CB8"/>
                </a:solidFill>
                <a:latin typeface="Century" pitchFamily="18" charset="0"/>
              </a:rPr>
              <a:t>изучили</a:t>
            </a:r>
            <a:r>
              <a:rPr lang="ru-RU" sz="2800" dirty="0" smtClean="0">
                <a:latin typeface="Century" pitchFamily="18" charset="0"/>
              </a:rPr>
              <a:t> программу «</a:t>
            </a:r>
            <a:r>
              <a:rPr lang="ru-RU" sz="2800" dirty="0" err="1" smtClean="0">
                <a:latin typeface="Century" pitchFamily="18" charset="0"/>
              </a:rPr>
              <a:t>КонсультантПлюс</a:t>
            </a:r>
            <a:r>
              <a:rPr lang="ru-RU" sz="2800" dirty="0" smtClean="0">
                <a:latin typeface="Century" pitchFamily="18" charset="0"/>
              </a:rPr>
              <a:t>: Средняя школа», </a:t>
            </a:r>
            <a:r>
              <a:rPr lang="ru-RU" sz="2800" dirty="0" smtClean="0">
                <a:solidFill>
                  <a:srgbClr val="695CB8"/>
                </a:solidFill>
                <a:latin typeface="Century" pitchFamily="18" charset="0"/>
              </a:rPr>
              <a:t>ознакомились</a:t>
            </a:r>
            <a:r>
              <a:rPr lang="ru-RU" sz="2800" dirty="0" smtClean="0">
                <a:latin typeface="Century" pitchFamily="18" charset="0"/>
              </a:rPr>
              <a:t> с основными </a:t>
            </a:r>
            <a:r>
              <a:rPr lang="ru-RU" sz="2800" dirty="0" smtClean="0">
                <a:solidFill>
                  <a:srgbClr val="695CB8"/>
                </a:solidFill>
                <a:latin typeface="Century" pitchFamily="18" charset="0"/>
              </a:rPr>
              <a:t>возможностями</a:t>
            </a:r>
            <a:r>
              <a:rPr lang="ru-RU" sz="2800" dirty="0" smtClean="0">
                <a:latin typeface="Century" pitchFamily="18" charset="0"/>
              </a:rPr>
              <a:t> </a:t>
            </a:r>
            <a:r>
              <a:rPr lang="ru-RU" sz="2800" dirty="0" err="1" smtClean="0">
                <a:latin typeface="Century" pitchFamily="18" charset="0"/>
              </a:rPr>
              <a:t>КонсультантПлюс</a:t>
            </a:r>
            <a:r>
              <a:rPr lang="ru-RU" sz="2800" dirty="0" smtClean="0">
                <a:latin typeface="Century" pitchFamily="18" charset="0"/>
              </a:rPr>
              <a:t>  и </a:t>
            </a:r>
            <a:r>
              <a:rPr lang="ru-RU" sz="2800" dirty="0" smtClean="0">
                <a:solidFill>
                  <a:srgbClr val="695CB8"/>
                </a:solidFill>
                <a:latin typeface="Century" pitchFamily="18" charset="0"/>
              </a:rPr>
              <a:t>принципами</a:t>
            </a:r>
            <a:r>
              <a:rPr lang="ru-RU" sz="2800" dirty="0" smtClean="0">
                <a:latin typeface="Century" pitchFamily="18" charset="0"/>
              </a:rPr>
              <a:t> его работы. </a:t>
            </a:r>
          </a:p>
          <a:p>
            <a:pPr algn="ctr"/>
            <a:r>
              <a:rPr lang="ru-RU" sz="2800" b="1" dirty="0" smtClean="0">
                <a:latin typeface="Century" pitchFamily="18" charset="0"/>
              </a:rPr>
              <a:t>Желаю удачи!</a:t>
            </a:r>
            <a:endParaRPr lang="ru-RU" sz="2800" b="1" dirty="0">
              <a:latin typeface="Century" pitchFamily="18" charset="0"/>
            </a:endParaRPr>
          </a:p>
        </p:txBody>
      </p:sp>
      <p:pic>
        <p:nvPicPr>
          <p:cNvPr id="1026" name="Picture 2" descr="http://www.meleuz.ru/images/kons_logo2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21" y="4365103"/>
            <a:ext cx="2285871" cy="20660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0129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0"/>
            <a:ext cx="917575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Чем Путеводители лучше?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82" y="2708920"/>
            <a:ext cx="6984776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043608" y="2132856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Путеводители</a:t>
            </a:r>
            <a:r>
              <a:rPr lang="ru-RU" dirty="0" smtClean="0">
                <a:latin typeface="Century" pitchFamily="18" charset="0"/>
              </a:rPr>
              <a:t> КонсультантПлюс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лучше</a:t>
            </a:r>
            <a:r>
              <a:rPr lang="ru-RU" dirty="0" smtClean="0">
                <a:latin typeface="Century" pitchFamily="18" charset="0"/>
              </a:rPr>
              <a:t> статей из Интернета: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7" name="Picture 17" descr="http://mobirobi.net/uploads/posts/2012-12/1355684658_56747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34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2" y="3789041"/>
            <a:ext cx="2942492" cy="577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87824" y="1502588"/>
            <a:ext cx="6624736" cy="5304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</a:pPr>
            <a:r>
              <a:rPr lang="ru-RU" dirty="0">
                <a:latin typeface="Century" pitchFamily="18" charset="0"/>
              </a:rPr>
              <a:t>Путеводители бывают:</a:t>
            </a:r>
          </a:p>
          <a:p>
            <a:pPr>
              <a:spcBef>
                <a:spcPts val="800"/>
              </a:spcBef>
            </a:pPr>
            <a:r>
              <a:rPr lang="ru-RU" dirty="0">
                <a:solidFill>
                  <a:srgbClr val="695CB8"/>
                </a:solidFill>
                <a:latin typeface="Century" pitchFamily="18" charset="0"/>
              </a:rPr>
              <a:t>1.Для юриста</a:t>
            </a:r>
          </a:p>
          <a:p>
            <a:pPr>
              <a:spcBef>
                <a:spcPts val="800"/>
              </a:spcBef>
            </a:pPr>
            <a:r>
              <a:rPr lang="ru-RU" dirty="0" smtClean="0">
                <a:latin typeface="Century" pitchFamily="18" charset="0"/>
              </a:rPr>
              <a:t>  1)Путеводитель </a:t>
            </a:r>
            <a:r>
              <a:rPr lang="ru-RU" dirty="0">
                <a:latin typeface="Century" pitchFamily="18" charset="0"/>
              </a:rPr>
              <a:t>по договорной работе</a:t>
            </a:r>
          </a:p>
          <a:p>
            <a:pPr>
              <a:spcBef>
                <a:spcPts val="800"/>
              </a:spcBef>
            </a:pPr>
            <a:r>
              <a:rPr lang="ru-RU" dirty="0" smtClean="0">
                <a:latin typeface="Century" pitchFamily="18" charset="0"/>
              </a:rPr>
              <a:t>  2</a:t>
            </a:r>
            <a:r>
              <a:rPr lang="ru-RU" dirty="0">
                <a:latin typeface="Century" pitchFamily="18" charset="0"/>
              </a:rPr>
              <a:t>) Путеводитель по корпоративным процедурам</a:t>
            </a:r>
          </a:p>
          <a:p>
            <a:pPr>
              <a:spcBef>
                <a:spcPts val="800"/>
              </a:spcBef>
            </a:pPr>
            <a:r>
              <a:rPr lang="ru-RU" dirty="0" smtClean="0">
                <a:latin typeface="Century" pitchFamily="18" charset="0"/>
              </a:rPr>
              <a:t>  3)Путеводитель </a:t>
            </a:r>
            <a:r>
              <a:rPr lang="ru-RU" dirty="0">
                <a:latin typeface="Century" pitchFamily="18" charset="0"/>
              </a:rPr>
              <a:t>по </a:t>
            </a:r>
            <a:r>
              <a:rPr lang="ru-RU" dirty="0" err="1">
                <a:latin typeface="Century" pitchFamily="18" charset="0"/>
              </a:rPr>
              <a:t>госуслугам</a:t>
            </a:r>
            <a:r>
              <a:rPr lang="ru-RU" dirty="0">
                <a:latin typeface="Century" pitchFamily="18" charset="0"/>
              </a:rPr>
              <a:t> для юридических лиц</a:t>
            </a:r>
          </a:p>
          <a:p>
            <a:pPr>
              <a:spcBef>
                <a:spcPts val="800"/>
              </a:spcBef>
            </a:pPr>
            <a:r>
              <a:rPr lang="ru-RU" dirty="0" smtClean="0">
                <a:latin typeface="Century" pitchFamily="18" charset="0"/>
              </a:rPr>
              <a:t>   4)Путеводитель </a:t>
            </a:r>
            <a:r>
              <a:rPr lang="ru-RU" dirty="0">
                <a:latin typeface="Century" pitchFamily="18" charset="0"/>
              </a:rPr>
              <a:t>по судебной практике (ГК РФ)</a:t>
            </a:r>
          </a:p>
          <a:p>
            <a:pPr>
              <a:spcBef>
                <a:spcPts val="800"/>
              </a:spcBef>
            </a:pPr>
            <a:r>
              <a:rPr lang="ru-RU" dirty="0" smtClean="0">
                <a:latin typeface="Century" pitchFamily="18" charset="0"/>
              </a:rPr>
              <a:t>   5)Путеводитель </a:t>
            </a:r>
            <a:r>
              <a:rPr lang="ru-RU" dirty="0">
                <a:latin typeface="Century" pitchFamily="18" charset="0"/>
              </a:rPr>
              <a:t>по корпоративным спорам</a:t>
            </a:r>
          </a:p>
          <a:p>
            <a:pPr>
              <a:spcBef>
                <a:spcPts val="800"/>
              </a:spcBef>
            </a:pPr>
            <a:r>
              <a:rPr lang="ru-RU" dirty="0">
                <a:solidFill>
                  <a:srgbClr val="695CB8"/>
                </a:solidFill>
                <a:latin typeface="Century" pitchFamily="18" charset="0"/>
              </a:rPr>
              <a:t>2. Для бухгалтера</a:t>
            </a:r>
          </a:p>
          <a:p>
            <a:pPr>
              <a:spcBef>
                <a:spcPts val="800"/>
              </a:spcBef>
            </a:pPr>
            <a:r>
              <a:rPr lang="ru-RU" dirty="0" smtClean="0">
                <a:latin typeface="Century" pitchFamily="18" charset="0"/>
              </a:rPr>
              <a:t>   1)Путеводитель </a:t>
            </a:r>
            <a:r>
              <a:rPr lang="ru-RU" dirty="0">
                <a:latin typeface="Century" pitchFamily="18" charset="0"/>
              </a:rPr>
              <a:t>по налогам</a:t>
            </a:r>
          </a:p>
          <a:p>
            <a:pPr>
              <a:spcBef>
                <a:spcPts val="800"/>
              </a:spcBef>
            </a:pPr>
            <a:r>
              <a:rPr lang="ru-RU" dirty="0" smtClean="0">
                <a:latin typeface="Century" pitchFamily="18" charset="0"/>
              </a:rPr>
              <a:t>   2)Путеводитель </a:t>
            </a:r>
            <a:r>
              <a:rPr lang="ru-RU" dirty="0">
                <a:latin typeface="Century" pitchFamily="18" charset="0"/>
              </a:rPr>
              <a:t>по сделкам</a:t>
            </a:r>
          </a:p>
          <a:p>
            <a:pPr>
              <a:spcBef>
                <a:spcPts val="800"/>
              </a:spcBef>
            </a:pPr>
            <a:r>
              <a:rPr lang="ru-RU" dirty="0">
                <a:solidFill>
                  <a:srgbClr val="695CB8"/>
                </a:solidFill>
                <a:latin typeface="Century" pitchFamily="18" charset="0"/>
              </a:rPr>
              <a:t>3.Для кадровика</a:t>
            </a:r>
          </a:p>
          <a:p>
            <a:pPr>
              <a:spcBef>
                <a:spcPts val="800"/>
              </a:spcBef>
            </a:pPr>
            <a:r>
              <a:rPr lang="ru-RU" dirty="0" smtClean="0">
                <a:latin typeface="Century" pitchFamily="18" charset="0"/>
              </a:rPr>
              <a:t>   1)Путеводитель </a:t>
            </a:r>
            <a:r>
              <a:rPr lang="ru-RU" dirty="0">
                <a:latin typeface="Century" pitchFamily="18" charset="0"/>
              </a:rPr>
              <a:t>по кадровым вопросам</a:t>
            </a:r>
          </a:p>
          <a:p>
            <a:pPr>
              <a:spcBef>
                <a:spcPts val="800"/>
              </a:spcBef>
            </a:pPr>
            <a:r>
              <a:rPr lang="ru-RU" dirty="0">
                <a:solidFill>
                  <a:srgbClr val="695CB8"/>
                </a:solidFill>
                <a:latin typeface="Century" pitchFamily="18" charset="0"/>
              </a:rPr>
              <a:t>4.Для бюджетника</a:t>
            </a:r>
          </a:p>
          <a:p>
            <a:pPr>
              <a:spcBef>
                <a:spcPts val="800"/>
              </a:spcBef>
            </a:pPr>
            <a:r>
              <a:rPr lang="ru-RU" dirty="0" smtClean="0">
                <a:latin typeface="Century" pitchFamily="18" charset="0"/>
              </a:rPr>
              <a:t>  1)Путеводитель </a:t>
            </a:r>
            <a:r>
              <a:rPr lang="ru-RU" dirty="0">
                <a:latin typeface="Century" pitchFamily="18" charset="0"/>
              </a:rPr>
              <a:t>по бюджетному учету и налогам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4"/>
          <a:stretch/>
        </p:blipFill>
        <p:spPr bwMode="auto">
          <a:xfrm>
            <a:off x="323528" y="1772816"/>
            <a:ext cx="2484347" cy="1758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3769876"/>
            <a:ext cx="2628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Century" pitchFamily="18" charset="0"/>
              </a:rPr>
              <a:t>Главная страница сайта </a:t>
            </a:r>
            <a:r>
              <a:rPr lang="en-US" sz="1400" dirty="0">
                <a:latin typeface="Century" pitchFamily="18" charset="0"/>
              </a:rPr>
              <a:t>http://put.consultant.ru/</a:t>
            </a:r>
            <a:endParaRPr lang="ru-RU" sz="1400" dirty="0">
              <a:latin typeface="Century" pitchFamily="18" charset="0"/>
            </a:endParaRPr>
          </a:p>
        </p:txBody>
      </p:sp>
      <p:pic>
        <p:nvPicPr>
          <p:cNvPr id="5126" name="Picture 6" descr="http://www.consultantkomi.ru/content/data/img/39/Putevoditeli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4" y="4437112"/>
            <a:ext cx="1345317" cy="2031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7" descr="http://mobirobi.net/uploads/posts/2012-12/1355684658_56747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62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65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meleuz.ru/images/kons_logo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95" y="4031623"/>
            <a:ext cx="2654609" cy="239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89" y="-13387"/>
            <a:ext cx="9144000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6973" y="1632343"/>
            <a:ext cx="61032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FF6600"/>
                </a:solidFill>
                <a:latin typeface="Century" pitchFamily="18" charset="0"/>
              </a:rPr>
              <a:t>«</a:t>
            </a:r>
            <a:r>
              <a:rPr lang="ru-RU" dirty="0" err="1">
                <a:solidFill>
                  <a:srgbClr val="FF6600"/>
                </a:solidFill>
                <a:latin typeface="Century" pitchFamily="18" charset="0"/>
              </a:rPr>
              <a:t>КонсультантПлюсКоми</a:t>
            </a:r>
            <a:r>
              <a:rPr lang="ru-RU" dirty="0">
                <a:solidFill>
                  <a:srgbClr val="FF6600"/>
                </a:solidFill>
                <a:latin typeface="Century" pitchFamily="18" charset="0"/>
              </a:rPr>
              <a:t>»</a:t>
            </a:r>
            <a:r>
              <a:rPr lang="ru-RU" dirty="0">
                <a:latin typeface="Century" pitchFamily="18" charset="0"/>
              </a:rPr>
              <a:t> — одна из ведущих компаний в Республике Коми, оказывающая </a:t>
            </a:r>
            <a:r>
              <a:rPr lang="ru-RU" dirty="0">
                <a:solidFill>
                  <a:srgbClr val="695CB8"/>
                </a:solidFill>
                <a:latin typeface="Century" pitchFamily="18" charset="0"/>
              </a:rPr>
              <a:t>комплексные услуги</a:t>
            </a:r>
            <a:r>
              <a:rPr lang="ru-RU" dirty="0">
                <a:latin typeface="Century" pitchFamily="18" charset="0"/>
              </a:rPr>
              <a:t> с использованием современных компьютерных и телекоммуникационных технологий. В числе основных проектов — справочно-правовые системы КонсультантПлюс и информационно-правовая поддержка науки, образования и библиотек в Республике Коми</a:t>
            </a:r>
            <a:r>
              <a:rPr lang="ru-RU" dirty="0" smtClean="0">
                <a:latin typeface="Century" pitchFamily="18" charset="0"/>
              </a:rPr>
              <a:t>.</a:t>
            </a:r>
            <a:endParaRPr lang="ru-RU" dirty="0">
              <a:latin typeface="Century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18248" y="4149080"/>
            <a:ext cx="49685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Century" pitchFamily="18" charset="0"/>
              </a:rPr>
              <a:t>Сегодня </a:t>
            </a:r>
            <a:r>
              <a:rPr lang="ru-RU" dirty="0">
                <a:solidFill>
                  <a:srgbClr val="695CB8"/>
                </a:solidFill>
                <a:latin typeface="Century" pitchFamily="18" charset="0"/>
              </a:rPr>
              <a:t>Республика Коми </a:t>
            </a:r>
            <a:r>
              <a:rPr lang="ru-RU" dirty="0">
                <a:latin typeface="Century" pitchFamily="18" charset="0"/>
              </a:rPr>
              <a:t>входит в </a:t>
            </a:r>
            <a:r>
              <a:rPr lang="ru-RU" dirty="0">
                <a:solidFill>
                  <a:srgbClr val="695CB8"/>
                </a:solidFill>
                <a:latin typeface="Century" pitchFamily="18" charset="0"/>
              </a:rPr>
              <a:t>число лучших регионов России</a:t>
            </a:r>
            <a:r>
              <a:rPr lang="ru-RU" dirty="0">
                <a:latin typeface="Century" pitchFamily="18" charset="0"/>
              </a:rPr>
              <a:t> в области правовой информатизации населения. К тому же по оценке Координационного центра Сети  Республика Коми стала одним из нескольких субъектов РФ, где </a:t>
            </a:r>
            <a:r>
              <a:rPr lang="ru-RU" dirty="0">
                <a:solidFill>
                  <a:srgbClr val="695CB8"/>
                </a:solidFill>
                <a:latin typeface="Century" pitchFamily="18" charset="0"/>
              </a:rPr>
              <a:t>технология</a:t>
            </a:r>
            <a:r>
              <a:rPr lang="ru-RU" dirty="0">
                <a:latin typeface="Century" pitchFamily="18" charset="0"/>
              </a:rPr>
              <a:t> КонсультантПлюс </a:t>
            </a:r>
            <a:r>
              <a:rPr lang="ru-RU" dirty="0">
                <a:solidFill>
                  <a:srgbClr val="695CB8"/>
                </a:solidFill>
                <a:latin typeface="Century" pitchFamily="18" charset="0"/>
              </a:rPr>
              <a:t>признана на государственном уровне</a:t>
            </a:r>
            <a:r>
              <a:rPr lang="ru-RU" dirty="0">
                <a:latin typeface="Century" pitchFamily="18" charset="0"/>
              </a:rPr>
              <a:t>. </a:t>
            </a:r>
          </a:p>
        </p:txBody>
      </p:sp>
      <p:pic>
        <p:nvPicPr>
          <p:cNvPr id="6" name="Picture 17" descr="http://mobirobi.net/uploads/posts/2012-12/1355684658_56747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9933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portalpskov.ru/wp-content/uploads/2013/05/konsultan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705663"/>
            <a:ext cx="1882552" cy="2116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88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0545" y="1700809"/>
            <a:ext cx="522153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FF6600"/>
                </a:solidFill>
                <a:latin typeface="Century" pitchFamily="18" charset="0"/>
              </a:rPr>
              <a:t>Цель</a:t>
            </a:r>
            <a:r>
              <a:rPr lang="en-US" sz="2000" dirty="0" smtClean="0">
                <a:solidFill>
                  <a:srgbClr val="FF6600"/>
                </a:solidFill>
                <a:latin typeface="Century" pitchFamily="18" charset="0"/>
              </a:rPr>
              <a:t> </a:t>
            </a:r>
            <a:r>
              <a:rPr lang="ru-RU" sz="2000" dirty="0" smtClean="0">
                <a:solidFill>
                  <a:srgbClr val="FF6600"/>
                </a:solidFill>
                <a:latin typeface="Century" pitchFamily="18" charset="0"/>
              </a:rPr>
              <a:t>компании </a:t>
            </a:r>
            <a:r>
              <a:rPr lang="ru-RU" sz="2000" dirty="0" err="1">
                <a:solidFill>
                  <a:srgbClr val="FF6600"/>
                </a:solidFill>
                <a:latin typeface="Century" pitchFamily="18" charset="0"/>
              </a:rPr>
              <a:t>КонсультантПлюсКоми</a:t>
            </a:r>
            <a:r>
              <a:rPr lang="ru-RU" sz="2000" dirty="0">
                <a:solidFill>
                  <a:srgbClr val="FF6600"/>
                </a:solidFill>
                <a:latin typeface="Century" pitchFamily="18" charset="0"/>
              </a:rPr>
              <a:t>: </a:t>
            </a:r>
            <a:r>
              <a:rPr lang="ru-RU" sz="2000" dirty="0">
                <a:latin typeface="Century" pitchFamily="18" charset="0"/>
              </a:rPr>
              <a:t>создать общество, где компании ведут свой </a:t>
            </a:r>
            <a:r>
              <a:rPr lang="ru-RU" sz="2000" dirty="0">
                <a:solidFill>
                  <a:srgbClr val="695CB8"/>
                </a:solidFill>
                <a:latin typeface="Century" pitchFamily="18" charset="0"/>
              </a:rPr>
              <a:t>бизнес эффективно и безопасно</a:t>
            </a:r>
            <a:r>
              <a:rPr lang="ru-RU" sz="2000" dirty="0">
                <a:latin typeface="Century" pitchFamily="18" charset="0"/>
              </a:rPr>
              <a:t>. Сформировать в нем культуру соблюдения закона.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69" y="0"/>
            <a:ext cx="9144000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82" b="6160"/>
          <a:stretch/>
        </p:blipFill>
        <p:spPr bwMode="auto">
          <a:xfrm>
            <a:off x="455170" y="3661522"/>
            <a:ext cx="2580872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633392"/>
            <a:ext cx="2628292" cy="675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5703639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Century" pitchFamily="18" charset="0"/>
              </a:rPr>
              <a:t>Главная страница сайта</a:t>
            </a:r>
          </a:p>
          <a:p>
            <a:pPr algn="ctr"/>
            <a:r>
              <a:rPr lang="en-US" sz="1200" dirty="0">
                <a:latin typeface="Century" pitchFamily="18" charset="0"/>
              </a:rPr>
              <a:t>http://www.consultantkomi.ru/</a:t>
            </a:r>
            <a:endParaRPr lang="ru-RU" sz="1200" dirty="0">
              <a:latin typeface="Century" pitchFamily="18" charset="0"/>
            </a:endParaRPr>
          </a:p>
        </p:txBody>
      </p:sp>
      <p:pic>
        <p:nvPicPr>
          <p:cNvPr id="7173" name="Picture 5" descr="Колонна КонсультантПлюсКом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732" y="1658261"/>
            <a:ext cx="2721184" cy="1950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670" y="3600747"/>
            <a:ext cx="3219450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48669" y="3831431"/>
            <a:ext cx="2425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Century" pitchFamily="18" charset="0"/>
              </a:rPr>
              <a:t>12 </a:t>
            </a:r>
            <a:r>
              <a:rPr lang="ru-RU" sz="1200" dirty="0" smtClean="0">
                <a:latin typeface="Century" pitchFamily="18" charset="0"/>
              </a:rPr>
              <a:t>июня. Торжественное шествие компании</a:t>
            </a:r>
            <a:endParaRPr lang="ru-RU" sz="1200" dirty="0">
              <a:latin typeface="Century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07904" y="4656567"/>
            <a:ext cx="59185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6600"/>
                </a:solidFill>
                <a:latin typeface="Century" pitchFamily="18" charset="0"/>
              </a:rPr>
              <a:t>Замыслы компании </a:t>
            </a:r>
            <a:r>
              <a:rPr lang="ru-RU" dirty="0" err="1">
                <a:solidFill>
                  <a:srgbClr val="FF6600"/>
                </a:solidFill>
                <a:latin typeface="Century" pitchFamily="18" charset="0"/>
              </a:rPr>
              <a:t>КонсультантПлюсКоми</a:t>
            </a:r>
            <a:r>
              <a:rPr lang="ru-RU" dirty="0">
                <a:solidFill>
                  <a:srgbClr val="FF6600"/>
                </a:solidFill>
                <a:latin typeface="Century" pitchFamily="18" charset="0"/>
              </a:rPr>
              <a:t>:	</a:t>
            </a:r>
          </a:p>
          <a:p>
            <a:r>
              <a:rPr lang="ru-RU" dirty="0" smtClean="0">
                <a:latin typeface="Century" pitchFamily="18" charset="0"/>
              </a:rPr>
              <a:t>-Мы </a:t>
            </a:r>
            <a:r>
              <a:rPr lang="ru-RU" dirty="0">
                <a:latin typeface="Century" pitchFamily="18" charset="0"/>
              </a:rPr>
              <a:t>обеспечиваем клиентов инструментами и </a:t>
            </a:r>
            <a:r>
              <a:rPr lang="ru-RU" dirty="0">
                <a:solidFill>
                  <a:srgbClr val="695CB8"/>
                </a:solidFill>
                <a:latin typeface="Century" pitchFamily="18" charset="0"/>
              </a:rPr>
              <a:t>сервисом высокого качества</a:t>
            </a:r>
            <a:r>
              <a:rPr lang="ru-RU" dirty="0">
                <a:latin typeface="Century" pitchFamily="18" charset="0"/>
              </a:rPr>
              <a:t> в сфере информационных технологий</a:t>
            </a:r>
          </a:p>
          <a:p>
            <a:r>
              <a:rPr lang="ru-RU" dirty="0" smtClean="0">
                <a:latin typeface="Century" pitchFamily="18" charset="0"/>
              </a:rPr>
              <a:t>-Мы </a:t>
            </a:r>
            <a:r>
              <a:rPr lang="ru-RU" dirty="0">
                <a:latin typeface="Century" pitchFamily="18" charset="0"/>
              </a:rPr>
              <a:t>делаем </a:t>
            </a:r>
            <a:r>
              <a:rPr lang="ru-RU" dirty="0">
                <a:solidFill>
                  <a:srgbClr val="695CB8"/>
                </a:solidFill>
                <a:latin typeface="Century" pitchFamily="18" charset="0"/>
              </a:rPr>
              <a:t>право доступным </a:t>
            </a:r>
            <a:r>
              <a:rPr lang="ru-RU" dirty="0">
                <a:latin typeface="Century" pitchFamily="18" charset="0"/>
              </a:rPr>
              <a:t>каждому жителю Республики Коми</a:t>
            </a:r>
          </a:p>
        </p:txBody>
      </p:sp>
      <p:pic>
        <p:nvPicPr>
          <p:cNvPr id="12" name="Picture 17" descr="http://mobirobi.net/uploads/posts/2012-12/1355684658_56747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8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2483768" y="263884"/>
            <a:ext cx="6048672" cy="13681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spcBef>
                <a:spcPts val="300"/>
              </a:spcBef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" pitchFamily="18" charset="0"/>
              </a:rPr>
              <a:t>КонсультантПлюс-        </a:t>
            </a:r>
            <a:r>
              <a:rPr lang="ru-RU" b="1" dirty="0" smtClean="0">
                <a:solidFill>
                  <a:schemeClr val="tx1"/>
                </a:solidFill>
                <a:latin typeface="Century" pitchFamily="18" charset="0"/>
              </a:rPr>
              <a:t>надежная правовая поддержка </a:t>
            </a:r>
            <a:r>
              <a:rPr lang="ru-RU" b="1" dirty="0" smtClean="0">
                <a:solidFill>
                  <a:srgbClr val="897FC7"/>
                </a:solidFill>
                <a:latin typeface="Century" pitchFamily="18" charset="0"/>
              </a:rPr>
              <a:t>                           </a:t>
            </a:r>
            <a:r>
              <a:rPr lang="ru-RU" sz="2400" b="1" dirty="0" smtClean="0">
                <a:solidFill>
                  <a:srgbClr val="897FC7"/>
                </a:solidFill>
                <a:latin typeface="Century" pitchFamily="18" charset="0"/>
              </a:rPr>
              <a:t>                   </a:t>
            </a:r>
            <a:endParaRPr lang="ru-RU" sz="1800" b="1" dirty="0" smtClean="0">
              <a:solidFill>
                <a:srgbClr val="897FC7"/>
              </a:solidFill>
              <a:latin typeface="Century" pitchFamily="18" charset="0"/>
            </a:endParaRPr>
          </a:p>
          <a:p>
            <a:endParaRPr lang="ru-RU" sz="2800" dirty="0">
              <a:solidFill>
                <a:srgbClr val="897FC7"/>
              </a:solidFill>
            </a:endParaRPr>
          </a:p>
        </p:txBody>
      </p:sp>
      <p:pic>
        <p:nvPicPr>
          <p:cNvPr id="6" name="Picture 17" descr="http://mobirobi.net/uploads/posts/2012-12/1355684658_56747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0617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8"/>
            <a:ext cx="914400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0627" y="1595664"/>
            <a:ext cx="9119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entury" panose="02040604050505020304" pitchFamily="18" charset="0"/>
              </a:rPr>
              <a:t>Рекомендации к работе с наглядным пособием по изучение ИПС «</a:t>
            </a:r>
            <a:r>
              <a:rPr lang="ru-RU" sz="2000" b="1" dirty="0" err="1" smtClean="0">
                <a:latin typeface="Century" panose="02040604050505020304" pitchFamily="18" charset="0"/>
              </a:rPr>
              <a:t>КонсультантПлюс</a:t>
            </a:r>
            <a:r>
              <a:rPr lang="ru-RU" sz="2000" b="1" dirty="0" smtClean="0">
                <a:latin typeface="Century" panose="02040604050505020304" pitchFamily="18" charset="0"/>
              </a:rPr>
              <a:t>: Средняя школа».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/>
          <a:srcRect l="31684" t="13780" r="15508" b="48450"/>
          <a:stretch/>
        </p:blipFill>
        <p:spPr>
          <a:xfrm>
            <a:off x="5076056" y="2492896"/>
            <a:ext cx="3030880" cy="12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2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/>
          <a:srcRect l="75101" t="30324" r="14734" b="41391"/>
          <a:stretch/>
        </p:blipFill>
        <p:spPr>
          <a:xfrm>
            <a:off x="3131840" y="4509120"/>
            <a:ext cx="1349220" cy="2120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80627" y="2330122"/>
            <a:ext cx="485141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Century" panose="02040604050505020304" pitchFamily="18" charset="0"/>
              </a:rPr>
              <a:t>	Данное </a:t>
            </a:r>
            <a:r>
              <a:rPr lang="ru-RU" sz="1600" dirty="0">
                <a:latin typeface="Century" panose="02040604050505020304" pitchFamily="18" charset="0"/>
              </a:rPr>
              <a:t>пособие предназначено для изучения ИПС «</a:t>
            </a:r>
            <a:r>
              <a:rPr lang="ru-RU" sz="1600" dirty="0" err="1">
                <a:latin typeface="Century" panose="02040604050505020304" pitchFamily="18" charset="0"/>
              </a:rPr>
              <a:t>КонсультантПлюс</a:t>
            </a:r>
            <a:r>
              <a:rPr lang="ru-RU" sz="1600" dirty="0">
                <a:latin typeface="Century" panose="02040604050505020304" pitchFamily="18" charset="0"/>
              </a:rPr>
              <a:t>: Средняя школа», как для </a:t>
            </a:r>
            <a:r>
              <a:rPr lang="ru-RU" sz="1600" dirty="0">
                <a:solidFill>
                  <a:srgbClr val="695CB8"/>
                </a:solidFill>
                <a:latin typeface="Century" panose="02040604050505020304" pitchFamily="18" charset="0"/>
              </a:rPr>
              <a:t>учащихся</a:t>
            </a:r>
            <a:r>
              <a:rPr lang="ru-RU" sz="1600" dirty="0">
                <a:latin typeface="Century" panose="02040604050505020304" pitchFamily="18" charset="0"/>
              </a:rPr>
              <a:t> так и для </a:t>
            </a:r>
            <a:r>
              <a:rPr lang="ru-RU" sz="1600" dirty="0">
                <a:solidFill>
                  <a:srgbClr val="695CB8"/>
                </a:solidFill>
                <a:latin typeface="Century" panose="02040604050505020304" pitchFamily="18" charset="0"/>
              </a:rPr>
              <a:t>новичков любого возраста.</a:t>
            </a:r>
          </a:p>
          <a:p>
            <a:pPr algn="just"/>
            <a:r>
              <a:rPr lang="ru-RU" sz="1600" dirty="0" smtClean="0">
                <a:latin typeface="Century" panose="02040604050505020304" pitchFamily="18" charset="0"/>
              </a:rPr>
              <a:t>	Для </a:t>
            </a:r>
            <a:r>
              <a:rPr lang="ru-RU" sz="1600" dirty="0">
                <a:latin typeface="Century" panose="02040604050505020304" pitchFamily="18" charset="0"/>
              </a:rPr>
              <a:t>работы с этим пособием необходимо иметь диск         (или установочный файл) </a:t>
            </a:r>
            <a:r>
              <a:rPr lang="ru-RU" sz="1600" dirty="0">
                <a:solidFill>
                  <a:srgbClr val="695CB8"/>
                </a:solidFill>
                <a:latin typeface="Century" panose="02040604050505020304" pitchFamily="18" charset="0"/>
              </a:rPr>
              <a:t>«</a:t>
            </a:r>
            <a:r>
              <a:rPr lang="ru-RU" sz="1600" dirty="0" err="1">
                <a:solidFill>
                  <a:srgbClr val="695CB8"/>
                </a:solidFill>
                <a:latin typeface="Century" panose="02040604050505020304" pitchFamily="18" charset="0"/>
              </a:rPr>
              <a:t>КонсультантПлюс</a:t>
            </a:r>
            <a:r>
              <a:rPr lang="ru-RU" sz="1600" dirty="0">
                <a:solidFill>
                  <a:srgbClr val="695CB8"/>
                </a:solidFill>
                <a:latin typeface="Century" panose="02040604050505020304" pitchFamily="18" charset="0"/>
              </a:rPr>
              <a:t>: Средняя школа» </a:t>
            </a:r>
            <a:r>
              <a:rPr lang="ru-RU" sz="1600" dirty="0">
                <a:latin typeface="Century" panose="02040604050505020304" pitchFamily="18" charset="0"/>
              </a:rPr>
              <a:t>и </a:t>
            </a:r>
            <a:r>
              <a:rPr lang="ru-RU" sz="1600" dirty="0" err="1">
                <a:solidFill>
                  <a:srgbClr val="695CB8"/>
                </a:solidFill>
                <a:latin typeface="Century" panose="02040604050505020304" pitchFamily="18" charset="0"/>
              </a:rPr>
              <a:t>PowerPoint</a:t>
            </a:r>
            <a:r>
              <a:rPr lang="ru-RU" sz="1600" dirty="0">
                <a:latin typeface="Century" panose="02040604050505020304" pitchFamily="18" charset="0"/>
              </a:rPr>
              <a:t>  для просмотра пособия</a:t>
            </a:r>
            <a:r>
              <a:rPr lang="ru-RU" sz="1600" dirty="0" smtClean="0">
                <a:latin typeface="Century" panose="02040604050505020304" pitchFamily="18" charset="0"/>
              </a:rPr>
              <a:t>.</a:t>
            </a:r>
            <a:endParaRPr lang="ru-RU" sz="1600" dirty="0">
              <a:latin typeface="Century" panose="020406040505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915136" y="4026456"/>
            <a:ext cx="4228864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Century" panose="02040604050505020304" pitchFamily="18" charset="0"/>
              </a:rPr>
              <a:t>	</a:t>
            </a:r>
            <a:r>
              <a:rPr lang="ru-RU" sz="1600" dirty="0" smtClean="0">
                <a:solidFill>
                  <a:srgbClr val="FF6600"/>
                </a:solidFill>
                <a:latin typeface="Century" panose="02040604050505020304" pitchFamily="18" charset="0"/>
              </a:rPr>
              <a:t>Указания </a:t>
            </a:r>
            <a:r>
              <a:rPr lang="ru-RU" sz="1600" dirty="0">
                <a:solidFill>
                  <a:srgbClr val="FF6600"/>
                </a:solidFill>
                <a:latin typeface="Century" panose="02040604050505020304" pitchFamily="18" charset="0"/>
              </a:rPr>
              <a:t>к работе: </a:t>
            </a:r>
            <a:endParaRPr lang="ru-RU" sz="1600" dirty="0" smtClean="0">
              <a:solidFill>
                <a:srgbClr val="FF6600"/>
              </a:solidFill>
              <a:latin typeface="Century" panose="02040604050505020304" pitchFamily="18" charset="0"/>
            </a:endParaRPr>
          </a:p>
          <a:p>
            <a:pPr algn="just"/>
            <a:r>
              <a:rPr lang="ru-RU" sz="1600" dirty="0" smtClean="0">
                <a:latin typeface="Century" panose="02040604050505020304" pitchFamily="18" charset="0"/>
              </a:rPr>
              <a:t>для </a:t>
            </a:r>
            <a:r>
              <a:rPr lang="ru-RU" sz="1600" dirty="0">
                <a:latin typeface="Century" panose="02040604050505020304" pitchFamily="18" charset="0"/>
              </a:rPr>
              <a:t>быстрого перехода созданы </a:t>
            </a:r>
            <a:r>
              <a:rPr lang="ru-RU" sz="1600" dirty="0">
                <a:solidFill>
                  <a:srgbClr val="695CB8"/>
                </a:solidFill>
                <a:latin typeface="Century" panose="02040604050505020304" pitchFamily="18" charset="0"/>
              </a:rPr>
              <a:t>гиперссылки</a:t>
            </a:r>
            <a:r>
              <a:rPr lang="ru-RU" sz="1600" dirty="0">
                <a:latin typeface="Century" panose="02040604050505020304" pitchFamily="18" charset="0"/>
              </a:rPr>
              <a:t>, к примеру с любого слайда, нажав на логотип компании «</a:t>
            </a:r>
            <a:r>
              <a:rPr lang="ru-RU" sz="1600" dirty="0" err="1">
                <a:latin typeface="Century" panose="02040604050505020304" pitchFamily="18" charset="0"/>
              </a:rPr>
              <a:t>КонсультатПлюс</a:t>
            </a:r>
            <a:r>
              <a:rPr lang="ru-RU" sz="1600" dirty="0">
                <a:latin typeface="Century" panose="02040604050505020304" pitchFamily="18" charset="0"/>
              </a:rPr>
              <a:t>» </a:t>
            </a:r>
            <a:r>
              <a:rPr lang="ru-RU" sz="1600" dirty="0" smtClean="0">
                <a:latin typeface="Century" panose="02040604050505020304" pitchFamily="18" charset="0"/>
              </a:rPr>
              <a:t>(как </a:t>
            </a:r>
            <a:r>
              <a:rPr lang="ru-RU" sz="1600" dirty="0">
                <a:latin typeface="Century" panose="02040604050505020304" pitchFamily="18" charset="0"/>
              </a:rPr>
              <a:t>показано </a:t>
            </a:r>
            <a:r>
              <a:rPr lang="ru-RU" sz="1600" dirty="0" smtClean="0">
                <a:latin typeface="Century" panose="02040604050505020304" pitchFamily="18" charset="0"/>
              </a:rPr>
              <a:t>на </a:t>
            </a:r>
            <a:r>
              <a:rPr lang="ru-RU" sz="1600" i="1" dirty="0" smtClean="0">
                <a:solidFill>
                  <a:srgbClr val="695CB8"/>
                </a:solidFill>
                <a:latin typeface="Century" panose="02040604050505020304" pitchFamily="18" charset="0"/>
              </a:rPr>
              <a:t>рис 1</a:t>
            </a:r>
            <a:r>
              <a:rPr lang="ru-RU" sz="1600" dirty="0" smtClean="0">
                <a:latin typeface="Century" panose="02040604050505020304" pitchFamily="18" charset="0"/>
              </a:rPr>
              <a:t>), </a:t>
            </a:r>
            <a:r>
              <a:rPr lang="ru-RU" sz="1600" dirty="0">
                <a:latin typeface="Century" panose="02040604050505020304" pitchFamily="18" charset="0"/>
              </a:rPr>
              <a:t>вы возвращайтесь </a:t>
            </a:r>
            <a:r>
              <a:rPr lang="ru-RU" sz="1600" dirty="0">
                <a:solidFill>
                  <a:srgbClr val="695CB8"/>
                </a:solidFill>
                <a:latin typeface="Century" panose="02040604050505020304" pitchFamily="18" charset="0"/>
              </a:rPr>
              <a:t>в Оглавление</a:t>
            </a:r>
            <a:r>
              <a:rPr lang="ru-RU" sz="1600" dirty="0">
                <a:latin typeface="Century" panose="02040604050505020304" pitchFamily="18" charset="0"/>
              </a:rPr>
              <a:t>. В разработанных уроках присутствует навигация, которая является понятной и </a:t>
            </a:r>
            <a:r>
              <a:rPr lang="ru-RU" sz="1600" dirty="0" smtClean="0">
                <a:latin typeface="Century" panose="02040604050505020304" pitchFamily="18" charset="0"/>
              </a:rPr>
              <a:t>доступной. </a:t>
            </a:r>
            <a:r>
              <a:rPr lang="ru-RU" sz="1600" dirty="0">
                <a:latin typeface="Century" panose="02040604050505020304" pitchFamily="18" charset="0"/>
              </a:rPr>
              <a:t>Она позволяет </a:t>
            </a:r>
            <a:r>
              <a:rPr lang="ru-RU" sz="1600" dirty="0">
                <a:solidFill>
                  <a:srgbClr val="695CB8"/>
                </a:solidFill>
                <a:latin typeface="Century" panose="02040604050505020304" pitchFamily="18" charset="0"/>
              </a:rPr>
              <a:t>переходить между занятиями и разделами </a:t>
            </a:r>
            <a:r>
              <a:rPr lang="ru-RU" sz="1600" dirty="0" smtClean="0">
                <a:solidFill>
                  <a:srgbClr val="695CB8"/>
                </a:solidFill>
                <a:latin typeface="Century" panose="02040604050505020304" pitchFamily="18" charset="0"/>
              </a:rPr>
              <a:t>урока </a:t>
            </a:r>
            <a:r>
              <a:rPr lang="ru-RU" sz="1600" dirty="0" smtClean="0">
                <a:latin typeface="Century" panose="02040604050505020304" pitchFamily="18" charset="0"/>
              </a:rPr>
              <a:t>(</a:t>
            </a:r>
            <a:r>
              <a:rPr lang="ru-RU" sz="1600" i="1" dirty="0" smtClean="0">
                <a:solidFill>
                  <a:srgbClr val="695CB8"/>
                </a:solidFill>
                <a:latin typeface="Century" panose="02040604050505020304" pitchFamily="18" charset="0"/>
              </a:rPr>
              <a:t>рис 2</a:t>
            </a:r>
            <a:r>
              <a:rPr lang="ru-RU" sz="1600" dirty="0" smtClean="0">
                <a:latin typeface="Century" panose="02040604050505020304" pitchFamily="18" charset="0"/>
              </a:rPr>
              <a:t>).</a:t>
            </a:r>
            <a:endParaRPr lang="ru-RU" sz="1600" dirty="0">
              <a:latin typeface="Century" panose="020406040505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052589" y="3501008"/>
            <a:ext cx="983907" cy="474316"/>
          </a:xfrm>
          <a:prstGeom prst="rect">
            <a:avLst/>
          </a:prstGeom>
          <a:solidFill>
            <a:srgbClr val="FBB63B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8172400" y="3573016"/>
            <a:ext cx="760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Century" panose="02040604050505020304" pitchFamily="18" charset="0"/>
              </a:rPr>
              <a:t>Рис. 1</a:t>
            </a:r>
            <a:endParaRPr lang="ru-RU" sz="1400" dirty="0">
              <a:latin typeface="Century" panose="020406040505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090699" y="6215523"/>
            <a:ext cx="983907" cy="474316"/>
          </a:xfrm>
          <a:prstGeom prst="rect">
            <a:avLst/>
          </a:prstGeom>
          <a:solidFill>
            <a:srgbClr val="FBB63B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2202344" y="6299862"/>
            <a:ext cx="760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Century" panose="02040604050505020304" pitchFamily="18" charset="0"/>
              </a:rPr>
              <a:t>Рис. 2</a:t>
            </a:r>
            <a:endParaRPr lang="ru-RU" sz="1400" dirty="0">
              <a:latin typeface="Century" panose="02040604050505020304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5148064" y="2420888"/>
            <a:ext cx="648072" cy="648072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098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1572976"/>
          </a:xfrm>
          <a:prstGeom prst="rect">
            <a:avLst/>
          </a:prstGeom>
          <a:solidFill>
            <a:srgbClr val="FBB6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6600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79712" y="104904"/>
            <a:ext cx="6048672" cy="1368152"/>
          </a:xfrm>
          <a:ln>
            <a:noFill/>
          </a:ln>
        </p:spPr>
        <p:txBody>
          <a:bodyPr>
            <a:normAutofit/>
          </a:bodyPr>
          <a:lstStyle/>
          <a:p>
            <a:pPr lvl="1" algn="l">
              <a:spcBef>
                <a:spcPts val="300"/>
              </a:spcBef>
            </a:pP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" pitchFamily="18" charset="0"/>
              </a:rPr>
              <a:t>  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" pitchFamily="18" charset="0"/>
              </a:rPr>
              <a:t>КонсультантПлюс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" pitchFamily="18" charset="0"/>
              </a:rPr>
              <a:t>.</a:t>
            </a:r>
            <a:endParaRPr lang="ru-RU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" pitchFamily="18" charset="0"/>
            </a:endParaRPr>
          </a:p>
          <a:p>
            <a:pPr lvl="1" algn="l">
              <a:spcBef>
                <a:spcPts val="300"/>
              </a:spcBef>
            </a:pPr>
            <a:r>
              <a:rPr lang="ru-RU" b="1" dirty="0" smtClean="0">
                <a:solidFill>
                  <a:schemeClr val="tx1"/>
                </a:solidFill>
                <a:latin typeface="Century" pitchFamily="18" charset="0"/>
              </a:rPr>
              <a:t>   Пусть всегда будет право!</a:t>
            </a:r>
            <a:endParaRPr lang="ru-RU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" pitchFamily="18" charset="0"/>
            </a:endParaRPr>
          </a:p>
        </p:txBody>
      </p:sp>
      <p:pic>
        <p:nvPicPr>
          <p:cNvPr id="1041" name="Picture 17" descr="http://mobirobi.net/uploads/posts/2012-12/1355684658_567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34" y="99919"/>
            <a:ext cx="1368152" cy="1373137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6130" y="1677880"/>
            <a:ext cx="7991739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Century" pitchFamily="18" charset="0"/>
              </a:rPr>
              <a:t>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" pitchFamily="18" charset="0"/>
              </a:rPr>
              <a:t>Уроки КонсультантПлюс</a:t>
            </a:r>
          </a:p>
          <a:p>
            <a:endParaRPr lang="ru-RU" dirty="0">
              <a:solidFill>
                <a:srgbClr val="FF6600"/>
              </a:solidFill>
              <a:latin typeface="Century" pitchFamily="18" charset="0"/>
              <a:sym typeface="Wingdings"/>
            </a:endParaRPr>
          </a:p>
          <a:p>
            <a:r>
              <a:rPr lang="ru-RU" dirty="0" smtClean="0">
                <a:solidFill>
                  <a:srgbClr val="FF6600"/>
                </a:solidFill>
                <a:latin typeface="Century" pitchFamily="18" charset="0"/>
                <a:sym typeface="Wingdings"/>
              </a:rPr>
              <a:t>   </a:t>
            </a:r>
            <a:r>
              <a:rPr lang="ru-RU" b="1" dirty="0" smtClean="0">
                <a:latin typeface="Century" pitchFamily="18" charset="0"/>
                <a:hlinkClick r:id="rId3" action="ppaction://hlinksldjump"/>
              </a:rPr>
              <a:t>1 урок. </a:t>
            </a:r>
            <a:r>
              <a:rPr lang="ru-RU" dirty="0" smtClean="0">
                <a:latin typeface="Century" pitchFamily="18" charset="0"/>
                <a:hlinkClick r:id="rId3" action="ppaction://hlinksldjump"/>
              </a:rPr>
              <a:t>Общее знакомство с системой К+. Поиск по точным реквизитам.</a:t>
            </a:r>
            <a:endParaRPr lang="ru-RU" dirty="0" smtClean="0">
              <a:latin typeface="Century" pitchFamily="18" charset="0"/>
            </a:endParaRPr>
          </a:p>
          <a:p>
            <a:endParaRPr lang="ru-RU" dirty="0" smtClean="0">
              <a:solidFill>
                <a:srgbClr val="FF6600"/>
              </a:solidFill>
              <a:latin typeface="Century" pitchFamily="18" charset="0"/>
              <a:sym typeface="Wingdings"/>
            </a:endParaRPr>
          </a:p>
          <a:p>
            <a:r>
              <a:rPr lang="ru-RU" dirty="0" smtClean="0">
                <a:solidFill>
                  <a:srgbClr val="FF6600"/>
                </a:solidFill>
                <a:latin typeface="Century" pitchFamily="18" charset="0"/>
                <a:sym typeface="Wingdings"/>
              </a:rPr>
              <a:t>   </a:t>
            </a:r>
            <a:r>
              <a:rPr lang="ru-RU" b="1" dirty="0" smtClean="0">
                <a:latin typeface="Century" pitchFamily="18" charset="0"/>
                <a:hlinkClick r:id="rId4" action="ppaction://hlinksldjump"/>
              </a:rPr>
              <a:t>2 урок. </a:t>
            </a:r>
            <a:r>
              <a:rPr lang="ru-RU" dirty="0" smtClean="0">
                <a:latin typeface="Century" pitchFamily="18" charset="0"/>
                <a:hlinkClick r:id="rId4" action="ppaction://hlinksldjump"/>
              </a:rPr>
              <a:t>Поиск документов по примерным реквизитам. Быстрый поиск по основному содержанию.</a:t>
            </a:r>
            <a:endParaRPr lang="ru-RU" dirty="0" smtClean="0">
              <a:latin typeface="Century" pitchFamily="18" charset="0"/>
            </a:endParaRPr>
          </a:p>
          <a:p>
            <a:endParaRPr lang="ru-RU" dirty="0" smtClean="0">
              <a:solidFill>
                <a:srgbClr val="FF6600"/>
              </a:solidFill>
              <a:latin typeface="Century" pitchFamily="18" charset="0"/>
              <a:sym typeface="Wingdings"/>
            </a:endParaRPr>
          </a:p>
          <a:p>
            <a:r>
              <a:rPr lang="ru-RU" dirty="0" smtClean="0">
                <a:solidFill>
                  <a:srgbClr val="FF6600"/>
                </a:solidFill>
                <a:latin typeface="Century" pitchFamily="18" charset="0"/>
                <a:sym typeface="Wingdings"/>
              </a:rPr>
              <a:t>   </a:t>
            </a:r>
            <a:r>
              <a:rPr lang="ru-RU" b="1" dirty="0" smtClean="0">
                <a:latin typeface="Century" pitchFamily="18" charset="0"/>
                <a:sym typeface="Wingdings"/>
                <a:hlinkClick r:id="rId5" action="ppaction://hlinksldjump"/>
              </a:rPr>
              <a:t>3 урок. </a:t>
            </a:r>
            <a:r>
              <a:rPr lang="ru-RU" dirty="0" smtClean="0">
                <a:latin typeface="Century" pitchFamily="18" charset="0"/>
                <a:sym typeface="Wingdings"/>
                <a:hlinkClick r:id="rId5" action="ppaction://hlinksldjump"/>
              </a:rPr>
              <a:t>Поиск основных документов по конкретной проблематике.</a:t>
            </a:r>
            <a:endParaRPr lang="ru-RU" dirty="0" smtClean="0">
              <a:latin typeface="Century" pitchFamily="18" charset="0"/>
              <a:sym typeface="Wingdings"/>
            </a:endParaRPr>
          </a:p>
          <a:p>
            <a:endParaRPr lang="ru-RU" dirty="0" smtClean="0">
              <a:solidFill>
                <a:srgbClr val="FF6600"/>
              </a:solidFill>
              <a:latin typeface="Century" pitchFamily="18" charset="0"/>
              <a:sym typeface="Wingdings"/>
              <a:hlinkClick r:id="rId6" action="ppaction://hlinksldjump"/>
            </a:endParaRPr>
          </a:p>
          <a:p>
            <a:r>
              <a:rPr lang="ru-RU" dirty="0" smtClean="0">
                <a:solidFill>
                  <a:srgbClr val="FF6600"/>
                </a:solidFill>
                <a:latin typeface="Century" pitchFamily="18" charset="0"/>
                <a:sym typeface="Wingdings"/>
              </a:rPr>
              <a:t>   </a:t>
            </a:r>
            <a:r>
              <a:rPr lang="ru-RU" b="1" dirty="0" smtClean="0">
                <a:latin typeface="Century" pitchFamily="18" charset="0"/>
                <a:sym typeface="Wingdings"/>
                <a:hlinkClick r:id="rId6" action="ppaction://hlinksldjump"/>
              </a:rPr>
              <a:t>4 урок. </a:t>
            </a:r>
            <a:r>
              <a:rPr lang="ru-RU" dirty="0" smtClean="0">
                <a:latin typeface="Century" pitchFamily="18" charset="0"/>
                <a:sym typeface="Wingdings"/>
                <a:hlinkClick r:id="rId6" action="ppaction://hlinksldjump"/>
              </a:rPr>
              <a:t>Документы в списке.</a:t>
            </a:r>
            <a:endParaRPr lang="ru-RU" dirty="0" smtClean="0">
              <a:latin typeface="Century" pitchFamily="18" charset="0"/>
              <a:sym typeface="Wingdings"/>
            </a:endParaRPr>
          </a:p>
          <a:p>
            <a:endParaRPr lang="ru-RU" dirty="0" smtClean="0">
              <a:solidFill>
                <a:srgbClr val="FF6600"/>
              </a:solidFill>
              <a:latin typeface="Century" pitchFamily="18" charset="0"/>
              <a:sym typeface="Wingdings"/>
              <a:hlinkClick r:id="rId7" action="ppaction://hlinksldjump"/>
            </a:endParaRPr>
          </a:p>
          <a:p>
            <a:r>
              <a:rPr lang="ru-RU" dirty="0" smtClean="0">
                <a:solidFill>
                  <a:srgbClr val="FF6600"/>
                </a:solidFill>
                <a:latin typeface="Century" pitchFamily="18" charset="0"/>
                <a:sym typeface="Wingdings"/>
              </a:rPr>
              <a:t>   </a:t>
            </a:r>
            <a:r>
              <a:rPr lang="ru-RU" b="1" dirty="0" smtClean="0">
                <a:latin typeface="Century" pitchFamily="18" charset="0"/>
                <a:sym typeface="Wingdings"/>
                <a:hlinkClick r:id="rId7" action="ppaction://hlinksldjump"/>
              </a:rPr>
              <a:t>5 урок. </a:t>
            </a:r>
            <a:r>
              <a:rPr lang="ru-RU" dirty="0" smtClean="0">
                <a:latin typeface="Century" pitchFamily="18" charset="0"/>
                <a:sym typeface="Wingdings"/>
                <a:hlinkClick r:id="rId7" action="ppaction://hlinksldjump"/>
              </a:rPr>
              <a:t>Работа с документом.</a:t>
            </a:r>
            <a:endParaRPr lang="ru-RU" dirty="0" smtClean="0">
              <a:latin typeface="Century" pitchFamily="18" charset="0"/>
              <a:sym typeface="Wingdings"/>
            </a:endParaRPr>
          </a:p>
          <a:p>
            <a:endParaRPr lang="ru-RU" dirty="0" smtClean="0">
              <a:solidFill>
                <a:srgbClr val="FF6600"/>
              </a:solidFill>
              <a:latin typeface="Century" pitchFamily="18" charset="0"/>
              <a:sym typeface="Wingdings"/>
            </a:endParaRPr>
          </a:p>
          <a:p>
            <a:r>
              <a:rPr lang="ru-RU" dirty="0" smtClean="0">
                <a:solidFill>
                  <a:srgbClr val="FF6600"/>
                </a:solidFill>
                <a:latin typeface="Century" pitchFamily="18" charset="0"/>
                <a:sym typeface="Wingdings"/>
              </a:rPr>
              <a:t>   </a:t>
            </a:r>
            <a:r>
              <a:rPr lang="ru-RU" b="1" dirty="0" smtClean="0">
                <a:latin typeface="Century" pitchFamily="18" charset="0"/>
                <a:sym typeface="Wingdings"/>
                <a:hlinkClick r:id="rId8" action="ppaction://hlinksldjump"/>
              </a:rPr>
              <a:t>6 урок. </a:t>
            </a:r>
            <a:r>
              <a:rPr lang="ru-RU" dirty="0" smtClean="0">
                <a:latin typeface="Century" pitchFamily="18" charset="0"/>
                <a:sym typeface="Wingdings"/>
                <a:hlinkClick r:id="rId8" action="ppaction://hlinksldjump"/>
              </a:rPr>
              <a:t>Создание своего рабочего пространства. </a:t>
            </a:r>
            <a:endParaRPr lang="ru-RU" dirty="0" smtClean="0">
              <a:latin typeface="Century" pitchFamily="18" charset="0"/>
            </a:endParaRP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Picture 17" descr="http://mobirobi.net/uploads/posts/2012-12/1355684658_56747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4" y="53610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7" descr="http://mobirobi.net/uploads/posts/2012-12/1355684658_56747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4" y="53609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0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51520" y="1916832"/>
            <a:ext cx="736256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FF6600"/>
                </a:solidFill>
                <a:latin typeface="Century" pitchFamily="18" charset="0"/>
              </a:rPr>
              <a:t>Урок №1. </a:t>
            </a:r>
            <a:r>
              <a:rPr lang="ru-RU" dirty="0" smtClean="0">
                <a:latin typeface="Century" pitchFamily="18" charset="0"/>
              </a:rPr>
              <a:t>Общее знакомство с системой К+. Поиск по точным реквизитам</a:t>
            </a:r>
            <a:r>
              <a:rPr lang="ru-RU" dirty="0" smtClean="0"/>
              <a:t>. </a:t>
            </a:r>
          </a:p>
          <a:p>
            <a:pPr>
              <a:lnSpc>
                <a:spcPct val="200000"/>
              </a:lnSpc>
            </a:pPr>
            <a:r>
              <a:rPr lang="ru-RU" dirty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              </a:t>
            </a:r>
            <a:r>
              <a:rPr lang="ru-RU" dirty="0" smtClean="0">
                <a:latin typeface="Century" pitchFamily="18" charset="0"/>
                <a:hlinkClick r:id="rId2" action="ppaction://hlinksldjump"/>
              </a:rPr>
              <a:t>1. Запуск системы. Стартовое окно</a:t>
            </a:r>
            <a:endParaRPr lang="ru-RU" dirty="0" smtClean="0">
              <a:latin typeface="Century" pitchFamily="18" charset="0"/>
            </a:endParaRPr>
          </a:p>
          <a:p>
            <a:pPr>
              <a:lnSpc>
                <a:spcPct val="200000"/>
              </a:lnSpc>
            </a:pPr>
            <a:r>
              <a:rPr lang="ru-RU" dirty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              </a:t>
            </a:r>
            <a:r>
              <a:rPr lang="ru-RU" dirty="0" smtClean="0">
                <a:latin typeface="Century" pitchFamily="18" charset="0"/>
                <a:hlinkClick r:id="rId3" action="ppaction://hlinksldjump"/>
              </a:rPr>
              <a:t>2. Инструменты поиска документов. Карточка поиска</a:t>
            </a:r>
            <a:endParaRPr lang="ru-RU" dirty="0" smtClean="0">
              <a:latin typeface="Century" pitchFamily="18" charset="0"/>
            </a:endParaRPr>
          </a:p>
          <a:p>
            <a:pPr>
              <a:lnSpc>
                <a:spcPct val="200000"/>
              </a:lnSpc>
            </a:pPr>
            <a:r>
              <a:rPr lang="ru-RU" dirty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              </a:t>
            </a:r>
            <a:r>
              <a:rPr lang="ru-RU" dirty="0" smtClean="0">
                <a:latin typeface="Century" pitchFamily="18" charset="0"/>
                <a:hlinkClick r:id="rId4" action="ppaction://hlinksldjump"/>
              </a:rPr>
              <a:t>3. Поиск документов по номеру</a:t>
            </a:r>
            <a:endParaRPr lang="ru-RU" dirty="0" smtClean="0">
              <a:latin typeface="Century" pitchFamily="18" charset="0"/>
            </a:endParaRPr>
          </a:p>
          <a:p>
            <a:pPr>
              <a:lnSpc>
                <a:spcPct val="200000"/>
              </a:lnSpc>
            </a:pPr>
            <a:r>
              <a:rPr lang="ru-RU" dirty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              </a:t>
            </a:r>
            <a:r>
              <a:rPr lang="ru-RU" dirty="0" smtClean="0">
                <a:latin typeface="Century" pitchFamily="18" charset="0"/>
                <a:hlinkClick r:id="rId5" action="ppaction://hlinksldjump"/>
              </a:rPr>
              <a:t>4. Поиск по дате принятия</a:t>
            </a:r>
            <a:endParaRPr lang="ru-RU" dirty="0" smtClean="0">
              <a:latin typeface="Century" pitchFamily="18" charset="0"/>
            </a:endParaRPr>
          </a:p>
          <a:p>
            <a:pPr>
              <a:lnSpc>
                <a:spcPct val="200000"/>
              </a:lnSpc>
            </a:pPr>
            <a:r>
              <a:rPr lang="ru-RU" dirty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              </a:t>
            </a:r>
            <a:r>
              <a:rPr lang="ru-RU" dirty="0" smtClean="0">
                <a:latin typeface="Century" pitchFamily="18" charset="0"/>
                <a:hlinkClick r:id="rId6" action="ppaction://hlinksldjump"/>
              </a:rPr>
              <a:t>5. Поиск документа по названию</a:t>
            </a:r>
            <a:endParaRPr lang="ru-RU" dirty="0" smtClean="0">
              <a:latin typeface="Century" pitchFamily="18" charset="0"/>
            </a:endParaRPr>
          </a:p>
          <a:p>
            <a:pPr>
              <a:lnSpc>
                <a:spcPct val="200000"/>
              </a:lnSpc>
            </a:pPr>
            <a:r>
              <a:rPr lang="ru-RU" dirty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              </a:t>
            </a:r>
            <a:r>
              <a:rPr lang="ru-RU" dirty="0" smtClean="0">
                <a:latin typeface="Century" pitchFamily="18" charset="0"/>
                <a:hlinkClick r:id="rId7" action="ppaction://hlinksldjump"/>
              </a:rPr>
              <a:t>6. Подведение итогов</a:t>
            </a:r>
            <a:endParaRPr lang="ru-RU" dirty="0">
              <a:latin typeface="Century" pitchFamily="18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-36512" y="-27384"/>
            <a:ext cx="9254246" cy="3448491"/>
            <a:chOff x="-36512" y="-27384"/>
            <a:chExt cx="9254246" cy="3448491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-27384"/>
              <a:ext cx="9180512" cy="15920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6" name="Группа 15"/>
            <p:cNvGrpSpPr/>
            <p:nvPr/>
          </p:nvGrpSpPr>
          <p:grpSpPr>
            <a:xfrm>
              <a:off x="7380312" y="1564685"/>
              <a:ext cx="1837422" cy="1856422"/>
              <a:chOff x="7380312" y="1564685"/>
              <a:chExt cx="1837422" cy="1856422"/>
            </a:xfrm>
          </p:grpSpPr>
          <p:sp>
            <p:nvSpPr>
              <p:cNvPr id="18" name="Прямоугольник 17">
                <a:hlinkClick r:id="rId9" action="ppaction://hlinksldjump"/>
              </p:cNvPr>
              <p:cNvSpPr/>
              <p:nvPr/>
            </p:nvSpPr>
            <p:spPr>
              <a:xfrm>
                <a:off x="7380312" y="2492896"/>
                <a:ext cx="1763688" cy="928211"/>
              </a:xfrm>
              <a:prstGeom prst="rect">
                <a:avLst/>
              </a:prstGeom>
              <a:gradFill flip="none" rotWithShape="1">
                <a:gsLst>
                  <a:gs pos="100000">
                    <a:srgbClr val="FF6600"/>
                  </a:gs>
                  <a:gs pos="67000">
                    <a:srgbClr val="FBB63B"/>
                  </a:gs>
                  <a:gs pos="100000">
                    <a:srgbClr val="FBB63B"/>
                  </a:gs>
                </a:gsLst>
                <a:lin ang="2700000" scaled="1"/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рямоугольник 5">
                <a:hlinkClick r:id="rId10" action="ppaction://hlinksldjump"/>
              </p:cNvPr>
              <p:cNvSpPr/>
              <p:nvPr/>
            </p:nvSpPr>
            <p:spPr>
              <a:xfrm>
                <a:off x="7380312" y="1564685"/>
                <a:ext cx="1763688" cy="928211"/>
              </a:xfrm>
              <a:prstGeom prst="rect">
                <a:avLst/>
              </a:prstGeom>
              <a:gradFill flip="none" rotWithShape="1">
                <a:gsLst>
                  <a:gs pos="100000">
                    <a:srgbClr val="FF6600"/>
                  </a:gs>
                  <a:gs pos="67000">
                    <a:srgbClr val="FBB63B"/>
                  </a:gs>
                  <a:gs pos="100000">
                    <a:srgbClr val="FBB63B"/>
                  </a:gs>
                </a:gsLst>
                <a:lin ang="2700000" scaled="1"/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TextBox 6">
                <a:hlinkClick r:id="rId10" action="ppaction://hlinksldjump"/>
              </p:cNvPr>
              <p:cNvSpPr txBox="1"/>
              <p:nvPr/>
            </p:nvSpPr>
            <p:spPr>
              <a:xfrm>
                <a:off x="7614084" y="1705624"/>
                <a:ext cx="129614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 smtClean="0">
                    <a:latin typeface="Book Antiqua" pitchFamily="18" charset="0"/>
                  </a:rPr>
                  <a:t>Главное меню</a:t>
                </a:r>
                <a:endParaRPr lang="ru-RU" dirty="0">
                  <a:latin typeface="Book Antiqua" pitchFamily="18" charset="0"/>
                </a:endParaRPr>
              </a:p>
            </p:txBody>
          </p:sp>
          <p:sp>
            <p:nvSpPr>
              <p:cNvPr id="14" name="TextBox 13">
                <a:hlinkClick r:id="rId9" action="ppaction://hlinksldjump"/>
              </p:cNvPr>
              <p:cNvSpPr txBox="1"/>
              <p:nvPr/>
            </p:nvSpPr>
            <p:spPr>
              <a:xfrm>
                <a:off x="7795322" y="2790584"/>
                <a:ext cx="14224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>
                    <a:latin typeface="Book Antiqua" pitchFamily="18" charset="0"/>
                  </a:rPr>
                  <a:t>1 урок </a:t>
                </a:r>
                <a:endParaRPr lang="ru-RU" dirty="0">
                  <a:latin typeface="Book Antiqua" pitchFamily="18" charset="0"/>
                </a:endParaRPr>
              </a:p>
            </p:txBody>
          </p:sp>
        </p:grpSp>
      </p:grpSp>
      <p:pic>
        <p:nvPicPr>
          <p:cNvPr id="11" name="Picture 17" descr="http://mobirobi.net/uploads/posts/2012-12/1355684658_56747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773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53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Объект 11"/>
          <p:cNvSpPr>
            <a:spLocks noGrp="1"/>
          </p:cNvSpPr>
          <p:nvPr>
            <p:ph idx="1"/>
          </p:nvPr>
        </p:nvSpPr>
        <p:spPr>
          <a:xfrm>
            <a:off x="459971" y="1680995"/>
            <a:ext cx="6923112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1800" dirty="0" smtClean="0">
                <a:solidFill>
                  <a:srgbClr val="FF6600"/>
                </a:solidFill>
                <a:latin typeface="Century" pitchFamily="18" charset="0"/>
              </a:rPr>
              <a:t>Урок №2. </a:t>
            </a:r>
            <a:r>
              <a:rPr lang="ru-RU" sz="1800" dirty="0" smtClean="0">
                <a:latin typeface="Century" pitchFamily="18" charset="0"/>
              </a:rPr>
              <a:t>Поиск документа по примерным реквизитам. Быстрый поиск по основному содержанию.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ru-RU" sz="1800" dirty="0" smtClean="0">
                <a:latin typeface="Century" pitchFamily="18" charset="0"/>
                <a:hlinkClick r:id="rId2" action="ppaction://hlinksldjump"/>
              </a:rPr>
              <a:t>1. Поиск документа по примерным реквизитам</a:t>
            </a:r>
            <a:endParaRPr lang="ru-RU" sz="1800" dirty="0" smtClean="0">
              <a:latin typeface="Century" pitchFamily="18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ru-RU" sz="1800" dirty="0" smtClean="0">
                <a:latin typeface="Century" pitchFamily="18" charset="0"/>
                <a:hlinkClick r:id="rId3" action="ppaction://hlinksldjump"/>
              </a:rPr>
              <a:t>2. Поиск документа по основному содержанию. Основной поиск поля «Текст документа»</a:t>
            </a:r>
            <a:endParaRPr lang="ru-RU" sz="1800" dirty="0" smtClean="0">
              <a:latin typeface="Century" pitchFamily="18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sz="1800" dirty="0" smtClean="0">
                <a:latin typeface="Century" pitchFamily="18" charset="0"/>
                <a:hlinkClick r:id="rId4" action="ppaction://hlinksldjump"/>
              </a:rPr>
              <a:t>3</a:t>
            </a:r>
            <a:r>
              <a:rPr lang="ru-RU" sz="1800" dirty="0" smtClean="0">
                <a:latin typeface="Century" pitchFamily="18" charset="0"/>
                <a:hlinkClick r:id="rId4" action="ppaction://hlinksldjump"/>
              </a:rPr>
              <a:t>. Подведение итогов</a:t>
            </a:r>
            <a:endParaRPr lang="ru-RU" sz="1800" dirty="0" smtClean="0">
              <a:latin typeface="Century" pitchFamily="18" charset="0"/>
            </a:endParaRPr>
          </a:p>
          <a:p>
            <a:pPr marL="0" indent="0">
              <a:buNone/>
            </a:pPr>
            <a:endParaRPr lang="ru-RU" sz="1800" dirty="0" smtClean="0">
              <a:latin typeface="Century" pitchFamily="18" charset="0"/>
            </a:endParaRPr>
          </a:p>
          <a:p>
            <a:pPr marL="0" indent="0">
              <a:buNone/>
            </a:pPr>
            <a:endParaRPr lang="ru-RU" sz="1800" dirty="0">
              <a:latin typeface="Century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-33741" y="-27384"/>
            <a:ext cx="9254246" cy="3448491"/>
            <a:chOff x="-36512" y="-27384"/>
            <a:chExt cx="9254246" cy="3448491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-27384"/>
              <a:ext cx="9180512" cy="15920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" name="Группа 5"/>
            <p:cNvGrpSpPr/>
            <p:nvPr/>
          </p:nvGrpSpPr>
          <p:grpSpPr>
            <a:xfrm>
              <a:off x="7380312" y="1564685"/>
              <a:ext cx="1837422" cy="1856422"/>
              <a:chOff x="7380312" y="1564685"/>
              <a:chExt cx="1837422" cy="1856422"/>
            </a:xfrm>
          </p:grpSpPr>
          <p:sp>
            <p:nvSpPr>
              <p:cNvPr id="7" name="Прямоугольник 6">
                <a:hlinkClick r:id="rId6" action="ppaction://hlinksldjump"/>
              </p:cNvPr>
              <p:cNvSpPr/>
              <p:nvPr/>
            </p:nvSpPr>
            <p:spPr>
              <a:xfrm>
                <a:off x="7380312" y="2492896"/>
                <a:ext cx="1763688" cy="928211"/>
              </a:xfrm>
              <a:prstGeom prst="rect">
                <a:avLst/>
              </a:prstGeom>
              <a:gradFill flip="none" rotWithShape="1">
                <a:gsLst>
                  <a:gs pos="100000">
                    <a:srgbClr val="FF6600"/>
                  </a:gs>
                  <a:gs pos="67000">
                    <a:srgbClr val="FBB63B"/>
                  </a:gs>
                  <a:gs pos="100000">
                    <a:srgbClr val="FBB63B"/>
                  </a:gs>
                </a:gsLst>
                <a:lin ang="2700000" scaled="1"/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Прямоугольник 7">
                <a:hlinkClick r:id="rId7" action="ppaction://hlinksldjump"/>
              </p:cNvPr>
              <p:cNvSpPr/>
              <p:nvPr/>
            </p:nvSpPr>
            <p:spPr>
              <a:xfrm>
                <a:off x="7380312" y="1564685"/>
                <a:ext cx="1763688" cy="928211"/>
              </a:xfrm>
              <a:prstGeom prst="rect">
                <a:avLst/>
              </a:prstGeom>
              <a:gradFill flip="none" rotWithShape="1">
                <a:gsLst>
                  <a:gs pos="100000">
                    <a:srgbClr val="FF6600"/>
                  </a:gs>
                  <a:gs pos="67000">
                    <a:srgbClr val="FBB63B"/>
                  </a:gs>
                  <a:gs pos="100000">
                    <a:srgbClr val="FBB63B"/>
                  </a:gs>
                </a:gsLst>
                <a:lin ang="2700000" scaled="1"/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TextBox 8">
                <a:hlinkClick r:id="rId7" action="ppaction://hlinksldjump"/>
              </p:cNvPr>
              <p:cNvSpPr txBox="1"/>
              <p:nvPr/>
            </p:nvSpPr>
            <p:spPr>
              <a:xfrm>
                <a:off x="7614084" y="1705624"/>
                <a:ext cx="129614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 smtClean="0">
                    <a:latin typeface="Book Antiqua" pitchFamily="18" charset="0"/>
                  </a:rPr>
                  <a:t>Главное меню</a:t>
                </a:r>
                <a:endParaRPr lang="ru-RU" dirty="0">
                  <a:latin typeface="Book Antiqua" pitchFamily="18" charset="0"/>
                </a:endParaRPr>
              </a:p>
            </p:txBody>
          </p:sp>
          <p:sp>
            <p:nvSpPr>
              <p:cNvPr id="10" name="TextBox 9">
                <a:hlinkClick r:id="rId6" action="ppaction://hlinksldjump"/>
              </p:cNvPr>
              <p:cNvSpPr txBox="1"/>
              <p:nvPr/>
            </p:nvSpPr>
            <p:spPr>
              <a:xfrm>
                <a:off x="7795322" y="2790584"/>
                <a:ext cx="14224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latin typeface="Book Antiqua" pitchFamily="18" charset="0"/>
                  </a:rPr>
                  <a:t>2</a:t>
                </a:r>
                <a:r>
                  <a:rPr lang="ru-RU" dirty="0" smtClean="0">
                    <a:latin typeface="Book Antiqua" pitchFamily="18" charset="0"/>
                  </a:rPr>
                  <a:t> урок </a:t>
                </a:r>
                <a:endParaRPr lang="ru-RU" dirty="0">
                  <a:latin typeface="Book Antiqua" pitchFamily="18" charset="0"/>
                </a:endParaRPr>
              </a:p>
            </p:txBody>
          </p:sp>
        </p:grpSp>
      </p:grpSp>
      <p:pic>
        <p:nvPicPr>
          <p:cNvPr id="13" name="Picture 17" descr="http://mobirobi.net/uploads/posts/2012-12/1355684658_56747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773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34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41" y="-27384"/>
            <a:ext cx="9180512" cy="1592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3083" y="2492896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3083" y="156468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6855" y="170562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8093" y="2790584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ook Antiqua" pitchFamily="18" charset="0"/>
              </a:rPr>
              <a:t>3</a:t>
            </a:r>
            <a:r>
              <a:rPr lang="ru-RU" dirty="0" smtClean="0">
                <a:latin typeface="Book Antiqua" pitchFamily="18" charset="0"/>
              </a:rPr>
              <a:t> урок 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705624"/>
            <a:ext cx="65499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FF6600"/>
                </a:solidFill>
                <a:latin typeface="Century" pitchFamily="18" charset="0"/>
              </a:rPr>
              <a:t>Урок №3. </a:t>
            </a:r>
            <a:r>
              <a:rPr lang="ru-RU" dirty="0" smtClean="0">
                <a:latin typeface="Century" pitchFamily="18" charset="0"/>
              </a:rPr>
              <a:t>Поиск основных документов по конкретной проблематике.</a:t>
            </a:r>
          </a:p>
          <a:p>
            <a:pPr>
              <a:lnSpc>
                <a:spcPct val="200000"/>
              </a:lnSpc>
            </a:pPr>
            <a:r>
              <a:rPr lang="ru-RU" dirty="0">
                <a:latin typeface="Century" pitchFamily="18" charset="0"/>
              </a:rPr>
              <a:t>	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2790584"/>
            <a:ext cx="65291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ru-RU" dirty="0" smtClean="0">
                <a:latin typeface="Century" pitchFamily="18" charset="0"/>
                <a:hlinkClick r:id="rId5" action="ppaction://hlinksldjump"/>
              </a:rPr>
              <a:t>1</a:t>
            </a:r>
            <a:r>
              <a:rPr lang="ru-RU" dirty="0">
                <a:latin typeface="Century" pitchFamily="18" charset="0"/>
                <a:hlinkClick r:id="rId5" action="ppaction://hlinksldjump"/>
              </a:rPr>
              <a:t>. Поиск документа по Правовому </a:t>
            </a:r>
            <a:r>
              <a:rPr lang="ru-RU" dirty="0" smtClean="0">
                <a:latin typeface="Century" pitchFamily="18" charset="0"/>
                <a:hlinkClick r:id="rId5" action="ppaction://hlinksldjump"/>
              </a:rPr>
              <a:t>навигатору и работа в  словаре Финансовых и юридических терминов.</a:t>
            </a:r>
            <a:endParaRPr lang="ru-RU" dirty="0" smtClean="0">
              <a:latin typeface="Century" pitchFamily="18" charset="0"/>
            </a:endParaRPr>
          </a:p>
          <a:p>
            <a:pPr>
              <a:lnSpc>
                <a:spcPct val="200000"/>
              </a:lnSpc>
            </a:pPr>
            <a:r>
              <a:rPr lang="ru-RU" dirty="0" smtClean="0">
                <a:latin typeface="Century" pitchFamily="18" charset="0"/>
                <a:hlinkClick r:id="rId6" action="ppaction://hlinksldjump"/>
              </a:rPr>
              <a:t>2</a:t>
            </a:r>
            <a:r>
              <a:rPr lang="ru-RU" dirty="0">
                <a:latin typeface="Century" pitchFamily="18" charset="0"/>
                <a:hlinkClick r:id="rId6" action="ppaction://hlinksldjump"/>
              </a:rPr>
              <a:t>. Поиск документов с использованием Быстрого поиска</a:t>
            </a:r>
            <a:endParaRPr lang="ru-RU" dirty="0">
              <a:latin typeface="Century" pitchFamily="18" charset="0"/>
            </a:endParaRPr>
          </a:p>
          <a:p>
            <a:pPr>
              <a:lnSpc>
                <a:spcPct val="200000"/>
              </a:lnSpc>
            </a:pPr>
            <a:r>
              <a:rPr lang="ru-RU" dirty="0" smtClean="0">
                <a:latin typeface="Century" pitchFamily="18" charset="0"/>
                <a:hlinkClick r:id="rId7" action="ppaction://hlinksldjump"/>
              </a:rPr>
              <a:t>3</a:t>
            </a:r>
            <a:r>
              <a:rPr lang="ru-RU" dirty="0">
                <a:latin typeface="Century" pitchFamily="18" charset="0"/>
                <a:hlinkClick r:id="rId7" action="ppaction://hlinksldjump"/>
              </a:rPr>
              <a:t>. Подведение итогов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1" name="Picture 17" descr="http://mobirobi.net/uploads/posts/2012-12/1355684658_56747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980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71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06609"/>
            <a:ext cx="756084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ru-RU" sz="1800" dirty="0" smtClean="0">
                <a:solidFill>
                  <a:srgbClr val="FF6600"/>
                </a:solidFill>
                <a:latin typeface="Century" pitchFamily="18" charset="0"/>
              </a:rPr>
              <a:t>Урок №4.  </a:t>
            </a:r>
            <a:r>
              <a:rPr lang="ru-RU" sz="1800" dirty="0" smtClean="0">
                <a:latin typeface="Century" pitchFamily="18" charset="0"/>
              </a:rPr>
              <a:t>Документы в списке.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ru-RU" sz="1800" dirty="0">
                <a:latin typeface="Century" pitchFamily="18" charset="0"/>
                <a:hlinkClick r:id="rId2" action="ppaction://hlinksldjump"/>
              </a:rPr>
              <a:t>1</a:t>
            </a:r>
            <a:r>
              <a:rPr lang="ru-RU" sz="1800" dirty="0" smtClean="0">
                <a:latin typeface="Century" pitchFamily="18" charset="0"/>
                <a:hlinkClick r:id="rId2" action="ppaction://hlinksldjump"/>
              </a:rPr>
              <a:t>. Общая информация о списке документов.</a:t>
            </a:r>
            <a:endParaRPr lang="en-US" sz="1800" dirty="0" smtClean="0">
              <a:latin typeface="Century" pitchFamily="18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ru-RU" sz="1800" dirty="0" smtClean="0">
                <a:latin typeface="Century" pitchFamily="18" charset="0"/>
                <a:hlinkClick r:id="rId3" action="ppaction://hlinksldjump"/>
              </a:rPr>
              <a:t>2. Изучение возможностей печати документов списка.</a:t>
            </a:r>
            <a:endParaRPr lang="ru-RU" sz="1800" dirty="0" smtClean="0">
              <a:latin typeface="Century" pitchFamily="18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ru-RU" sz="1800" dirty="0" smtClean="0">
                <a:latin typeface="Century" pitchFamily="18" charset="0"/>
                <a:hlinkClick r:id="rId4" action="ppaction://hlinksldjump"/>
              </a:rPr>
              <a:t>3.Сохранение документов в файл, прямой экспорт в</a:t>
            </a:r>
            <a:r>
              <a:rPr lang="en-US" sz="1800" dirty="0" smtClean="0">
                <a:latin typeface="Century" pitchFamily="18" charset="0"/>
                <a:hlinkClick r:id="rId4" action="ppaction://hlinksldjump"/>
              </a:rPr>
              <a:t> Word.</a:t>
            </a:r>
            <a:r>
              <a:rPr lang="ru-RU" sz="1800" dirty="0" smtClean="0">
                <a:latin typeface="Century" pitchFamily="18" charset="0"/>
                <a:hlinkClick r:id="rId4" action="ppaction://hlinksldjump"/>
              </a:rPr>
              <a:t> </a:t>
            </a:r>
            <a:endParaRPr lang="ru-RU" sz="1800" dirty="0" smtClean="0">
              <a:latin typeface="Century" pitchFamily="18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ru-RU" sz="1800" dirty="0" smtClean="0">
                <a:latin typeface="Century" pitchFamily="18" charset="0"/>
                <a:hlinkClick r:id="rId5" action="ppaction://hlinksldjump"/>
              </a:rPr>
              <a:t>4. Подведение итогов.</a:t>
            </a:r>
            <a:endParaRPr lang="ru-RU" sz="1800" dirty="0" smtClean="0">
              <a:latin typeface="Century" pitchFamily="18" charset="0"/>
            </a:endParaRPr>
          </a:p>
          <a:p>
            <a:pPr marL="0" indent="0">
              <a:buNone/>
            </a:pPr>
            <a:endParaRPr lang="ru-RU" sz="1800" dirty="0">
              <a:latin typeface="Century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-33741" y="-27384"/>
            <a:ext cx="9254246" cy="3448491"/>
            <a:chOff x="-36512" y="-27384"/>
            <a:chExt cx="9254246" cy="3448491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-27384"/>
              <a:ext cx="9180512" cy="15920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" name="Группа 5"/>
            <p:cNvGrpSpPr/>
            <p:nvPr/>
          </p:nvGrpSpPr>
          <p:grpSpPr>
            <a:xfrm>
              <a:off x="7380312" y="1564685"/>
              <a:ext cx="1837422" cy="1856422"/>
              <a:chOff x="7380312" y="1564685"/>
              <a:chExt cx="1837422" cy="1856422"/>
            </a:xfrm>
          </p:grpSpPr>
          <p:sp>
            <p:nvSpPr>
              <p:cNvPr id="7" name="Прямоугольник 6">
                <a:hlinkClick r:id="rId7" action="ppaction://hlinksldjump"/>
              </p:cNvPr>
              <p:cNvSpPr/>
              <p:nvPr/>
            </p:nvSpPr>
            <p:spPr>
              <a:xfrm>
                <a:off x="7380312" y="2492896"/>
                <a:ext cx="1763688" cy="928211"/>
              </a:xfrm>
              <a:prstGeom prst="rect">
                <a:avLst/>
              </a:prstGeom>
              <a:gradFill flip="none" rotWithShape="1">
                <a:gsLst>
                  <a:gs pos="100000">
                    <a:srgbClr val="FF6600"/>
                  </a:gs>
                  <a:gs pos="67000">
                    <a:srgbClr val="FBB63B"/>
                  </a:gs>
                  <a:gs pos="100000">
                    <a:srgbClr val="FBB63B"/>
                  </a:gs>
                </a:gsLst>
                <a:lin ang="2700000" scaled="1"/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Прямоугольник 7">
                <a:hlinkClick r:id="rId8" action="ppaction://hlinksldjump"/>
              </p:cNvPr>
              <p:cNvSpPr/>
              <p:nvPr/>
            </p:nvSpPr>
            <p:spPr>
              <a:xfrm>
                <a:off x="7380312" y="1564685"/>
                <a:ext cx="1763688" cy="928211"/>
              </a:xfrm>
              <a:prstGeom prst="rect">
                <a:avLst/>
              </a:prstGeom>
              <a:gradFill flip="none" rotWithShape="1">
                <a:gsLst>
                  <a:gs pos="100000">
                    <a:srgbClr val="FF6600"/>
                  </a:gs>
                  <a:gs pos="67000">
                    <a:srgbClr val="FBB63B"/>
                  </a:gs>
                  <a:gs pos="100000">
                    <a:srgbClr val="FBB63B"/>
                  </a:gs>
                </a:gsLst>
                <a:lin ang="2700000" scaled="1"/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TextBox 8">
                <a:hlinkClick r:id="rId8" action="ppaction://hlinksldjump"/>
              </p:cNvPr>
              <p:cNvSpPr txBox="1"/>
              <p:nvPr/>
            </p:nvSpPr>
            <p:spPr>
              <a:xfrm>
                <a:off x="7614084" y="1705624"/>
                <a:ext cx="129614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 smtClean="0">
                    <a:latin typeface="Book Antiqua" pitchFamily="18" charset="0"/>
                  </a:rPr>
                  <a:t>Главное меню</a:t>
                </a:r>
                <a:endParaRPr lang="ru-RU" dirty="0">
                  <a:latin typeface="Book Antiqua" pitchFamily="18" charset="0"/>
                </a:endParaRPr>
              </a:p>
            </p:txBody>
          </p:sp>
          <p:sp>
            <p:nvSpPr>
              <p:cNvPr id="10" name="TextBox 9">
                <a:hlinkClick r:id="rId7" action="ppaction://hlinksldjump"/>
              </p:cNvPr>
              <p:cNvSpPr txBox="1"/>
              <p:nvPr/>
            </p:nvSpPr>
            <p:spPr>
              <a:xfrm>
                <a:off x="7795322" y="2790584"/>
                <a:ext cx="14224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latin typeface="Book Antiqua" pitchFamily="18" charset="0"/>
                  </a:rPr>
                  <a:t>4</a:t>
                </a:r>
                <a:r>
                  <a:rPr lang="ru-RU" dirty="0" smtClean="0">
                    <a:latin typeface="Book Antiqua" pitchFamily="18" charset="0"/>
                  </a:rPr>
                  <a:t> урок </a:t>
                </a:r>
                <a:endParaRPr lang="ru-RU" dirty="0">
                  <a:latin typeface="Book Antiqua" pitchFamily="18" charset="0"/>
                </a:endParaRPr>
              </a:p>
            </p:txBody>
          </p:sp>
        </p:grpSp>
      </p:grpSp>
      <p:pic>
        <p:nvPicPr>
          <p:cNvPr id="11" name="Picture 17" descr="http://mobirobi.net/uploads/posts/2012-12/1355684658_56747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773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50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-33741" y="-27384"/>
            <a:ext cx="9254246" cy="3448491"/>
            <a:chOff x="-36512" y="-27384"/>
            <a:chExt cx="9254246" cy="3448491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-27384"/>
              <a:ext cx="9180512" cy="15920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" name="Группа 5"/>
            <p:cNvGrpSpPr/>
            <p:nvPr/>
          </p:nvGrpSpPr>
          <p:grpSpPr>
            <a:xfrm>
              <a:off x="7380312" y="1564685"/>
              <a:ext cx="1837422" cy="1856422"/>
              <a:chOff x="7380312" y="1564685"/>
              <a:chExt cx="1837422" cy="1856422"/>
            </a:xfrm>
          </p:grpSpPr>
          <p:sp>
            <p:nvSpPr>
              <p:cNvPr id="7" name="Прямоугольник 6">
                <a:hlinkClick r:id="rId3" action="ppaction://hlinksldjump"/>
              </p:cNvPr>
              <p:cNvSpPr/>
              <p:nvPr/>
            </p:nvSpPr>
            <p:spPr>
              <a:xfrm>
                <a:off x="7380312" y="2492896"/>
                <a:ext cx="1763688" cy="928211"/>
              </a:xfrm>
              <a:prstGeom prst="rect">
                <a:avLst/>
              </a:prstGeom>
              <a:gradFill flip="none" rotWithShape="1">
                <a:gsLst>
                  <a:gs pos="100000">
                    <a:srgbClr val="FF6600"/>
                  </a:gs>
                  <a:gs pos="67000">
                    <a:srgbClr val="FBB63B"/>
                  </a:gs>
                  <a:gs pos="100000">
                    <a:srgbClr val="FBB63B"/>
                  </a:gs>
                </a:gsLst>
                <a:lin ang="2700000" scaled="1"/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Прямоугольник 7">
                <a:hlinkClick r:id="rId4" action="ppaction://hlinksldjump"/>
              </p:cNvPr>
              <p:cNvSpPr/>
              <p:nvPr/>
            </p:nvSpPr>
            <p:spPr>
              <a:xfrm>
                <a:off x="7380312" y="1564685"/>
                <a:ext cx="1763688" cy="928211"/>
              </a:xfrm>
              <a:prstGeom prst="rect">
                <a:avLst/>
              </a:prstGeom>
              <a:gradFill flip="none" rotWithShape="1">
                <a:gsLst>
                  <a:gs pos="100000">
                    <a:srgbClr val="FF6600"/>
                  </a:gs>
                  <a:gs pos="67000">
                    <a:srgbClr val="FBB63B"/>
                  </a:gs>
                  <a:gs pos="100000">
                    <a:srgbClr val="FBB63B"/>
                  </a:gs>
                </a:gsLst>
                <a:lin ang="2700000" scaled="1"/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TextBox 8">
                <a:hlinkClick r:id="rId4" action="ppaction://hlinksldjump"/>
              </p:cNvPr>
              <p:cNvSpPr txBox="1"/>
              <p:nvPr/>
            </p:nvSpPr>
            <p:spPr>
              <a:xfrm>
                <a:off x="7614084" y="1705624"/>
                <a:ext cx="129614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 smtClean="0">
                    <a:latin typeface="Book Antiqua" pitchFamily="18" charset="0"/>
                  </a:rPr>
                  <a:t>Главное меню</a:t>
                </a:r>
                <a:endParaRPr lang="ru-RU" dirty="0">
                  <a:latin typeface="Book Antiqua" pitchFamily="18" charset="0"/>
                </a:endParaRPr>
              </a:p>
            </p:txBody>
          </p:sp>
          <p:sp>
            <p:nvSpPr>
              <p:cNvPr id="10" name="TextBox 9">
                <a:hlinkClick r:id="rId3" action="ppaction://hlinksldjump"/>
              </p:cNvPr>
              <p:cNvSpPr txBox="1"/>
              <p:nvPr/>
            </p:nvSpPr>
            <p:spPr>
              <a:xfrm>
                <a:off x="7795322" y="2790584"/>
                <a:ext cx="14224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latin typeface="Book Antiqua" pitchFamily="18" charset="0"/>
                  </a:rPr>
                  <a:t>5</a:t>
                </a:r>
                <a:r>
                  <a:rPr lang="ru-RU" dirty="0" smtClean="0">
                    <a:latin typeface="Book Antiqua" pitchFamily="18" charset="0"/>
                  </a:rPr>
                  <a:t> урок </a:t>
                </a:r>
                <a:endParaRPr lang="ru-RU" dirty="0">
                  <a:latin typeface="Book Antiqua" pitchFamily="18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148353" y="1705624"/>
            <a:ext cx="722131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FF6600"/>
                </a:solidFill>
                <a:latin typeface="Century" pitchFamily="18" charset="0"/>
              </a:rPr>
              <a:t>Урок №5. </a:t>
            </a:r>
            <a:r>
              <a:rPr lang="ru-RU" sz="2000" dirty="0" smtClean="0">
                <a:latin typeface="Century" pitchFamily="18" charset="0"/>
              </a:rPr>
              <a:t>Работа с документом.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Century" pitchFamily="18" charset="0"/>
              </a:rPr>
              <a:t>	</a:t>
            </a:r>
            <a:r>
              <a:rPr lang="ru-RU" sz="2000" dirty="0" smtClean="0">
                <a:latin typeface="Century" pitchFamily="18" charset="0"/>
                <a:hlinkClick r:id="rId5" action="ppaction://hlinksldjump"/>
              </a:rPr>
              <a:t>1.Статус документа. Переход по ссылке на другие документы.</a:t>
            </a:r>
            <a:endParaRPr lang="ru-RU" sz="2000" dirty="0" smtClean="0">
              <a:latin typeface="Century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latin typeface="Century" pitchFamily="18" charset="0"/>
              </a:rPr>
              <a:t>	</a:t>
            </a:r>
            <a:r>
              <a:rPr lang="ru-RU" sz="2000" dirty="0" smtClean="0">
                <a:latin typeface="Century" pitchFamily="18" charset="0"/>
                <a:hlinkClick r:id="rId6" action="ppaction://hlinksldjump"/>
              </a:rPr>
              <a:t>2.Ориентация в документе с помощью оглавления. Поиск слов и словосочетаний в тексте.</a:t>
            </a:r>
            <a:endParaRPr lang="ru-RU" sz="2000" dirty="0" smtClean="0">
              <a:latin typeface="Century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latin typeface="Century" pitchFamily="18" charset="0"/>
              </a:rPr>
              <a:t>	</a:t>
            </a:r>
            <a:r>
              <a:rPr lang="ru-RU" sz="2000" dirty="0" smtClean="0">
                <a:latin typeface="Century" pitchFamily="18" charset="0"/>
                <a:hlinkClick r:id="rId7" action="ppaction://hlinksldjump"/>
              </a:rPr>
              <a:t>3.Создание закладок.</a:t>
            </a:r>
            <a:endParaRPr lang="ru-RU" sz="2000" dirty="0" smtClean="0">
              <a:latin typeface="Century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latin typeface="Century" pitchFamily="18" charset="0"/>
              </a:rPr>
              <a:t>	</a:t>
            </a:r>
            <a:r>
              <a:rPr lang="ru-RU" sz="2000" dirty="0" smtClean="0">
                <a:latin typeface="Century" pitchFamily="18" charset="0"/>
                <a:hlinkClick r:id="rId8" action="ppaction://hlinksldjump"/>
              </a:rPr>
              <a:t>4. Подведение итогов.</a:t>
            </a:r>
            <a:endParaRPr lang="ru-RU" sz="2000" dirty="0">
              <a:latin typeface="Century" pitchFamily="18" charset="0"/>
            </a:endParaRPr>
          </a:p>
        </p:txBody>
      </p:sp>
      <p:pic>
        <p:nvPicPr>
          <p:cNvPr id="12" name="Picture 17" descr="http://mobirobi.net/uploads/posts/2012-12/1355684658_56747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773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38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-33741" y="-27384"/>
            <a:ext cx="9254246" cy="3448491"/>
            <a:chOff x="-36512" y="-27384"/>
            <a:chExt cx="9254246" cy="3448491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-27384"/>
              <a:ext cx="9180512" cy="15920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" name="Группа 5"/>
            <p:cNvGrpSpPr/>
            <p:nvPr/>
          </p:nvGrpSpPr>
          <p:grpSpPr>
            <a:xfrm>
              <a:off x="7380312" y="1564685"/>
              <a:ext cx="1837422" cy="1856422"/>
              <a:chOff x="7380312" y="1564685"/>
              <a:chExt cx="1837422" cy="1856422"/>
            </a:xfrm>
          </p:grpSpPr>
          <p:sp>
            <p:nvSpPr>
              <p:cNvPr id="7" name="Прямоугольник 6">
                <a:hlinkClick r:id="rId3" action="ppaction://hlinksldjump"/>
              </p:cNvPr>
              <p:cNvSpPr/>
              <p:nvPr/>
            </p:nvSpPr>
            <p:spPr>
              <a:xfrm>
                <a:off x="7380312" y="2492896"/>
                <a:ext cx="1763688" cy="928211"/>
              </a:xfrm>
              <a:prstGeom prst="rect">
                <a:avLst/>
              </a:prstGeom>
              <a:gradFill flip="none" rotWithShape="1">
                <a:gsLst>
                  <a:gs pos="100000">
                    <a:srgbClr val="FF6600"/>
                  </a:gs>
                  <a:gs pos="67000">
                    <a:srgbClr val="FBB63B"/>
                  </a:gs>
                  <a:gs pos="100000">
                    <a:srgbClr val="FBB63B"/>
                  </a:gs>
                </a:gsLst>
                <a:lin ang="2700000" scaled="1"/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Прямоугольник 7">
                <a:hlinkClick r:id="rId4" action="ppaction://hlinksldjump"/>
              </p:cNvPr>
              <p:cNvSpPr/>
              <p:nvPr/>
            </p:nvSpPr>
            <p:spPr>
              <a:xfrm>
                <a:off x="7380312" y="1564685"/>
                <a:ext cx="1763688" cy="928211"/>
              </a:xfrm>
              <a:prstGeom prst="rect">
                <a:avLst/>
              </a:prstGeom>
              <a:gradFill flip="none" rotWithShape="1">
                <a:gsLst>
                  <a:gs pos="100000">
                    <a:srgbClr val="FF6600"/>
                  </a:gs>
                  <a:gs pos="67000">
                    <a:srgbClr val="FBB63B"/>
                  </a:gs>
                  <a:gs pos="100000">
                    <a:srgbClr val="FBB63B"/>
                  </a:gs>
                </a:gsLst>
                <a:lin ang="2700000" scaled="1"/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TextBox 8">
                <a:hlinkClick r:id="rId4" action="ppaction://hlinksldjump"/>
              </p:cNvPr>
              <p:cNvSpPr txBox="1"/>
              <p:nvPr/>
            </p:nvSpPr>
            <p:spPr>
              <a:xfrm>
                <a:off x="7614084" y="1705624"/>
                <a:ext cx="129614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 smtClean="0">
                    <a:latin typeface="Book Antiqua" pitchFamily="18" charset="0"/>
                  </a:rPr>
                  <a:t>Главное меню</a:t>
                </a:r>
                <a:endParaRPr lang="ru-RU" dirty="0">
                  <a:latin typeface="Book Antiqua" pitchFamily="18" charset="0"/>
                </a:endParaRPr>
              </a:p>
            </p:txBody>
          </p:sp>
          <p:sp>
            <p:nvSpPr>
              <p:cNvPr id="10" name="TextBox 9">
                <a:hlinkClick r:id="rId3" action="ppaction://hlinksldjump"/>
              </p:cNvPr>
              <p:cNvSpPr txBox="1"/>
              <p:nvPr/>
            </p:nvSpPr>
            <p:spPr>
              <a:xfrm>
                <a:off x="7795322" y="2790584"/>
                <a:ext cx="14224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latin typeface="Book Antiqua" pitchFamily="18" charset="0"/>
                  </a:rPr>
                  <a:t>6</a:t>
                </a:r>
                <a:r>
                  <a:rPr lang="ru-RU" dirty="0" smtClean="0">
                    <a:latin typeface="Book Antiqua" pitchFamily="18" charset="0"/>
                  </a:rPr>
                  <a:t> урок </a:t>
                </a:r>
                <a:endParaRPr lang="ru-RU" dirty="0">
                  <a:latin typeface="Book Antiqua" pitchFamily="18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-207504" y="1705624"/>
            <a:ext cx="76168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ru-RU" dirty="0" smtClean="0">
                <a:solidFill>
                  <a:srgbClr val="FF6600"/>
                </a:solidFill>
                <a:latin typeface="Century" pitchFamily="18" charset="0"/>
              </a:rPr>
              <a:t>   Урок №6. </a:t>
            </a:r>
            <a:r>
              <a:rPr lang="ru-RU" dirty="0" smtClean="0">
                <a:latin typeface="Century" pitchFamily="18" charset="0"/>
              </a:rPr>
              <a:t>Создание своего рабочего пространства.</a:t>
            </a:r>
          </a:p>
          <a:p>
            <a:pPr>
              <a:lnSpc>
                <a:spcPct val="250000"/>
              </a:lnSpc>
            </a:pPr>
            <a:r>
              <a:rPr lang="ru-RU" dirty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      </a:t>
            </a:r>
            <a:r>
              <a:rPr lang="ru-RU" dirty="0" smtClean="0">
                <a:latin typeface="Century" pitchFamily="18" charset="0"/>
                <a:hlinkClick r:id="rId5" action="ppaction://hlinksldjump"/>
              </a:rPr>
              <a:t>1. Папки документов, способы сохранения документов в папки </a:t>
            </a:r>
            <a:endParaRPr lang="ru-RU" dirty="0" smtClean="0">
              <a:latin typeface="Century" pitchFamily="18" charset="0"/>
            </a:endParaRPr>
          </a:p>
          <a:p>
            <a:pPr>
              <a:lnSpc>
                <a:spcPct val="250000"/>
              </a:lnSpc>
            </a:pPr>
            <a:r>
              <a:rPr lang="ru-RU" dirty="0" smtClean="0">
                <a:latin typeface="Century" pitchFamily="18" charset="0"/>
              </a:rPr>
              <a:t>       </a:t>
            </a:r>
            <a:r>
              <a:rPr lang="ru-RU" dirty="0" smtClean="0">
                <a:latin typeface="Century" pitchFamily="18" charset="0"/>
                <a:hlinkClick r:id="rId6" action="ppaction://hlinksldjump"/>
              </a:rPr>
              <a:t>2. Закрытие программы</a:t>
            </a:r>
            <a:endParaRPr lang="ru-RU" dirty="0" smtClean="0">
              <a:latin typeface="Century" pitchFamily="18" charset="0"/>
            </a:endParaRPr>
          </a:p>
          <a:p>
            <a:pPr>
              <a:lnSpc>
                <a:spcPct val="250000"/>
              </a:lnSpc>
            </a:pPr>
            <a:r>
              <a:rPr lang="ru-RU" dirty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      </a:t>
            </a:r>
            <a:r>
              <a:rPr lang="ru-RU" dirty="0" smtClean="0">
                <a:latin typeface="Century" pitchFamily="18" charset="0"/>
                <a:hlinkClick r:id="rId7" action="ppaction://hlinksldjump"/>
              </a:rPr>
              <a:t>3. Подведение итогов</a:t>
            </a:r>
            <a:endParaRPr lang="ru-RU" dirty="0" smtClean="0">
              <a:latin typeface="Century" pitchFamily="18" charset="0"/>
            </a:endParaRPr>
          </a:p>
        </p:txBody>
      </p:sp>
      <p:pic>
        <p:nvPicPr>
          <p:cNvPr id="12" name="Picture 17" descr="http://mobirobi.net/uploads/posts/2012-12/1355684658_56747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20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-36512" y="-27384"/>
            <a:ext cx="9180512" cy="3448491"/>
            <a:chOff x="-36512" y="-27384"/>
            <a:chExt cx="9180512" cy="3448491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-27384"/>
              <a:ext cx="9180512" cy="15920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" name="Группа 6"/>
            <p:cNvGrpSpPr/>
            <p:nvPr/>
          </p:nvGrpSpPr>
          <p:grpSpPr>
            <a:xfrm>
              <a:off x="7380312" y="1564685"/>
              <a:ext cx="1763688" cy="1856422"/>
              <a:chOff x="7380312" y="1564685"/>
              <a:chExt cx="1763688" cy="1856422"/>
            </a:xfrm>
          </p:grpSpPr>
          <p:sp>
            <p:nvSpPr>
              <p:cNvPr id="8" name="Прямоугольник 7">
                <a:hlinkClick r:id="rId3" action="ppaction://hlinksldjump"/>
              </p:cNvPr>
              <p:cNvSpPr/>
              <p:nvPr/>
            </p:nvSpPr>
            <p:spPr>
              <a:xfrm>
                <a:off x="7380312" y="2492896"/>
                <a:ext cx="1763688" cy="928211"/>
              </a:xfrm>
              <a:prstGeom prst="rect">
                <a:avLst/>
              </a:prstGeom>
              <a:gradFill flip="none" rotWithShape="1">
                <a:gsLst>
                  <a:gs pos="100000">
                    <a:srgbClr val="FF6600"/>
                  </a:gs>
                  <a:gs pos="67000">
                    <a:srgbClr val="FBB63B"/>
                  </a:gs>
                  <a:gs pos="100000">
                    <a:srgbClr val="FBB63B"/>
                  </a:gs>
                </a:gsLst>
                <a:lin ang="2700000" scaled="1"/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Прямоугольник 8">
                <a:hlinkClick r:id="rId4" action="ppaction://hlinksldjump"/>
              </p:cNvPr>
              <p:cNvSpPr/>
              <p:nvPr/>
            </p:nvSpPr>
            <p:spPr>
              <a:xfrm>
                <a:off x="7380312" y="1564685"/>
                <a:ext cx="1763688" cy="928211"/>
              </a:xfrm>
              <a:prstGeom prst="rect">
                <a:avLst/>
              </a:prstGeom>
              <a:gradFill flip="none" rotWithShape="1">
                <a:gsLst>
                  <a:gs pos="100000">
                    <a:srgbClr val="FF6600"/>
                  </a:gs>
                  <a:gs pos="67000">
                    <a:srgbClr val="FBB63B"/>
                  </a:gs>
                  <a:gs pos="100000">
                    <a:srgbClr val="FBB63B"/>
                  </a:gs>
                </a:gsLst>
                <a:lin ang="2700000" scaled="1"/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4" name="Прямоугольник 3"/>
          <p:cNvSpPr/>
          <p:nvPr/>
        </p:nvSpPr>
        <p:spPr>
          <a:xfrm>
            <a:off x="755576" y="1844124"/>
            <a:ext cx="662473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 smtClean="0">
                <a:latin typeface="Century" pitchFamily="18" charset="0"/>
              </a:rPr>
              <a:t>Запуск </a:t>
            </a:r>
            <a:r>
              <a:rPr lang="ru-RU" sz="2000" dirty="0">
                <a:latin typeface="Century" pitchFamily="18" charset="0"/>
              </a:rPr>
              <a:t>системы. Стартовое </a:t>
            </a:r>
            <a:r>
              <a:rPr lang="ru-RU" sz="2000" dirty="0" smtClean="0">
                <a:latin typeface="Century" pitchFamily="18" charset="0"/>
              </a:rPr>
              <a:t>окно</a:t>
            </a:r>
          </a:p>
          <a:p>
            <a:r>
              <a:rPr lang="ru-RU" dirty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    1.1 Откройте пуск.</a:t>
            </a:r>
          </a:p>
          <a:p>
            <a:r>
              <a:rPr lang="ru-RU" dirty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    </a:t>
            </a:r>
          </a:p>
          <a:p>
            <a:endParaRPr lang="ru-RU" dirty="0">
              <a:latin typeface="Century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21018" y="3512218"/>
            <a:ext cx="3810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Century" pitchFamily="18" charset="0"/>
              </a:rPr>
              <a:t>1.2 </a:t>
            </a:r>
            <a:r>
              <a:rPr lang="ru-RU" dirty="0" smtClean="0">
                <a:latin typeface="Century" pitchFamily="18" charset="0"/>
              </a:rPr>
              <a:t>Зайдите в  «Мой компьютер».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83" r="57106"/>
          <a:stretch/>
        </p:blipFill>
        <p:spPr bwMode="auto">
          <a:xfrm>
            <a:off x="503853" y="2790584"/>
            <a:ext cx="2919534" cy="3451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10816" y="6021287"/>
            <a:ext cx="611764" cy="201265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10" r="63237" b="15948"/>
          <a:stretch/>
        </p:blipFill>
        <p:spPr bwMode="auto">
          <a:xfrm>
            <a:off x="5580112" y="3881550"/>
            <a:ext cx="2489037" cy="2647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732240" y="5185687"/>
            <a:ext cx="881844" cy="239809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Соединительная линия уступом 21"/>
          <p:cNvCxnSpPr/>
          <p:nvPr/>
        </p:nvCxnSpPr>
        <p:spPr>
          <a:xfrm rot="16200000" flipH="1">
            <a:off x="4661935" y="2234001"/>
            <a:ext cx="1298762" cy="1257672"/>
          </a:xfrm>
          <a:prstGeom prst="bent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TextBox 17">
            <a:hlinkClick r:id="rId4" action="ppaction://hlinksldjump"/>
          </p:cNvPr>
          <p:cNvSpPr txBox="1"/>
          <p:nvPr/>
        </p:nvSpPr>
        <p:spPr>
          <a:xfrm>
            <a:off x="7614084" y="170562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19" name="TextBox 18">
            <a:hlinkClick r:id="rId3" action="ppaction://hlinksldjump"/>
          </p:cNvPr>
          <p:cNvSpPr txBox="1"/>
          <p:nvPr/>
        </p:nvSpPr>
        <p:spPr>
          <a:xfrm>
            <a:off x="7795322" y="2790584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20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773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19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203035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1.3 Запустите  </a:t>
            </a:r>
            <a:r>
              <a:rPr lang="ru-RU" dirty="0">
                <a:latin typeface="Century" pitchFamily="18" charset="0"/>
              </a:rPr>
              <a:t>КонсультантПлюс двойным щелчком левой кнопкой </a:t>
            </a:r>
            <a:r>
              <a:rPr lang="ru-RU" dirty="0" smtClean="0">
                <a:latin typeface="Century" pitchFamily="18" charset="0"/>
              </a:rPr>
              <a:t>мыши.</a:t>
            </a:r>
            <a:endParaRPr lang="ru-RU" dirty="0">
              <a:latin typeface="Century" pitchFamily="18" charset="0"/>
            </a:endParaRP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211960" y="3492757"/>
            <a:ext cx="5634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1.4. Рассмотрите  стартовую страницу. 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919" y="4015071"/>
            <a:ext cx="3635531" cy="2726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Соединительная линия уступом 13"/>
          <p:cNvCxnSpPr/>
          <p:nvPr/>
        </p:nvCxnSpPr>
        <p:spPr>
          <a:xfrm rot="16200000" flipH="1">
            <a:off x="3989716" y="2694447"/>
            <a:ext cx="862239" cy="73438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1592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>
            <a:hlinkClick r:id="rId4" action="ppaction://hlinksldjump"/>
          </p:cNvPr>
          <p:cNvSpPr/>
          <p:nvPr/>
        </p:nvSpPr>
        <p:spPr>
          <a:xfrm>
            <a:off x="7380312" y="2492896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hlinkClick r:id="rId5" action="ppaction://hlinksldjump"/>
          </p:cNvPr>
          <p:cNvSpPr/>
          <p:nvPr/>
        </p:nvSpPr>
        <p:spPr>
          <a:xfrm>
            <a:off x="7380312" y="156468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hlinkClick r:id="rId5" action="ppaction://hlinksldjump"/>
          </p:cNvPr>
          <p:cNvSpPr txBox="1"/>
          <p:nvPr/>
        </p:nvSpPr>
        <p:spPr>
          <a:xfrm>
            <a:off x="7614084" y="170562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23" name="TextBox 22">
            <a:hlinkClick r:id="rId4" action="ppaction://hlinksldjump"/>
          </p:cNvPr>
          <p:cNvSpPr txBox="1"/>
          <p:nvPr/>
        </p:nvSpPr>
        <p:spPr>
          <a:xfrm>
            <a:off x="7795322" y="2790584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/>
          <a:srcRect l="22364" t="23286" r="58736" b="42104"/>
          <a:stretch/>
        </p:blipFill>
        <p:spPr>
          <a:xfrm>
            <a:off x="539552" y="3094533"/>
            <a:ext cx="3508196" cy="3627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83568" y="5733256"/>
            <a:ext cx="1728192" cy="360040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6743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56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522440"/>
            <a:ext cx="3756025" cy="1663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07504" y="1772816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" pitchFamily="18" charset="0"/>
              </a:rPr>
              <a:t>1.5 Из стартового окна </a:t>
            </a:r>
            <a:r>
              <a:rPr lang="ru-RU" dirty="0">
                <a:latin typeface="Century" pitchFamily="18" charset="0"/>
              </a:rPr>
              <a:t>В</a:t>
            </a:r>
            <a:r>
              <a:rPr lang="ru-RU" dirty="0" smtClean="0">
                <a:latin typeface="Century" pitchFamily="18" charset="0"/>
              </a:rPr>
              <a:t>ы можете перейти по ссылкам:</a:t>
            </a:r>
          </a:p>
          <a:p>
            <a:pPr algn="ctr"/>
            <a:r>
              <a:rPr lang="ru-RU" dirty="0" smtClean="0">
                <a:latin typeface="Century" pitchFamily="18" charset="0"/>
              </a:rPr>
              <a:t>1.5.1. Щелкните по кнопке </a:t>
            </a:r>
            <a:r>
              <a:rPr lang="ru-RU" dirty="0">
                <a:latin typeface="Century" pitchFamily="18" charset="0"/>
              </a:rPr>
              <a:t>«</a:t>
            </a:r>
            <a:r>
              <a:rPr lang="ru-RU" dirty="0" smtClean="0">
                <a:latin typeface="Century" pitchFamily="18" charset="0"/>
              </a:rPr>
              <a:t>Кодексы».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7" b="41231"/>
          <a:stretch/>
        </p:blipFill>
        <p:spPr bwMode="auto">
          <a:xfrm>
            <a:off x="107504" y="3873753"/>
            <a:ext cx="4800663" cy="1973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2" b="16657"/>
          <a:stretch/>
        </p:blipFill>
        <p:spPr bwMode="auto">
          <a:xfrm>
            <a:off x="4283968" y="2028789"/>
            <a:ext cx="2750217" cy="1392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Прямая со стрелкой 16"/>
          <p:cNvCxnSpPr/>
          <p:nvPr/>
        </p:nvCxnSpPr>
        <p:spPr>
          <a:xfrm flipV="1">
            <a:off x="1705671" y="2276872"/>
            <a:ext cx="2938337" cy="16561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436096" y="4710505"/>
            <a:ext cx="32476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«Кодексы»- </a:t>
            </a:r>
            <a:r>
              <a:rPr lang="ru-RU" dirty="0" smtClean="0">
                <a:latin typeface="Century" pitchFamily="18" charset="0"/>
              </a:rPr>
              <a:t>удобный и быстрый переход на тексты часто используемых документов.</a:t>
            </a:r>
            <a:endParaRPr lang="ru-RU" dirty="0">
              <a:latin typeface="Century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287614" y="4941168"/>
            <a:ext cx="836114" cy="216024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 стрелкой 28"/>
          <p:cNvCxnSpPr/>
          <p:nvPr/>
        </p:nvCxnSpPr>
        <p:spPr>
          <a:xfrm flipV="1">
            <a:off x="1835696" y="2643710"/>
            <a:ext cx="2808312" cy="22974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1592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>
            <a:hlinkClick r:id="rId6" action="ppaction://hlinksldjump"/>
          </p:cNvPr>
          <p:cNvSpPr/>
          <p:nvPr/>
        </p:nvSpPr>
        <p:spPr>
          <a:xfrm>
            <a:off x="7380312" y="2492896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hlinkClick r:id="rId7" action="ppaction://hlinksldjump"/>
          </p:cNvPr>
          <p:cNvSpPr/>
          <p:nvPr/>
        </p:nvSpPr>
        <p:spPr>
          <a:xfrm>
            <a:off x="7380312" y="156468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hlinkClick r:id="rId7" action="ppaction://hlinksldjump"/>
          </p:cNvPr>
          <p:cNvSpPr txBox="1"/>
          <p:nvPr/>
        </p:nvSpPr>
        <p:spPr>
          <a:xfrm>
            <a:off x="7614084" y="170562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30" name="TextBox 29">
            <a:hlinkClick r:id="rId6" action="ppaction://hlinksldjump"/>
          </p:cNvPr>
          <p:cNvSpPr txBox="1"/>
          <p:nvPr/>
        </p:nvSpPr>
        <p:spPr>
          <a:xfrm>
            <a:off x="7795322" y="2790584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19" name="Picture 17" descr="http://mobirobi.net/uploads/posts/2012-12/1355684658_56747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96" y="31827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80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9147" y="0"/>
            <a:ext cx="9144000" cy="1700808"/>
          </a:xfrm>
          <a:prstGeom prst="rect">
            <a:avLst/>
          </a:prstGeom>
          <a:solidFill>
            <a:srgbClr val="FBB6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263884"/>
            <a:ext cx="6048672" cy="1368152"/>
          </a:xfrm>
          <a:ln>
            <a:noFill/>
          </a:ln>
        </p:spPr>
        <p:txBody>
          <a:bodyPr>
            <a:normAutofit/>
          </a:bodyPr>
          <a:lstStyle/>
          <a:p>
            <a:pPr lvl="1" algn="l">
              <a:spcBef>
                <a:spcPts val="300"/>
              </a:spcBef>
            </a:pP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" pitchFamily="18" charset="0"/>
              </a:rPr>
              <a:t>КонсультантПлюс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" pitchFamily="18" charset="0"/>
              </a:rPr>
              <a:t>-        </a:t>
            </a:r>
            <a:r>
              <a:rPr lang="ru-RU" b="1" dirty="0" smtClean="0">
                <a:solidFill>
                  <a:schemeClr val="tx1"/>
                </a:solidFill>
                <a:latin typeface="Century" pitchFamily="18" charset="0"/>
              </a:rPr>
              <a:t>надежная правовая поддержка </a:t>
            </a:r>
            <a:r>
              <a:rPr lang="ru-RU" b="1" dirty="0" smtClean="0">
                <a:solidFill>
                  <a:srgbClr val="897FC7"/>
                </a:solidFill>
                <a:latin typeface="Century" pitchFamily="18" charset="0"/>
              </a:rPr>
              <a:t>                           </a:t>
            </a:r>
            <a:r>
              <a:rPr lang="ru-RU" sz="2400" b="1" dirty="0" smtClean="0">
                <a:solidFill>
                  <a:srgbClr val="897FC7"/>
                </a:solidFill>
                <a:latin typeface="Century" pitchFamily="18" charset="0"/>
              </a:rPr>
              <a:t>                   </a:t>
            </a:r>
            <a:endParaRPr lang="ru-RU" sz="1800" b="1" dirty="0" smtClean="0">
              <a:solidFill>
                <a:srgbClr val="897FC7"/>
              </a:solidFill>
              <a:latin typeface="Century" pitchFamily="18" charset="0"/>
            </a:endParaRPr>
          </a:p>
          <a:p>
            <a:endParaRPr lang="ru-RU" sz="2800" dirty="0">
              <a:solidFill>
                <a:srgbClr val="897FC7"/>
              </a:solidFill>
            </a:endParaRPr>
          </a:p>
        </p:txBody>
      </p:sp>
      <p:pic>
        <p:nvPicPr>
          <p:cNvPr id="1041" name="Picture 17" descr="http://mobirobi.net/uploads/posts/2012-12/1355684658_567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0617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23528" y="1700808"/>
            <a:ext cx="8693882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" pitchFamily="18" charset="0"/>
              </a:rPr>
              <a:t>Оглавление</a:t>
            </a:r>
          </a:p>
          <a:p>
            <a:pPr>
              <a:lnSpc>
                <a:spcPct val="200000"/>
              </a:lnSpc>
            </a:pPr>
            <a:r>
              <a:rPr lang="ru-RU" sz="2000" dirty="0" smtClean="0">
                <a:solidFill>
                  <a:srgbClr val="FF6600"/>
                </a:solidFill>
                <a:latin typeface="Lucida Console"/>
              </a:rPr>
              <a:t>░</a:t>
            </a:r>
            <a:r>
              <a:rPr lang="ru-RU" sz="2000" dirty="0" smtClean="0">
                <a:latin typeface="Century" pitchFamily="18" charset="0"/>
                <a:hlinkClick r:id="rId3" action="ppaction://hlinksldjump"/>
              </a:rPr>
              <a:t>История КонсультантПлюс</a:t>
            </a:r>
            <a:endParaRPr lang="ru-RU" sz="2000" dirty="0" smtClean="0">
              <a:latin typeface="Century" pitchFamily="18" charset="0"/>
            </a:endParaRPr>
          </a:p>
          <a:p>
            <a:pPr>
              <a:lnSpc>
                <a:spcPct val="200000"/>
              </a:lnSpc>
            </a:pPr>
            <a:r>
              <a:rPr lang="ru-RU" sz="2000" dirty="0" smtClean="0">
                <a:solidFill>
                  <a:srgbClr val="FF6600"/>
                </a:solidFill>
                <a:latin typeface="Lucida Console"/>
              </a:rPr>
              <a:t>░</a:t>
            </a:r>
            <a:r>
              <a:rPr lang="ru-RU" sz="2000" dirty="0" smtClean="0">
                <a:latin typeface="Century" pitchFamily="18" charset="0"/>
                <a:hlinkClick r:id="rId4" action="ppaction://hlinksldjump"/>
              </a:rPr>
              <a:t>КонсультантПлюс сегодня</a:t>
            </a:r>
            <a:endParaRPr lang="ru-RU" sz="2000" dirty="0" smtClean="0">
              <a:latin typeface="Century" pitchFamily="18" charset="0"/>
            </a:endParaRPr>
          </a:p>
          <a:p>
            <a:pPr>
              <a:lnSpc>
                <a:spcPct val="200000"/>
              </a:lnSpc>
            </a:pPr>
            <a:r>
              <a:rPr lang="ru-RU" sz="2000" dirty="0" smtClean="0">
                <a:solidFill>
                  <a:srgbClr val="FF6600"/>
                </a:solidFill>
                <a:latin typeface="Lucida Console"/>
              </a:rPr>
              <a:t>░</a:t>
            </a:r>
            <a:r>
              <a:rPr lang="ru-RU" sz="2000" dirty="0" smtClean="0">
                <a:latin typeface="Century" pitchFamily="18" charset="0"/>
                <a:hlinkClick r:id="rId5" action="ppaction://hlinksldjump"/>
              </a:rPr>
              <a:t>Некоммерческие проекты КонсультантПлюс</a:t>
            </a:r>
            <a:endParaRPr lang="ru-RU" sz="2000" dirty="0">
              <a:latin typeface="Century" pitchFamily="18" charset="0"/>
            </a:endParaRPr>
          </a:p>
          <a:p>
            <a:pPr>
              <a:lnSpc>
                <a:spcPct val="200000"/>
              </a:lnSpc>
            </a:pPr>
            <a:r>
              <a:rPr lang="ru-RU" sz="2000" dirty="0" smtClean="0">
                <a:solidFill>
                  <a:srgbClr val="FF6600"/>
                </a:solidFill>
                <a:latin typeface="Lucida Console"/>
              </a:rPr>
              <a:t>░</a:t>
            </a:r>
            <a:r>
              <a:rPr lang="ru-RU" sz="2000" dirty="0" smtClean="0">
                <a:latin typeface="Century" pitchFamily="18" charset="0"/>
                <a:hlinkClick r:id="rId6" action="ppaction://hlinksldjump"/>
              </a:rPr>
              <a:t>Путеводители КонсультантПлюс</a:t>
            </a:r>
            <a:endParaRPr lang="ru-RU" sz="2000" dirty="0" smtClean="0">
              <a:latin typeface="Century" pitchFamily="18" charset="0"/>
            </a:endParaRPr>
          </a:p>
          <a:p>
            <a:pPr>
              <a:lnSpc>
                <a:spcPct val="200000"/>
              </a:lnSpc>
            </a:pPr>
            <a:r>
              <a:rPr lang="ru-RU" sz="2000" dirty="0" smtClean="0">
                <a:solidFill>
                  <a:srgbClr val="FF6600"/>
                </a:solidFill>
                <a:latin typeface="Lucida Console"/>
              </a:rPr>
              <a:t>░</a:t>
            </a:r>
            <a:r>
              <a:rPr lang="ru-RU" sz="2000" dirty="0" smtClean="0">
                <a:latin typeface="Century" pitchFamily="18" charset="0"/>
                <a:hlinkClick r:id="rId7" action="ppaction://hlinksldjump"/>
              </a:rPr>
              <a:t>Консультант Плюс в Республике Коми и  городе Сыктывкаре</a:t>
            </a:r>
            <a:endParaRPr lang="ru-RU" sz="2000" dirty="0" smtClean="0">
              <a:latin typeface="Century" pitchFamily="18" charset="0"/>
            </a:endParaRPr>
          </a:p>
          <a:p>
            <a:pPr>
              <a:lnSpc>
                <a:spcPct val="200000"/>
              </a:lnSpc>
            </a:pPr>
            <a:r>
              <a:rPr lang="ru-RU" sz="2000" dirty="0" smtClean="0">
                <a:solidFill>
                  <a:srgbClr val="FF6600"/>
                </a:solidFill>
                <a:latin typeface="Lucida Console"/>
              </a:rPr>
              <a:t>░</a:t>
            </a:r>
            <a:r>
              <a:rPr lang="ru-RU" sz="2000" dirty="0" smtClean="0">
                <a:latin typeface="Century" pitchFamily="18" charset="0"/>
                <a:hlinkClick r:id="rId8" action="ppaction://hlinksldjump"/>
              </a:rPr>
              <a:t>Уроки по изучению </a:t>
            </a:r>
            <a:r>
              <a:rPr lang="ru-RU" sz="2000" dirty="0" err="1" smtClean="0">
                <a:latin typeface="Century" pitchFamily="18" charset="0"/>
                <a:hlinkClick r:id="rId8" action="ppaction://hlinksldjump"/>
              </a:rPr>
              <a:t>КонсультантПлюс</a:t>
            </a:r>
            <a:endParaRPr lang="ru-RU" sz="2000" dirty="0" smtClean="0">
              <a:latin typeface="Century" pitchFamily="18" charset="0"/>
            </a:endParaRPr>
          </a:p>
          <a:p>
            <a:pPr>
              <a:lnSpc>
                <a:spcPct val="200000"/>
              </a:lnSpc>
            </a:pPr>
            <a:r>
              <a:rPr lang="ru-RU" sz="2000" dirty="0" smtClean="0">
                <a:solidFill>
                  <a:srgbClr val="FF6600"/>
                </a:solidFill>
                <a:latin typeface="Lucida Console"/>
              </a:rPr>
              <a:t>░</a:t>
            </a:r>
            <a:r>
              <a:rPr lang="ru-RU" sz="2000" dirty="0">
                <a:latin typeface="Century" pitchFamily="18" charset="0"/>
                <a:hlinkClick r:id="rId9" action="ppaction://hlinksldjump"/>
              </a:rPr>
              <a:t>Использованная литература</a:t>
            </a:r>
            <a:endParaRPr lang="ru-RU" sz="2000" dirty="0">
              <a:latin typeface="Century" pitchFamily="18" charset="0"/>
            </a:endParaRPr>
          </a:p>
          <a:p>
            <a:pPr>
              <a:lnSpc>
                <a:spcPct val="200000"/>
              </a:lnSpc>
            </a:pPr>
            <a:endParaRPr lang="ru-RU" sz="2000" dirty="0" smtClean="0">
              <a:latin typeface="Century" pitchFamily="18" charset="0"/>
            </a:endParaRPr>
          </a:p>
        </p:txBody>
      </p:sp>
      <p:pic>
        <p:nvPicPr>
          <p:cNvPr id="7" name="Picture 17" descr="http://mobirobi.net/uploads/posts/2012-12/1355684658_56747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44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41" b="52220"/>
          <a:stretch/>
        </p:blipFill>
        <p:spPr bwMode="auto">
          <a:xfrm>
            <a:off x="425826" y="3069771"/>
            <a:ext cx="4827280" cy="177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335" y="4067057"/>
            <a:ext cx="3170727" cy="2378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1592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5293" y="1742700"/>
            <a:ext cx="4446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Century" pitchFamily="18" charset="0"/>
              </a:rPr>
              <a:t>1.</a:t>
            </a:r>
            <a:r>
              <a:rPr lang="en-US" dirty="0" smtClean="0">
                <a:solidFill>
                  <a:prstClr val="black"/>
                </a:solidFill>
                <a:latin typeface="Century" pitchFamily="18" charset="0"/>
              </a:rPr>
              <a:t>5.1.1</a:t>
            </a:r>
            <a:r>
              <a:rPr lang="ru-RU" dirty="0" smtClean="0">
                <a:solidFill>
                  <a:prstClr val="black"/>
                </a:solidFill>
                <a:latin typeface="Century" pitchFamily="18" charset="0"/>
              </a:rPr>
              <a:t> Чтобы вернуться назад, нажмите на стрелочку</a:t>
            </a:r>
          </a:p>
          <a:p>
            <a:r>
              <a:rPr lang="ru-RU" dirty="0" smtClean="0">
                <a:solidFill>
                  <a:prstClr val="black"/>
                </a:solidFill>
                <a:latin typeface="Century" pitchFamily="18" charset="0"/>
              </a:rPr>
              <a:t>1.5.1.2 Чтобы вернуться на главное меню нажмите на логотип К+</a:t>
            </a:r>
            <a:endParaRPr lang="ru-RU" dirty="0">
              <a:solidFill>
                <a:prstClr val="black"/>
              </a:solidFill>
              <a:latin typeface="Century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 flipV="1">
            <a:off x="425826" y="3499314"/>
            <a:ext cx="479375" cy="222152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905201" y="3684090"/>
            <a:ext cx="4962943" cy="11641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Прямоугольник 14">
            <a:hlinkClick r:id="rId5" action="ppaction://hlinksldjump"/>
          </p:cNvPr>
          <p:cNvSpPr/>
          <p:nvPr/>
        </p:nvSpPr>
        <p:spPr>
          <a:xfrm>
            <a:off x="7380312" y="2492896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>
            <a:hlinkClick r:id="rId6" action="ppaction://hlinksldjump"/>
          </p:cNvPr>
          <p:cNvSpPr/>
          <p:nvPr/>
        </p:nvSpPr>
        <p:spPr>
          <a:xfrm>
            <a:off x="7380312" y="156468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TextBox 18">
            <a:hlinkClick r:id="rId6" action="ppaction://hlinksldjump"/>
          </p:cNvPr>
          <p:cNvSpPr txBox="1"/>
          <p:nvPr/>
        </p:nvSpPr>
        <p:spPr>
          <a:xfrm>
            <a:off x="7614084" y="170562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20" name="TextBox 19">
            <a:hlinkClick r:id="rId5" action="ppaction://hlinksldjump"/>
          </p:cNvPr>
          <p:cNvSpPr txBox="1"/>
          <p:nvPr/>
        </p:nvSpPr>
        <p:spPr>
          <a:xfrm>
            <a:off x="7795322" y="2790584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1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 flipV="1">
            <a:off x="425826" y="3074771"/>
            <a:ext cx="154086" cy="222152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579912" y="3296923"/>
            <a:ext cx="5288232" cy="13562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2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04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36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23528" y="2028789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" pitchFamily="18" charset="0"/>
              </a:rPr>
              <a:t>1.5.2 Щелкните на </a:t>
            </a:r>
            <a:r>
              <a:rPr lang="ru-RU" dirty="0">
                <a:latin typeface="Century" pitchFamily="18" charset="0"/>
              </a:rPr>
              <a:t>кнопку «</a:t>
            </a:r>
            <a:r>
              <a:rPr lang="ru-RU" dirty="0" smtClean="0">
                <a:latin typeface="Century" pitchFamily="18" charset="0"/>
              </a:rPr>
              <a:t>Справочная Информация».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23528" y="2853889"/>
            <a:ext cx="5040560" cy="1890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685802" y="2975250"/>
            <a:ext cx="806078" cy="184666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873764" y="4221088"/>
            <a:ext cx="1346307" cy="154407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1592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917" y="4966166"/>
            <a:ext cx="4482244" cy="1682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15508" y="4509120"/>
            <a:ext cx="41947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>
              <a:latin typeface="Century" pitchFamily="18" charset="0"/>
            </a:endParaRPr>
          </a:p>
          <a:p>
            <a:r>
              <a:rPr lang="ru-RU" dirty="0" smtClean="0">
                <a:latin typeface="Century" pitchFamily="18" charset="0"/>
              </a:rPr>
              <a:t>Выберите вкладку </a:t>
            </a:r>
            <a:r>
              <a:rPr lang="ru-RU" dirty="0" smtClean="0">
                <a:solidFill>
                  <a:srgbClr val="897FC7"/>
                </a:solidFill>
                <a:latin typeface="Century" pitchFamily="18" charset="0"/>
              </a:rPr>
              <a:t>«Справочная информация», </a:t>
            </a:r>
            <a:r>
              <a:rPr lang="ru-RU" dirty="0">
                <a:latin typeface="Century" pitchFamily="18" charset="0"/>
              </a:rPr>
              <a:t>если требуется получить </a:t>
            </a:r>
            <a:r>
              <a:rPr lang="ru-RU" dirty="0">
                <a:solidFill>
                  <a:srgbClr val="897FC7"/>
                </a:solidFill>
                <a:latin typeface="Century" pitchFamily="18" charset="0"/>
              </a:rPr>
              <a:t>информацию справочного характера </a:t>
            </a:r>
            <a:r>
              <a:rPr lang="ru-RU" dirty="0">
                <a:latin typeface="Century" pitchFamily="18" charset="0"/>
              </a:rPr>
              <a:t>или заполнить </a:t>
            </a:r>
            <a:r>
              <a:rPr lang="ru-RU" dirty="0">
                <a:solidFill>
                  <a:srgbClr val="897FC7"/>
                </a:solidFill>
                <a:latin typeface="Century" pitchFamily="18" charset="0"/>
              </a:rPr>
              <a:t>стандартную форму</a:t>
            </a:r>
            <a:r>
              <a:rPr lang="ru-RU" dirty="0">
                <a:latin typeface="Century" pitchFamily="18" charset="0"/>
              </a:rPr>
              <a:t>.</a:t>
            </a:r>
          </a:p>
          <a:p>
            <a:endParaRPr lang="ru-RU" dirty="0"/>
          </a:p>
        </p:txBody>
      </p:sp>
      <p:sp>
        <p:nvSpPr>
          <p:cNvPr id="14" name="Прямоугольник 13">
            <a:hlinkClick r:id="rId5" action="ppaction://hlinksldjump"/>
          </p:cNvPr>
          <p:cNvSpPr/>
          <p:nvPr/>
        </p:nvSpPr>
        <p:spPr>
          <a:xfrm>
            <a:off x="7380312" y="2492896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hlinkClick r:id="rId6" action="ppaction://hlinksldjump"/>
          </p:cNvPr>
          <p:cNvSpPr/>
          <p:nvPr/>
        </p:nvSpPr>
        <p:spPr>
          <a:xfrm>
            <a:off x="7380312" y="156468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hlinkClick r:id="rId6" action="ppaction://hlinksldjump"/>
          </p:cNvPr>
          <p:cNvSpPr txBox="1"/>
          <p:nvPr/>
        </p:nvSpPr>
        <p:spPr>
          <a:xfrm>
            <a:off x="7614084" y="170562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26" name="TextBox 25">
            <a:hlinkClick r:id="rId5" action="ppaction://hlinksldjump"/>
          </p:cNvPr>
          <p:cNvSpPr txBox="1"/>
          <p:nvPr/>
        </p:nvSpPr>
        <p:spPr>
          <a:xfrm>
            <a:off x="7795322" y="2790584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16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04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54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1592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820846" y="2975250"/>
            <a:ext cx="3607141" cy="3190054"/>
            <a:chOff x="5742725" y="3685245"/>
            <a:chExt cx="2292349" cy="2135612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10" t="3118" r="17659" b="24674"/>
            <a:stretch/>
          </p:blipFill>
          <p:spPr bwMode="auto">
            <a:xfrm>
              <a:off x="5742725" y="3685245"/>
              <a:ext cx="2292349" cy="21356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3"/>
            <p:cNvSpPr/>
            <p:nvPr/>
          </p:nvSpPr>
          <p:spPr>
            <a:xfrm flipV="1">
              <a:off x="5742725" y="5290586"/>
              <a:ext cx="773491" cy="189638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91580" y="1846565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" pitchFamily="18" charset="0"/>
              </a:rPr>
              <a:t>1.5.3 Щелкните на </a:t>
            </a:r>
            <a:r>
              <a:rPr lang="ru-RU" dirty="0">
                <a:latin typeface="Century" pitchFamily="18" charset="0"/>
              </a:rPr>
              <a:t>кнопку «</a:t>
            </a:r>
            <a:r>
              <a:rPr lang="ru-RU" dirty="0" smtClean="0">
                <a:latin typeface="Century" pitchFamily="18" charset="0"/>
              </a:rPr>
              <a:t>Пресса и книги».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543" y="4293096"/>
            <a:ext cx="4432662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860032" y="4411551"/>
            <a:ext cx="393061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Воспользуйтесь вкладкой </a:t>
            </a:r>
            <a:r>
              <a:rPr lang="ru-RU" dirty="0" smtClean="0">
                <a:solidFill>
                  <a:srgbClr val="897FC7"/>
                </a:solidFill>
                <a:latin typeface="Century" pitchFamily="18" charset="0"/>
              </a:rPr>
              <a:t>«Пресса </a:t>
            </a:r>
            <a:r>
              <a:rPr lang="ru-RU" dirty="0">
                <a:solidFill>
                  <a:srgbClr val="897FC7"/>
                </a:solidFill>
                <a:latin typeface="Century" pitchFamily="18" charset="0"/>
              </a:rPr>
              <a:t>и </a:t>
            </a:r>
            <a:r>
              <a:rPr lang="ru-RU" dirty="0" smtClean="0">
                <a:solidFill>
                  <a:srgbClr val="897FC7"/>
                </a:solidFill>
                <a:latin typeface="Century" pitchFamily="18" charset="0"/>
              </a:rPr>
              <a:t>книги»</a:t>
            </a:r>
            <a:r>
              <a:rPr lang="ru-RU" dirty="0" smtClean="0">
                <a:latin typeface="Century" pitchFamily="18" charset="0"/>
              </a:rPr>
              <a:t>, если </a:t>
            </a:r>
            <a:r>
              <a:rPr lang="ru-RU" dirty="0">
                <a:latin typeface="Century" pitchFamily="18" charset="0"/>
              </a:rPr>
              <a:t>требуется найти </a:t>
            </a:r>
            <a:r>
              <a:rPr lang="ru-RU" dirty="0">
                <a:solidFill>
                  <a:srgbClr val="897FC7"/>
                </a:solidFill>
                <a:latin typeface="Century" pitchFamily="18" charset="0"/>
              </a:rPr>
              <a:t>статьи</a:t>
            </a:r>
            <a:r>
              <a:rPr lang="ru-RU" dirty="0">
                <a:latin typeface="Century" pitchFamily="18" charset="0"/>
              </a:rPr>
              <a:t>, опубликованные в конкретном номере бухгалтерского или юридического издания, или </a:t>
            </a:r>
            <a:r>
              <a:rPr lang="ru-RU" dirty="0">
                <a:solidFill>
                  <a:srgbClr val="897FC7"/>
                </a:solidFill>
                <a:latin typeface="Century" pitchFamily="18" charset="0"/>
              </a:rPr>
              <a:t>книгу </a:t>
            </a:r>
            <a:r>
              <a:rPr lang="ru-RU" dirty="0">
                <a:latin typeface="Century" pitchFamily="18" charset="0"/>
              </a:rPr>
              <a:t>определенного издательства.</a:t>
            </a:r>
          </a:p>
        </p:txBody>
      </p:sp>
      <p:sp>
        <p:nvSpPr>
          <p:cNvPr id="18" name="Прямоугольник 17"/>
          <p:cNvSpPr/>
          <p:nvPr/>
        </p:nvSpPr>
        <p:spPr>
          <a:xfrm flipV="1">
            <a:off x="3131840" y="3136649"/>
            <a:ext cx="720080" cy="220342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hlinkClick r:id="rId5" action="ppaction://hlinksldjump"/>
          </p:cNvPr>
          <p:cNvSpPr/>
          <p:nvPr/>
        </p:nvSpPr>
        <p:spPr>
          <a:xfrm>
            <a:off x="7380312" y="2492896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hlinkClick r:id="rId6" action="ppaction://hlinksldjump"/>
          </p:cNvPr>
          <p:cNvSpPr/>
          <p:nvPr/>
        </p:nvSpPr>
        <p:spPr>
          <a:xfrm>
            <a:off x="7380312" y="156468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hlinkClick r:id="rId6" action="ppaction://hlinksldjump"/>
          </p:cNvPr>
          <p:cNvSpPr txBox="1"/>
          <p:nvPr/>
        </p:nvSpPr>
        <p:spPr>
          <a:xfrm>
            <a:off x="7614084" y="170562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23" name="TextBox 22">
            <a:hlinkClick r:id="rId5" action="ppaction://hlinksldjump"/>
          </p:cNvPr>
          <p:cNvSpPr txBox="1"/>
          <p:nvPr/>
        </p:nvSpPr>
        <p:spPr>
          <a:xfrm>
            <a:off x="7795322" y="2790584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20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96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5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7" b="41231"/>
          <a:stretch/>
        </p:blipFill>
        <p:spPr bwMode="auto">
          <a:xfrm>
            <a:off x="107503" y="3864396"/>
            <a:ext cx="4800663" cy="1973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1592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79512" y="3419708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1.5.3 Щелкните на </a:t>
            </a:r>
            <a:r>
              <a:rPr lang="ru-RU" dirty="0">
                <a:latin typeface="Century" pitchFamily="18" charset="0"/>
              </a:rPr>
              <a:t>кнопку «</a:t>
            </a:r>
            <a:r>
              <a:rPr lang="ru-RU" dirty="0" smtClean="0">
                <a:latin typeface="Century" pitchFamily="18" charset="0"/>
              </a:rPr>
              <a:t>Обзоры».</a:t>
            </a:r>
            <a:endParaRPr lang="ru-RU" dirty="0">
              <a:latin typeface="Century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59832" y="3864396"/>
            <a:ext cx="504056" cy="135027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356710"/>
            <a:ext cx="3664159" cy="1722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499183" y="4474102"/>
            <a:ext cx="33123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Ссылки «Справочная информация», «Обзоры» и «Пресса и книги»-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доступны при установке полных Информационных банков</a:t>
            </a:r>
            <a:endParaRPr lang="ru-RU" dirty="0">
              <a:solidFill>
                <a:srgbClr val="695CB8"/>
              </a:solidFill>
              <a:latin typeface="Century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487266" y="4951107"/>
            <a:ext cx="771112" cy="261659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714566"/>
            <a:ext cx="3514365" cy="1556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07904" y="1793897"/>
            <a:ext cx="33531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897FC7"/>
                </a:solidFill>
                <a:latin typeface="Century" pitchFamily="18" charset="0"/>
              </a:rPr>
              <a:t>Обзоры</a:t>
            </a:r>
            <a:r>
              <a:rPr lang="ru-RU" dirty="0" smtClean="0">
                <a:latin typeface="Century" pitchFamily="18" charset="0"/>
              </a:rPr>
              <a:t> нужны для того, чтобы получить </a:t>
            </a:r>
            <a:r>
              <a:rPr lang="ru-RU" dirty="0">
                <a:latin typeface="Century" pitchFamily="18" charset="0"/>
              </a:rPr>
              <a:t>информацию об </a:t>
            </a:r>
            <a:r>
              <a:rPr lang="ru-RU" dirty="0">
                <a:solidFill>
                  <a:srgbClr val="897FC7"/>
                </a:solidFill>
                <a:latin typeface="Century" pitchFamily="18" charset="0"/>
              </a:rPr>
              <a:t>изменениях в законодательстве.</a:t>
            </a:r>
          </a:p>
          <a:p>
            <a:endParaRPr lang="ru-RU" dirty="0"/>
          </a:p>
        </p:txBody>
      </p:sp>
      <p:sp>
        <p:nvSpPr>
          <p:cNvPr id="18" name="Прямоугольник 17">
            <a:hlinkClick r:id="rId5" action="ppaction://hlinksldjump"/>
          </p:cNvPr>
          <p:cNvSpPr/>
          <p:nvPr/>
        </p:nvSpPr>
        <p:spPr>
          <a:xfrm>
            <a:off x="7380312" y="2492896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hlinkClick r:id="rId6" action="ppaction://hlinksldjump"/>
          </p:cNvPr>
          <p:cNvSpPr/>
          <p:nvPr/>
        </p:nvSpPr>
        <p:spPr>
          <a:xfrm>
            <a:off x="7380312" y="156468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hlinkClick r:id="rId6" action="ppaction://hlinksldjump"/>
          </p:cNvPr>
          <p:cNvSpPr txBox="1"/>
          <p:nvPr/>
        </p:nvSpPr>
        <p:spPr>
          <a:xfrm>
            <a:off x="7614084" y="170562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23" name="TextBox 22">
            <a:hlinkClick r:id="rId5" action="ppaction://hlinksldjump"/>
          </p:cNvPr>
          <p:cNvSpPr txBox="1"/>
          <p:nvPr/>
        </p:nvSpPr>
        <p:spPr>
          <a:xfrm>
            <a:off x="7795322" y="2790584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21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04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02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51520" y="2028789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1.5.5 Щелкните на </a:t>
            </a:r>
            <a:r>
              <a:rPr lang="ru-RU" dirty="0">
                <a:latin typeface="Century" pitchFamily="18" charset="0"/>
              </a:rPr>
              <a:t>кнопку «</a:t>
            </a:r>
            <a:r>
              <a:rPr lang="ru-RU" dirty="0" smtClean="0">
                <a:latin typeface="Century" pitchFamily="18" charset="0"/>
              </a:rPr>
              <a:t>Последние просмотренные документы».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91" b="26688"/>
          <a:stretch/>
        </p:blipFill>
        <p:spPr bwMode="auto">
          <a:xfrm>
            <a:off x="56020" y="2776318"/>
            <a:ext cx="5931357" cy="1731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 flipV="1">
            <a:off x="3020954" y="3789040"/>
            <a:ext cx="1911086" cy="288032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4757111"/>
            <a:ext cx="3906180" cy="1958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310996" y="4859407"/>
            <a:ext cx="38341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Ссылка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«Последние просмотренные документы»- </a:t>
            </a:r>
            <a:r>
              <a:rPr lang="ru-RU" dirty="0" smtClean="0">
                <a:latin typeface="Century" pitchFamily="18" charset="0"/>
              </a:rPr>
              <a:t>показывает 20 последних просмотренных текстов документов по каждому из информационных банков.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1592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>
            <a:hlinkClick r:id="rId5" action="ppaction://hlinksldjump"/>
          </p:cNvPr>
          <p:cNvSpPr/>
          <p:nvPr/>
        </p:nvSpPr>
        <p:spPr>
          <a:xfrm>
            <a:off x="7380312" y="2492896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hlinkClick r:id="rId6" action="ppaction://hlinksldjump"/>
          </p:cNvPr>
          <p:cNvSpPr/>
          <p:nvPr/>
        </p:nvSpPr>
        <p:spPr>
          <a:xfrm>
            <a:off x="7380312" y="156468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hlinkClick r:id="rId6" action="ppaction://hlinksldjump"/>
          </p:cNvPr>
          <p:cNvSpPr txBox="1"/>
          <p:nvPr/>
        </p:nvSpPr>
        <p:spPr>
          <a:xfrm>
            <a:off x="7614084" y="170562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25" name="TextBox 24">
            <a:hlinkClick r:id="rId5" action="ppaction://hlinksldjump"/>
          </p:cNvPr>
          <p:cNvSpPr txBox="1"/>
          <p:nvPr/>
        </p:nvSpPr>
        <p:spPr>
          <a:xfrm>
            <a:off x="7795322" y="2790584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86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1592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55" r="47899"/>
          <a:stretch/>
        </p:blipFill>
        <p:spPr bwMode="auto">
          <a:xfrm>
            <a:off x="423792" y="3845096"/>
            <a:ext cx="3382286" cy="2100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06723" y="1854542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1.1.6 Щелкните на </a:t>
            </a:r>
            <a:r>
              <a:rPr lang="ru-RU" dirty="0">
                <a:latin typeface="Century" pitchFamily="18" charset="0"/>
              </a:rPr>
              <a:t>кнопку «</a:t>
            </a:r>
            <a:r>
              <a:rPr lang="ru-RU" dirty="0" smtClean="0">
                <a:latin typeface="Century" pitchFamily="18" charset="0"/>
              </a:rPr>
              <a:t>Новости КонсультантПлюс».</a:t>
            </a:r>
            <a:endParaRPr lang="ru-RU" dirty="0">
              <a:latin typeface="Century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 flipV="1">
            <a:off x="611560" y="4581126"/>
            <a:ext cx="2304256" cy="552359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18" b="31751"/>
          <a:stretch/>
        </p:blipFill>
        <p:spPr bwMode="auto">
          <a:xfrm>
            <a:off x="5769650" y="4149080"/>
            <a:ext cx="2955974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698216" y="3640171"/>
            <a:ext cx="4194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1.1.6.1  Выйдет окно-заставка</a:t>
            </a:r>
            <a:endParaRPr lang="ru-RU" dirty="0">
              <a:latin typeface="Century" pitchFamily="18" charset="0"/>
            </a:endParaRPr>
          </a:p>
        </p:txBody>
      </p:sp>
      <p:cxnSp>
        <p:nvCxnSpPr>
          <p:cNvPr id="16" name="Прямая со стрелкой 15"/>
          <p:cNvCxnSpPr>
            <a:stCxn id="13" idx="3"/>
          </p:cNvCxnSpPr>
          <p:nvPr/>
        </p:nvCxnSpPr>
        <p:spPr>
          <a:xfrm>
            <a:off x="2915816" y="4857305"/>
            <a:ext cx="309634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048" y="2028789"/>
            <a:ext cx="3024336" cy="1275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40437" y="2245646"/>
            <a:ext cx="2858426" cy="841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897FC7"/>
                </a:solidFill>
                <a:latin typeface="Century" pitchFamily="18" charset="0"/>
              </a:rPr>
              <a:t>Окно-заставка</a:t>
            </a:r>
            <a:r>
              <a:rPr lang="ru-RU" sz="1600" dirty="0" smtClean="0">
                <a:latin typeface="Century" pitchFamily="18" charset="0"/>
              </a:rPr>
              <a:t> содержит более </a:t>
            </a:r>
            <a:r>
              <a:rPr lang="ru-RU" sz="1600" dirty="0" smtClean="0">
                <a:solidFill>
                  <a:srgbClr val="897FC7"/>
                </a:solidFill>
                <a:latin typeface="Century" pitchFamily="18" charset="0"/>
              </a:rPr>
              <a:t>пяти новостей</a:t>
            </a:r>
            <a:r>
              <a:rPr lang="ru-RU" sz="1600" dirty="0" smtClean="0">
                <a:latin typeface="Century" pitchFamily="18" charset="0"/>
              </a:rPr>
              <a:t>, включенных в Систему. </a:t>
            </a:r>
            <a:endParaRPr lang="ru-RU" sz="1600" dirty="0">
              <a:latin typeface="Century" pitchFamily="18" charset="0"/>
            </a:endParaRPr>
          </a:p>
        </p:txBody>
      </p:sp>
      <p:sp>
        <p:nvSpPr>
          <p:cNvPr id="18" name="Прямоугольник 17">
            <a:hlinkClick r:id="rId6" action="ppaction://hlinksldjump"/>
          </p:cNvPr>
          <p:cNvSpPr/>
          <p:nvPr/>
        </p:nvSpPr>
        <p:spPr>
          <a:xfrm>
            <a:off x="7380312" y="2492896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hlinkClick r:id="rId7" action="ppaction://hlinksldjump"/>
          </p:cNvPr>
          <p:cNvSpPr/>
          <p:nvPr/>
        </p:nvSpPr>
        <p:spPr>
          <a:xfrm>
            <a:off x="7380312" y="156468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hlinkClick r:id="rId7" action="ppaction://hlinksldjump"/>
          </p:cNvPr>
          <p:cNvSpPr txBox="1"/>
          <p:nvPr/>
        </p:nvSpPr>
        <p:spPr>
          <a:xfrm>
            <a:off x="7614084" y="170562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24" name="TextBox 23">
            <a:hlinkClick r:id="rId6" action="ppaction://hlinksldjump"/>
          </p:cNvPr>
          <p:cNvSpPr txBox="1"/>
          <p:nvPr/>
        </p:nvSpPr>
        <p:spPr>
          <a:xfrm>
            <a:off x="7795322" y="2790584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21" name="Picture 17" descr="http://mobirobi.net/uploads/posts/2012-12/1355684658_56747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96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47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1592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55576" y="2123564"/>
            <a:ext cx="4230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1.2.7 Нажмите на кнопку «Сервис».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820" y="4712232"/>
            <a:ext cx="3672408" cy="1789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373571" y="4868414"/>
            <a:ext cx="34009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Воспользуйтесь вкладкой </a:t>
            </a:r>
            <a:r>
              <a:rPr lang="ru-RU" dirty="0" smtClean="0">
                <a:solidFill>
                  <a:srgbClr val="897FC7"/>
                </a:solidFill>
                <a:latin typeface="Century" pitchFamily="18" charset="0"/>
              </a:rPr>
              <a:t>«Сервисы», </a:t>
            </a:r>
            <a:r>
              <a:rPr lang="ru-RU" dirty="0">
                <a:latin typeface="Century" pitchFamily="18" charset="0"/>
              </a:rPr>
              <a:t>если требуется доступ к </a:t>
            </a:r>
            <a:r>
              <a:rPr lang="ru-RU" dirty="0">
                <a:solidFill>
                  <a:srgbClr val="897FC7"/>
                </a:solidFill>
                <a:latin typeface="Century" pitchFamily="18" charset="0"/>
              </a:rPr>
              <a:t>продуктам КонсультантПлюс</a:t>
            </a:r>
            <a:r>
              <a:rPr lang="ru-RU" dirty="0">
                <a:latin typeface="Century" pitchFamily="18" charset="0"/>
              </a:rPr>
              <a:t>, размещенным </a:t>
            </a:r>
            <a:r>
              <a:rPr lang="ru-RU" dirty="0" smtClean="0">
                <a:latin typeface="Century" pitchFamily="18" charset="0"/>
              </a:rPr>
              <a:t>онлайн.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4" t="557" r="-4022" b="77085"/>
          <a:stretch/>
        </p:blipFill>
        <p:spPr bwMode="auto">
          <a:xfrm>
            <a:off x="251520" y="2834409"/>
            <a:ext cx="5570774" cy="1361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 flipV="1">
            <a:off x="4030705" y="2790584"/>
            <a:ext cx="1046077" cy="236610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hlinkClick r:id="rId5" action="ppaction://hlinksldjump"/>
          </p:cNvPr>
          <p:cNvSpPr/>
          <p:nvPr/>
        </p:nvSpPr>
        <p:spPr>
          <a:xfrm>
            <a:off x="7380312" y="2492896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hlinkClick r:id="rId6" action="ppaction://hlinksldjump"/>
          </p:cNvPr>
          <p:cNvSpPr/>
          <p:nvPr/>
        </p:nvSpPr>
        <p:spPr>
          <a:xfrm>
            <a:off x="7380312" y="156468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hlinkClick r:id="rId6" action="ppaction://hlinksldjump"/>
          </p:cNvPr>
          <p:cNvSpPr txBox="1"/>
          <p:nvPr/>
        </p:nvSpPr>
        <p:spPr>
          <a:xfrm>
            <a:off x="7614084" y="170562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21" name="TextBox 20">
            <a:hlinkClick r:id="rId5" action="ppaction://hlinksldjump"/>
          </p:cNvPr>
          <p:cNvSpPr txBox="1"/>
          <p:nvPr/>
        </p:nvSpPr>
        <p:spPr>
          <a:xfrm>
            <a:off x="7795322" y="2790584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84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1592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353106"/>
            <a:ext cx="3890967" cy="1896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093804" y="4492778"/>
            <a:ext cx="38164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897FC7"/>
                </a:solidFill>
                <a:latin typeface="Century" pitchFamily="18" charset="0"/>
              </a:rPr>
              <a:t>Путеводители</a:t>
            </a:r>
            <a:r>
              <a:rPr lang="ru-RU" dirty="0" smtClean="0">
                <a:latin typeface="Century" pitchFamily="18" charset="0"/>
              </a:rPr>
              <a:t> нужны для того чтобы, если </a:t>
            </a:r>
            <a:r>
              <a:rPr lang="ru-RU" dirty="0">
                <a:latin typeface="Century" pitchFamily="18" charset="0"/>
              </a:rPr>
              <a:t>требуется быстро получить всю </a:t>
            </a:r>
            <a:r>
              <a:rPr lang="ru-RU" dirty="0">
                <a:solidFill>
                  <a:srgbClr val="897FC7"/>
                </a:solidFill>
                <a:latin typeface="Century" pitchFamily="18" charset="0"/>
              </a:rPr>
              <a:t>необходимую информацию по вопросу </a:t>
            </a:r>
            <a:r>
              <a:rPr lang="ru-RU" dirty="0">
                <a:latin typeface="Century" pitchFamily="18" charset="0"/>
              </a:rPr>
              <a:t>и найти варианты его решения.</a:t>
            </a:r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08450" y="1705624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1.2.8 Нажмите на кнопку «Путеводители».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968" y="2028789"/>
            <a:ext cx="2689088" cy="2016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32966"/>
          <a:stretch/>
        </p:blipFill>
        <p:spPr bwMode="auto">
          <a:xfrm>
            <a:off x="261662" y="2662509"/>
            <a:ext cx="3014194" cy="3030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 flipV="1">
            <a:off x="2339752" y="2863490"/>
            <a:ext cx="720080" cy="296426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 стрелкой 16"/>
          <p:cNvCxnSpPr>
            <a:stCxn id="16" idx="3"/>
          </p:cNvCxnSpPr>
          <p:nvPr/>
        </p:nvCxnSpPr>
        <p:spPr>
          <a:xfrm flipV="1">
            <a:off x="3059832" y="2662511"/>
            <a:ext cx="2033972" cy="3491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 flipV="1">
            <a:off x="402498" y="5301208"/>
            <a:ext cx="1073157" cy="223520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1317374" y="2790005"/>
            <a:ext cx="3762164" cy="25112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" name="Прямоугольник 20">
            <a:hlinkClick r:id="rId6" action="ppaction://hlinksldjump"/>
          </p:cNvPr>
          <p:cNvSpPr/>
          <p:nvPr/>
        </p:nvSpPr>
        <p:spPr>
          <a:xfrm>
            <a:off x="7380312" y="2492896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hlinkClick r:id="rId7" action="ppaction://hlinksldjump"/>
          </p:cNvPr>
          <p:cNvSpPr/>
          <p:nvPr/>
        </p:nvSpPr>
        <p:spPr>
          <a:xfrm>
            <a:off x="7380312" y="156468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hlinkClick r:id="rId7" action="ppaction://hlinksldjump"/>
          </p:cNvPr>
          <p:cNvSpPr txBox="1"/>
          <p:nvPr/>
        </p:nvSpPr>
        <p:spPr>
          <a:xfrm>
            <a:off x="7614084" y="170562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26" name="TextBox 25">
            <a:hlinkClick r:id="rId6" action="ppaction://hlinksldjump"/>
          </p:cNvPr>
          <p:cNvSpPr txBox="1"/>
          <p:nvPr/>
        </p:nvSpPr>
        <p:spPr>
          <a:xfrm>
            <a:off x="7795322" y="2790584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94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1592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3528" y="1705624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1.2.9 Нажмите на значок «Правовой навигатор».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15" b="80523"/>
          <a:stretch/>
        </p:blipFill>
        <p:spPr bwMode="auto">
          <a:xfrm>
            <a:off x="323528" y="2977752"/>
            <a:ext cx="3604488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050" y="2322611"/>
            <a:ext cx="2754230" cy="2172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 flipV="1">
            <a:off x="1873744" y="3309346"/>
            <a:ext cx="970064" cy="479693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/>
          <p:cNvCxnSpPr>
            <a:stCxn id="14" idx="3"/>
          </p:cNvCxnSpPr>
          <p:nvPr/>
        </p:nvCxnSpPr>
        <p:spPr>
          <a:xfrm flipV="1">
            <a:off x="2843808" y="3421108"/>
            <a:ext cx="2990376" cy="1280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653136"/>
            <a:ext cx="3916931" cy="1908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860033" y="4809318"/>
            <a:ext cx="36464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Воспользуйтесь </a:t>
            </a:r>
            <a:r>
              <a:rPr lang="ru-RU" dirty="0" smtClean="0">
                <a:solidFill>
                  <a:srgbClr val="897FC7"/>
                </a:solidFill>
                <a:latin typeface="Century" pitchFamily="18" charset="0"/>
              </a:rPr>
              <a:t>правовым навигатором</a:t>
            </a:r>
            <a:r>
              <a:rPr lang="ru-RU" dirty="0" smtClean="0">
                <a:latin typeface="Century" pitchFamily="18" charset="0"/>
              </a:rPr>
              <a:t>, </a:t>
            </a:r>
            <a:r>
              <a:rPr lang="ru-RU" dirty="0">
                <a:latin typeface="Century" pitchFamily="18" charset="0"/>
              </a:rPr>
              <a:t>если требуется найти </a:t>
            </a:r>
            <a:r>
              <a:rPr lang="ru-RU" dirty="0">
                <a:solidFill>
                  <a:srgbClr val="897FC7"/>
                </a:solidFill>
                <a:latin typeface="Century" pitchFamily="18" charset="0"/>
              </a:rPr>
              <a:t>информацию по ситуации,</a:t>
            </a:r>
            <a:r>
              <a:rPr lang="ru-RU" dirty="0">
                <a:latin typeface="Century" pitchFamily="18" charset="0"/>
              </a:rPr>
              <a:t> а сформулировать вопрос затруднительно.</a:t>
            </a:r>
          </a:p>
        </p:txBody>
      </p:sp>
      <p:sp>
        <p:nvSpPr>
          <p:cNvPr id="17" name="Прямоугольник 16">
            <a:hlinkClick r:id="rId6" action="ppaction://hlinksldjump"/>
          </p:cNvPr>
          <p:cNvSpPr/>
          <p:nvPr/>
        </p:nvSpPr>
        <p:spPr>
          <a:xfrm>
            <a:off x="7380312" y="2492896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hlinkClick r:id="rId7" action="ppaction://hlinksldjump"/>
          </p:cNvPr>
          <p:cNvSpPr/>
          <p:nvPr/>
        </p:nvSpPr>
        <p:spPr>
          <a:xfrm>
            <a:off x="7380312" y="156468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hlinkClick r:id="rId7" action="ppaction://hlinksldjump"/>
          </p:cNvPr>
          <p:cNvSpPr txBox="1"/>
          <p:nvPr/>
        </p:nvSpPr>
        <p:spPr>
          <a:xfrm>
            <a:off x="7614084" y="170562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23" name="TextBox 22">
            <a:hlinkClick r:id="rId6" action="ppaction://hlinksldjump"/>
          </p:cNvPr>
          <p:cNvSpPr txBox="1"/>
          <p:nvPr/>
        </p:nvSpPr>
        <p:spPr>
          <a:xfrm>
            <a:off x="7795322" y="2790584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20" name="Picture 17" descr="http://mobirobi.net/uploads/posts/2012-12/1355684658_56747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96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61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899592" y="1916832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entury" pitchFamily="18" charset="0"/>
              </a:rPr>
              <a:t>2. Инструменты поиска документов.</a:t>
            </a:r>
          </a:p>
          <a:p>
            <a:r>
              <a:rPr lang="ru-RU" dirty="0">
                <a:latin typeface="Century" pitchFamily="18" charset="0"/>
              </a:rPr>
              <a:t> </a:t>
            </a:r>
            <a:endParaRPr lang="ru-RU" dirty="0" smtClean="0">
              <a:latin typeface="Century" pitchFamily="18" charset="0"/>
            </a:endParaRPr>
          </a:p>
          <a:p>
            <a:r>
              <a:rPr lang="ru-RU" dirty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   2.1 Запустите карточку поиска.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2" r="16258" b="42172"/>
          <a:stretch/>
        </p:blipFill>
        <p:spPr bwMode="auto">
          <a:xfrm>
            <a:off x="209269" y="3232150"/>
            <a:ext cx="4002691" cy="1675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 flipV="1">
            <a:off x="323528" y="4065252"/>
            <a:ext cx="978353" cy="255275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665" y="4442807"/>
            <a:ext cx="2895986" cy="2171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 стрелкой 8"/>
          <p:cNvCxnSpPr>
            <a:stCxn id="7" idx="3"/>
          </p:cNvCxnSpPr>
          <p:nvPr/>
        </p:nvCxnSpPr>
        <p:spPr>
          <a:xfrm>
            <a:off x="1301881" y="4192889"/>
            <a:ext cx="3486143" cy="9643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>
            <a:off x="7378154" y="3402276"/>
            <a:ext cx="1874366" cy="922877"/>
            <a:chOff x="7396738" y="3553591"/>
            <a:chExt cx="1881844" cy="928211"/>
          </a:xfrm>
        </p:grpSpPr>
        <p:sp>
          <p:nvSpPr>
            <p:cNvPr id="11" name="Прямоугольник 10">
              <a:hlinkClick r:id="rId4" action="ppaction://hlinksldjump"/>
            </p:cNvPr>
            <p:cNvSpPr/>
            <p:nvPr/>
          </p:nvSpPr>
          <p:spPr>
            <a:xfrm>
              <a:off x="7396738" y="3553591"/>
              <a:ext cx="1778483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" name="TextBox 11">
              <a:hlinkClick r:id="rId5" action="ppaction://hlinksldjump"/>
            </p:cNvPr>
            <p:cNvSpPr txBox="1"/>
            <p:nvPr/>
          </p:nvSpPr>
          <p:spPr>
            <a:xfrm>
              <a:off x="7431373" y="3833031"/>
              <a:ext cx="1847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Book Antiqua" pitchFamily="18" charset="0"/>
                </a:rPr>
                <a:t>Упражнение</a:t>
              </a:r>
              <a:endParaRPr lang="ru-RU" dirty="0">
                <a:latin typeface="Book Antiqua" pitchFamily="18" charset="0"/>
              </a:endParaRPr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1592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>
            <a:hlinkClick r:id="rId4" action="ppaction://hlinksldjump"/>
          </p:cNvPr>
          <p:cNvSpPr/>
          <p:nvPr/>
        </p:nvSpPr>
        <p:spPr>
          <a:xfrm>
            <a:off x="7380312" y="2492896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hlinkClick r:id="rId7" action="ppaction://hlinksldjump"/>
          </p:cNvPr>
          <p:cNvSpPr/>
          <p:nvPr/>
        </p:nvSpPr>
        <p:spPr>
          <a:xfrm>
            <a:off x="7380312" y="156468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hlinkClick r:id="rId7" action="ppaction://hlinksldjump"/>
          </p:cNvPr>
          <p:cNvSpPr txBox="1"/>
          <p:nvPr/>
        </p:nvSpPr>
        <p:spPr>
          <a:xfrm>
            <a:off x="7614084" y="170562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19" name="TextBox 18">
            <a:hlinkClick r:id="rId4" action="ppaction://hlinksldjump"/>
          </p:cNvPr>
          <p:cNvSpPr txBox="1"/>
          <p:nvPr/>
        </p:nvSpPr>
        <p:spPr>
          <a:xfrm>
            <a:off x="7795322" y="2790584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69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004048" y="4017577"/>
            <a:ext cx="3923928" cy="351185"/>
          </a:xfrm>
          <a:prstGeom prst="rect">
            <a:avLst/>
          </a:prstGeom>
          <a:solidFill>
            <a:srgbClr val="FBB63B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60371"/>
            <a:ext cx="8229600" cy="79208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entury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8"/>
            <a:ext cx="914400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658" y="2274197"/>
            <a:ext cx="48965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Century" pitchFamily="18" charset="0"/>
              </a:rPr>
              <a:t>История Консультант Плюс начинается с 1992г.  В этом году произошел выпуск первой системы. Уже в 1994 году состоялся первый семинар Сети КонсультантПлюс с участием региональных информационных центров. В 1995 г. была разработана первая </a:t>
            </a:r>
            <a:r>
              <a:rPr lang="ru-RU" sz="1600" dirty="0" err="1" smtClean="0">
                <a:latin typeface="Century" pitchFamily="18" charset="0"/>
              </a:rPr>
              <a:t>Windows</a:t>
            </a:r>
            <a:r>
              <a:rPr lang="ru-RU" sz="1600" dirty="0" smtClean="0">
                <a:latin typeface="Century" pitchFamily="18" charset="0"/>
              </a:rPr>
              <a:t>-версия КонсультантПлюс.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10234" y="4415538"/>
            <a:ext cx="52177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just"/>
            <a:r>
              <a:rPr lang="ru-RU" sz="1600" dirty="0" smtClean="0">
                <a:latin typeface="Century" pitchFamily="18" charset="0"/>
              </a:rPr>
              <a:t>И в этом же году вышло первое  ежемесячное корпоративное издание "Бюллетень КонсультантПлюс". На сегодняшний день тираж превышает  400 000 экземпляров. После в 1997 году был запущен сайт КонсультантПлюс  </a:t>
            </a:r>
            <a:r>
              <a:rPr lang="ru-RU" sz="1600" dirty="0" smtClean="0">
                <a:latin typeface="Century" pitchFamily="18" charset="0"/>
                <a:hlinkClick r:id="rId3"/>
              </a:rPr>
              <a:t>http://www.consultant.ru/</a:t>
            </a:r>
            <a:r>
              <a:rPr lang="ru-RU" sz="1600" dirty="0" smtClean="0">
                <a:latin typeface="Century" pitchFamily="18" charset="0"/>
              </a:rPr>
              <a:t>. Сегодня ежемесячное число посетителей сайта составляет порядка 4 миллионов.  </a:t>
            </a:r>
            <a:endParaRPr lang="ru-RU" sz="1600" dirty="0">
              <a:latin typeface="Century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47663" y="1628800"/>
            <a:ext cx="63738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latin typeface="Century" pitchFamily="18" charset="0"/>
              </a:rPr>
              <a:t>История Консультант Плюс</a:t>
            </a:r>
            <a:endParaRPr lang="ru-RU" sz="3600" dirty="0">
              <a:latin typeface="Century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599" y="2328903"/>
            <a:ext cx="1224136" cy="17015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6897">
            <a:off x="6842367" y="2329001"/>
            <a:ext cx="1181713" cy="16425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29808" y="4025453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Бюллетень КонсультантПлюс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226752"/>
            <a:ext cx="2513739" cy="1885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76854"/>
            <a:ext cx="4032448" cy="646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95536" y="6142477"/>
            <a:ext cx="4270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" pitchFamily="18" charset="0"/>
              </a:rPr>
              <a:t>Главная страница официального сайта К+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5" name="Picture 17" descr="http://mobirobi.net/uploads/posts/2012-12/1355684658_56747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79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547664" y="220486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94953" y="1786471"/>
            <a:ext cx="3654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2.2 Просмотрите карточку поиска.</a:t>
            </a:r>
          </a:p>
          <a:p>
            <a:r>
              <a:rPr lang="ru-RU" dirty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 2.2.1 Нажмите на поле «Тематика».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" t="12609" b="43380"/>
          <a:stretch/>
        </p:blipFill>
        <p:spPr bwMode="auto">
          <a:xfrm>
            <a:off x="245124" y="3284984"/>
            <a:ext cx="5125360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8" t="16667"/>
          <a:stretch/>
        </p:blipFill>
        <p:spPr bwMode="auto">
          <a:xfrm>
            <a:off x="5910808" y="4440099"/>
            <a:ext cx="2376263" cy="2373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>
            <a:off x="5004048" y="3573016"/>
            <a:ext cx="1152128" cy="12734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 flipV="1">
            <a:off x="2200807" y="3501008"/>
            <a:ext cx="2808312" cy="113481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1592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7378154" y="3402276"/>
            <a:ext cx="1874366" cy="962828"/>
            <a:chOff x="7396738" y="3553591"/>
            <a:chExt cx="1881844" cy="928211"/>
          </a:xfrm>
        </p:grpSpPr>
        <p:sp>
          <p:nvSpPr>
            <p:cNvPr id="20" name="Прямоугольник 19">
              <a:hlinkClick r:id="rId5" action="ppaction://hlinksldjump"/>
            </p:cNvPr>
            <p:cNvSpPr/>
            <p:nvPr/>
          </p:nvSpPr>
          <p:spPr>
            <a:xfrm>
              <a:off x="7396738" y="3553591"/>
              <a:ext cx="1778483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1" name="TextBox 20">
              <a:hlinkClick r:id="rId6" action="ppaction://hlinksldjump"/>
            </p:cNvPr>
            <p:cNvSpPr txBox="1"/>
            <p:nvPr/>
          </p:nvSpPr>
          <p:spPr>
            <a:xfrm>
              <a:off x="7431373" y="3833031"/>
              <a:ext cx="1847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Book Antiqua" pitchFamily="18" charset="0"/>
                </a:rPr>
                <a:t>Упражнение</a:t>
              </a:r>
              <a:endParaRPr lang="ru-RU" dirty="0">
                <a:latin typeface="Book Antiqua" pitchFamily="18" charset="0"/>
              </a:endParaRPr>
            </a:p>
          </p:txBody>
        </p:sp>
      </p:grpSp>
      <p:sp>
        <p:nvSpPr>
          <p:cNvPr id="22" name="Прямоугольник 21">
            <a:hlinkClick r:id="rId5" action="ppaction://hlinksldjump"/>
          </p:cNvPr>
          <p:cNvSpPr/>
          <p:nvPr/>
        </p:nvSpPr>
        <p:spPr>
          <a:xfrm>
            <a:off x="7380312" y="2492896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hlinkClick r:id="rId7" action="ppaction://hlinksldjump"/>
          </p:cNvPr>
          <p:cNvSpPr/>
          <p:nvPr/>
        </p:nvSpPr>
        <p:spPr>
          <a:xfrm>
            <a:off x="7380312" y="156468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hlinkClick r:id="rId7" action="ppaction://hlinksldjump"/>
          </p:cNvPr>
          <p:cNvSpPr txBox="1"/>
          <p:nvPr/>
        </p:nvSpPr>
        <p:spPr>
          <a:xfrm>
            <a:off x="7614084" y="170562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25" name="TextBox 24">
            <a:hlinkClick r:id="rId5" action="ppaction://hlinksldjump"/>
          </p:cNvPr>
          <p:cNvSpPr txBox="1"/>
          <p:nvPr/>
        </p:nvSpPr>
        <p:spPr>
          <a:xfrm>
            <a:off x="7795322" y="2790584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37" y="5253007"/>
            <a:ext cx="3710845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90090" y="5397023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С помощью поля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«Тематика» </a:t>
            </a:r>
            <a:r>
              <a:rPr lang="ru-RU" dirty="0" smtClean="0">
                <a:latin typeface="Century" pitchFamily="18" charset="0"/>
              </a:rPr>
              <a:t>можно составить полную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подборку документов по правовой проблеме.</a:t>
            </a:r>
            <a:endParaRPr lang="ru-RU" dirty="0">
              <a:solidFill>
                <a:srgbClr val="695CB8"/>
              </a:solidFill>
              <a:latin typeface="Century" pitchFamily="18" charset="0"/>
            </a:endParaRPr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549" y="1613292"/>
            <a:ext cx="3543619" cy="1343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883158" y="1705624"/>
            <a:ext cx="3310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Словарь поля «Тематика» составлен очень подробно- в нем около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1,7 тыс. рубрик и подрубрик. </a:t>
            </a:r>
            <a:endParaRPr lang="ru-RU" dirty="0">
              <a:solidFill>
                <a:srgbClr val="695CB8"/>
              </a:solidFill>
              <a:latin typeface="Century" pitchFamily="18" charset="0"/>
            </a:endParaRPr>
          </a:p>
        </p:txBody>
      </p:sp>
      <p:pic>
        <p:nvPicPr>
          <p:cNvPr id="29" name="Picture 17" descr="http://mobirobi.net/uploads/posts/2012-12/1355684658_56747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04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87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23752" y="205277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2.2.2 Выберите вид документа.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8" b="42036"/>
          <a:stretch/>
        </p:blipFill>
        <p:spPr bwMode="auto">
          <a:xfrm>
            <a:off x="179512" y="2679158"/>
            <a:ext cx="5907929" cy="1931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2" t="15481"/>
          <a:stretch/>
        </p:blipFill>
        <p:spPr bwMode="auto">
          <a:xfrm>
            <a:off x="6364412" y="4575922"/>
            <a:ext cx="2187000" cy="2162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 flipV="1">
            <a:off x="2555776" y="2984885"/>
            <a:ext cx="3096344" cy="128999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/>
          <p:cNvCxnSpPr>
            <a:stCxn id="8" idx="3"/>
          </p:cNvCxnSpPr>
          <p:nvPr/>
        </p:nvCxnSpPr>
        <p:spPr>
          <a:xfrm>
            <a:off x="5652120" y="3049384"/>
            <a:ext cx="1160229" cy="19367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61" y="4986095"/>
            <a:ext cx="3655323" cy="1541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41164" y="5118556"/>
            <a:ext cx="3170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В поле </a:t>
            </a:r>
            <a:r>
              <a:rPr lang="ru-RU" dirty="0" smtClean="0">
                <a:solidFill>
                  <a:srgbClr val="897FC7"/>
                </a:solidFill>
                <a:latin typeface="Century" pitchFamily="18" charset="0"/>
              </a:rPr>
              <a:t>«Вид документа» </a:t>
            </a:r>
            <a:r>
              <a:rPr lang="ru-RU" dirty="0" smtClean="0">
                <a:latin typeface="Century" pitchFamily="18" charset="0"/>
              </a:rPr>
              <a:t>перечислены </a:t>
            </a:r>
            <a:r>
              <a:rPr lang="ru-RU" dirty="0" smtClean="0">
                <a:solidFill>
                  <a:srgbClr val="897FC7"/>
                </a:solidFill>
                <a:latin typeface="Century" pitchFamily="18" charset="0"/>
              </a:rPr>
              <a:t>все виды документов</a:t>
            </a:r>
            <a:r>
              <a:rPr lang="ru-RU" dirty="0" smtClean="0">
                <a:latin typeface="Century" pitchFamily="18" charset="0"/>
              </a:rPr>
              <a:t>, которые есть в этой Системе.</a:t>
            </a:r>
            <a:endParaRPr lang="ru-RU" dirty="0">
              <a:latin typeface="Century" pitchFamily="18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7392083" y="3494662"/>
            <a:ext cx="1874366" cy="922877"/>
            <a:chOff x="7396738" y="3553591"/>
            <a:chExt cx="1881844" cy="928211"/>
          </a:xfrm>
        </p:grpSpPr>
        <p:sp>
          <p:nvSpPr>
            <p:cNvPr id="17" name="Прямоугольник 16">
              <a:hlinkClick r:id="rId5" action="ppaction://hlinksldjump"/>
            </p:cNvPr>
            <p:cNvSpPr/>
            <p:nvPr/>
          </p:nvSpPr>
          <p:spPr>
            <a:xfrm>
              <a:off x="7396738" y="3553591"/>
              <a:ext cx="1778483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8" name="TextBox 17">
              <a:hlinkClick r:id="rId6" action="ppaction://hlinksldjump"/>
            </p:cNvPr>
            <p:cNvSpPr txBox="1"/>
            <p:nvPr/>
          </p:nvSpPr>
          <p:spPr>
            <a:xfrm>
              <a:off x="7431373" y="3833031"/>
              <a:ext cx="1847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Book Antiqua" pitchFamily="18" charset="0"/>
                </a:rPr>
                <a:t>Упражнение</a:t>
              </a:r>
              <a:endParaRPr lang="ru-RU" dirty="0">
                <a:latin typeface="Book Antiqua" pitchFamily="18" charset="0"/>
              </a:endParaRPr>
            </a:p>
          </p:txBody>
        </p:sp>
      </p:grpSp>
      <p:sp>
        <p:nvSpPr>
          <p:cNvPr id="19" name="Прямоугольник 18">
            <a:hlinkClick r:id="rId5" action="ppaction://hlinksldjump"/>
          </p:cNvPr>
          <p:cNvSpPr/>
          <p:nvPr/>
        </p:nvSpPr>
        <p:spPr>
          <a:xfrm>
            <a:off x="7394241" y="2585282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hlinkClick r:id="rId7" action="ppaction://hlinksldjump"/>
          </p:cNvPr>
          <p:cNvSpPr/>
          <p:nvPr/>
        </p:nvSpPr>
        <p:spPr>
          <a:xfrm>
            <a:off x="7410080" y="168389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hlinkClick r:id="rId7" action="ppaction://hlinksldjump"/>
          </p:cNvPr>
          <p:cNvSpPr txBox="1"/>
          <p:nvPr/>
        </p:nvSpPr>
        <p:spPr>
          <a:xfrm>
            <a:off x="7628013" y="1798010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22" name="TextBox 21">
            <a:hlinkClick r:id="rId5" action="ppaction://hlinksldjump"/>
          </p:cNvPr>
          <p:cNvSpPr txBox="1"/>
          <p:nvPr/>
        </p:nvSpPr>
        <p:spPr>
          <a:xfrm>
            <a:off x="7809251" y="2882970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8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7" descr="http://mobirobi.net/uploads/posts/2012-12/1355684658_56747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7" descr="http://mobirobi.net/uploads/posts/2012-12/1355684658_56747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72" y="91039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21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32487" y="182483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2.2.3 Выберите принявший орган. 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8" b="37395"/>
          <a:stretch/>
        </p:blipFill>
        <p:spPr bwMode="auto">
          <a:xfrm>
            <a:off x="251520" y="2443920"/>
            <a:ext cx="4824536" cy="1938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9" t="18518"/>
          <a:stretch/>
        </p:blipFill>
        <p:spPr bwMode="auto">
          <a:xfrm>
            <a:off x="5018928" y="4444363"/>
            <a:ext cx="2359226" cy="2337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 flipV="1">
            <a:off x="2123728" y="3021401"/>
            <a:ext cx="2664296" cy="73058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3851920" y="3094459"/>
            <a:ext cx="1440160" cy="18467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12" name="Группа 11"/>
          <p:cNvGrpSpPr/>
          <p:nvPr/>
        </p:nvGrpSpPr>
        <p:grpSpPr>
          <a:xfrm>
            <a:off x="7378154" y="3521486"/>
            <a:ext cx="1874366" cy="922877"/>
            <a:chOff x="7396738" y="3553591"/>
            <a:chExt cx="1881844" cy="928211"/>
          </a:xfrm>
        </p:grpSpPr>
        <p:sp>
          <p:nvSpPr>
            <p:cNvPr id="16" name="Прямоугольник 15">
              <a:hlinkClick r:id="rId4" action="ppaction://hlinksldjump"/>
            </p:cNvPr>
            <p:cNvSpPr/>
            <p:nvPr/>
          </p:nvSpPr>
          <p:spPr>
            <a:xfrm>
              <a:off x="7396738" y="3553591"/>
              <a:ext cx="1778483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" name="TextBox 16">
              <a:hlinkClick r:id="rId5" action="ppaction://hlinksldjump"/>
            </p:cNvPr>
            <p:cNvSpPr txBox="1"/>
            <p:nvPr/>
          </p:nvSpPr>
          <p:spPr>
            <a:xfrm>
              <a:off x="7431373" y="3833031"/>
              <a:ext cx="1847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Book Antiqua" pitchFamily="18" charset="0"/>
                </a:rPr>
                <a:t>Упражнение</a:t>
              </a:r>
              <a:endParaRPr lang="ru-RU" dirty="0">
                <a:latin typeface="Book Antiqua" pitchFamily="18" charset="0"/>
              </a:endParaRPr>
            </a:p>
          </p:txBody>
        </p:sp>
      </p:grpSp>
      <p:sp>
        <p:nvSpPr>
          <p:cNvPr id="18" name="Прямоугольник 17">
            <a:hlinkClick r:id="rId4" action="ppaction://hlinksldjump"/>
          </p:cNvPr>
          <p:cNvSpPr/>
          <p:nvPr/>
        </p:nvSpPr>
        <p:spPr>
          <a:xfrm>
            <a:off x="7380312" y="2612106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hlinkClick r:id="rId6" action="ppaction://hlinksldjump"/>
          </p:cNvPr>
          <p:cNvSpPr/>
          <p:nvPr/>
        </p:nvSpPr>
        <p:spPr>
          <a:xfrm>
            <a:off x="7380312" y="168389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hlinkClick r:id="rId6" action="ppaction://hlinksldjump"/>
          </p:cNvPr>
          <p:cNvSpPr txBox="1"/>
          <p:nvPr/>
        </p:nvSpPr>
        <p:spPr>
          <a:xfrm>
            <a:off x="7614084" y="182483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21" name="TextBox 20">
            <a:hlinkClick r:id="rId4" action="ppaction://hlinksldjump"/>
          </p:cNvPr>
          <p:cNvSpPr txBox="1"/>
          <p:nvPr/>
        </p:nvSpPr>
        <p:spPr>
          <a:xfrm>
            <a:off x="7795322" y="2909794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8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7" descr="http://mobirobi.net/uploads/posts/2012-12/1355684658_56747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34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5634"/>
            <a:ext cx="9144000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03548" y="186759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" pitchFamily="18" charset="0"/>
              </a:rPr>
              <a:t>2.2.4 Выберите дату принятия документа. 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6" t="23557" r="6752" b="42544"/>
          <a:stretch/>
        </p:blipFill>
        <p:spPr bwMode="auto">
          <a:xfrm>
            <a:off x="121112" y="2790584"/>
            <a:ext cx="4149247" cy="143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0" t="18833" r="17064" b="3221"/>
          <a:stretch/>
        </p:blipFill>
        <p:spPr bwMode="auto">
          <a:xfrm>
            <a:off x="4975515" y="3680854"/>
            <a:ext cx="2144486" cy="2717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 flipV="1">
            <a:off x="1259632" y="2975249"/>
            <a:ext cx="1512168" cy="92333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/>
          <p:cNvCxnSpPr>
            <a:stCxn id="13" idx="3"/>
          </p:cNvCxnSpPr>
          <p:nvPr/>
        </p:nvCxnSpPr>
        <p:spPr>
          <a:xfrm>
            <a:off x="2771800" y="3021415"/>
            <a:ext cx="2376264" cy="14877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95003"/>
            <a:ext cx="2617678" cy="1261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88024" y="1867592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Дата</a:t>
            </a:r>
            <a:r>
              <a:rPr lang="ru-RU" dirty="0" smtClean="0">
                <a:latin typeface="Century" pitchFamily="18" charset="0"/>
              </a:rPr>
              <a:t> может быть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точной</a:t>
            </a:r>
            <a:r>
              <a:rPr lang="ru-RU" dirty="0" smtClean="0">
                <a:solidFill>
                  <a:srgbClr val="897FC7"/>
                </a:solidFill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или</a:t>
            </a:r>
            <a:r>
              <a:rPr lang="ru-RU" dirty="0" smtClean="0">
                <a:solidFill>
                  <a:srgbClr val="897FC7"/>
                </a:solidFill>
                <a:latin typeface="Century" pitchFamily="18" charset="0"/>
              </a:rPr>
              <a:t>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примерной.</a:t>
            </a:r>
            <a:endParaRPr lang="ru-RU" dirty="0">
              <a:solidFill>
                <a:srgbClr val="695CB8"/>
              </a:solidFill>
              <a:latin typeface="Century" pitchFamily="18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7378154" y="3402276"/>
            <a:ext cx="1874366" cy="922877"/>
            <a:chOff x="7396738" y="3553591"/>
            <a:chExt cx="1881844" cy="928211"/>
          </a:xfrm>
        </p:grpSpPr>
        <p:sp>
          <p:nvSpPr>
            <p:cNvPr id="19" name="Прямоугольник 18">
              <a:hlinkClick r:id="rId6" action="ppaction://hlinksldjump"/>
            </p:cNvPr>
            <p:cNvSpPr/>
            <p:nvPr/>
          </p:nvSpPr>
          <p:spPr>
            <a:xfrm>
              <a:off x="7396738" y="3553591"/>
              <a:ext cx="1778483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" name="TextBox 19">
              <a:hlinkClick r:id="rId7" action="ppaction://hlinksldjump"/>
            </p:cNvPr>
            <p:cNvSpPr txBox="1"/>
            <p:nvPr/>
          </p:nvSpPr>
          <p:spPr>
            <a:xfrm>
              <a:off x="7431373" y="3833031"/>
              <a:ext cx="1847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Book Antiqua" pitchFamily="18" charset="0"/>
                </a:rPr>
                <a:t>Упражнение</a:t>
              </a:r>
              <a:endParaRPr lang="ru-RU" dirty="0">
                <a:latin typeface="Book Antiqua" pitchFamily="18" charset="0"/>
              </a:endParaRPr>
            </a:p>
          </p:txBody>
        </p:sp>
      </p:grpSp>
      <p:sp>
        <p:nvSpPr>
          <p:cNvPr id="21" name="Прямоугольник 20">
            <a:hlinkClick r:id="rId6" action="ppaction://hlinksldjump"/>
          </p:cNvPr>
          <p:cNvSpPr/>
          <p:nvPr/>
        </p:nvSpPr>
        <p:spPr>
          <a:xfrm>
            <a:off x="7380312" y="2492896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hlinkClick r:id="rId8" action="ppaction://hlinksldjump"/>
          </p:cNvPr>
          <p:cNvSpPr/>
          <p:nvPr/>
        </p:nvSpPr>
        <p:spPr>
          <a:xfrm>
            <a:off x="7380312" y="156468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hlinkClick r:id="rId8" action="ppaction://hlinksldjump"/>
          </p:cNvPr>
          <p:cNvSpPr txBox="1"/>
          <p:nvPr/>
        </p:nvSpPr>
        <p:spPr>
          <a:xfrm>
            <a:off x="7614084" y="170562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24" name="TextBox 23">
            <a:hlinkClick r:id="rId6" action="ppaction://hlinksldjump"/>
          </p:cNvPr>
          <p:cNvSpPr txBox="1"/>
          <p:nvPr/>
        </p:nvSpPr>
        <p:spPr>
          <a:xfrm>
            <a:off x="7795322" y="2790584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25" name="Picture 17" descr="http://mobirobi.net/uploads/posts/2012-12/1355684658_56747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52977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07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8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95536" y="2123564"/>
            <a:ext cx="38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2.2.5 Выберите номер документа. 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3" t="25522" r="5346" b="44728"/>
          <a:stretch/>
        </p:blipFill>
        <p:spPr bwMode="auto">
          <a:xfrm>
            <a:off x="323528" y="4941168"/>
            <a:ext cx="5857041" cy="1696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8" t="15107"/>
          <a:stretch/>
        </p:blipFill>
        <p:spPr bwMode="auto">
          <a:xfrm>
            <a:off x="4427984" y="2250980"/>
            <a:ext cx="2485035" cy="2537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1956938" y="3800895"/>
            <a:ext cx="4055222" cy="1644327"/>
            <a:chOff x="1990445" y="3230128"/>
            <a:chExt cx="3198055" cy="1684065"/>
          </a:xfrm>
        </p:grpSpPr>
        <p:sp>
          <p:nvSpPr>
            <p:cNvPr id="16" name="Прямоугольник 15"/>
            <p:cNvSpPr/>
            <p:nvPr/>
          </p:nvSpPr>
          <p:spPr>
            <a:xfrm flipV="1">
              <a:off x="1990445" y="4692950"/>
              <a:ext cx="3198055" cy="221243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5" name="Прямая со стрелкой 14"/>
            <p:cNvCxnSpPr>
              <a:stCxn id="16" idx="3"/>
            </p:cNvCxnSpPr>
            <p:nvPr/>
          </p:nvCxnSpPr>
          <p:spPr>
            <a:xfrm flipH="1" flipV="1">
              <a:off x="4961350" y="3230128"/>
              <a:ext cx="227150" cy="157344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9" name="Группа 18"/>
          <p:cNvGrpSpPr/>
          <p:nvPr/>
        </p:nvGrpSpPr>
        <p:grpSpPr>
          <a:xfrm>
            <a:off x="7370109" y="3523056"/>
            <a:ext cx="1874366" cy="922877"/>
            <a:chOff x="7396738" y="3553591"/>
            <a:chExt cx="1881844" cy="928211"/>
          </a:xfrm>
        </p:grpSpPr>
        <p:sp>
          <p:nvSpPr>
            <p:cNvPr id="23" name="Прямоугольник 22">
              <a:hlinkClick r:id="rId5" action="ppaction://hlinksldjump"/>
            </p:cNvPr>
            <p:cNvSpPr/>
            <p:nvPr/>
          </p:nvSpPr>
          <p:spPr>
            <a:xfrm>
              <a:off x="7396738" y="3553591"/>
              <a:ext cx="1778483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4" name="TextBox 23">
              <a:hlinkClick r:id="rId6" action="ppaction://hlinksldjump"/>
            </p:cNvPr>
            <p:cNvSpPr txBox="1"/>
            <p:nvPr/>
          </p:nvSpPr>
          <p:spPr>
            <a:xfrm>
              <a:off x="7431373" y="3833031"/>
              <a:ext cx="1847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Book Antiqua" pitchFamily="18" charset="0"/>
                </a:rPr>
                <a:t>Упражнение</a:t>
              </a:r>
              <a:endParaRPr lang="ru-RU" dirty="0">
                <a:latin typeface="Book Antiqua" pitchFamily="18" charset="0"/>
              </a:endParaRPr>
            </a:p>
          </p:txBody>
        </p:sp>
      </p:grpSp>
      <p:sp>
        <p:nvSpPr>
          <p:cNvPr id="25" name="Прямоугольник 24">
            <a:hlinkClick r:id="rId5" action="ppaction://hlinksldjump"/>
          </p:cNvPr>
          <p:cNvSpPr/>
          <p:nvPr/>
        </p:nvSpPr>
        <p:spPr>
          <a:xfrm>
            <a:off x="7380312" y="259484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hlinkClick r:id="rId7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hlinkClick r:id="rId7" action="ppaction://hlinksldjump"/>
          </p:cNvPr>
          <p:cNvSpPr txBox="1"/>
          <p:nvPr/>
        </p:nvSpPr>
        <p:spPr>
          <a:xfrm>
            <a:off x="7614084" y="1846565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28" name="TextBox 27">
            <a:hlinkClick r:id="rId5" action="ppaction://hlinksldjump"/>
          </p:cNvPr>
          <p:cNvSpPr txBox="1"/>
          <p:nvPr/>
        </p:nvSpPr>
        <p:spPr>
          <a:xfrm>
            <a:off x="7795322" y="2926218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17" name="Picture 17" descr="http://mobirobi.net/uploads/posts/2012-12/1355684658_56747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7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8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93466" y="1988840"/>
            <a:ext cx="5213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2.2.6 Введите название документа и нажмите кнопку «Найти». 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7" t="32276" b="44453"/>
          <a:stretch/>
        </p:blipFill>
        <p:spPr bwMode="auto">
          <a:xfrm>
            <a:off x="467544" y="5373215"/>
            <a:ext cx="5861370" cy="1266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4" t="10770" b="2278"/>
          <a:stretch/>
        </p:blipFill>
        <p:spPr bwMode="auto">
          <a:xfrm>
            <a:off x="4460420" y="2466449"/>
            <a:ext cx="2527412" cy="2690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1979712" y="4325153"/>
            <a:ext cx="3816423" cy="1408103"/>
            <a:chOff x="2245119" y="2910215"/>
            <a:chExt cx="3633133" cy="1292060"/>
          </a:xfrm>
        </p:grpSpPr>
        <p:sp>
          <p:nvSpPr>
            <p:cNvPr id="14" name="Прямоугольник 13"/>
            <p:cNvSpPr/>
            <p:nvPr/>
          </p:nvSpPr>
          <p:spPr>
            <a:xfrm flipV="1">
              <a:off x="2245119" y="4070126"/>
              <a:ext cx="3633133" cy="132149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5" name="Прямая со стрелкой 14"/>
            <p:cNvCxnSpPr>
              <a:stCxn id="14" idx="3"/>
            </p:cNvCxnSpPr>
            <p:nvPr/>
          </p:nvCxnSpPr>
          <p:spPr>
            <a:xfrm flipH="1" flipV="1">
              <a:off x="5741156" y="2910215"/>
              <a:ext cx="137096" cy="12259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1" name="Прямоугольник 20"/>
          <p:cNvSpPr/>
          <p:nvPr/>
        </p:nvSpPr>
        <p:spPr>
          <a:xfrm flipV="1">
            <a:off x="6393336" y="3141137"/>
            <a:ext cx="432047" cy="242363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2" name="Группа 21"/>
          <p:cNvGrpSpPr/>
          <p:nvPr/>
        </p:nvGrpSpPr>
        <p:grpSpPr>
          <a:xfrm>
            <a:off x="7378154" y="3402276"/>
            <a:ext cx="1874366" cy="922877"/>
            <a:chOff x="7396738" y="3553591"/>
            <a:chExt cx="1881844" cy="928211"/>
          </a:xfrm>
        </p:grpSpPr>
        <p:sp>
          <p:nvSpPr>
            <p:cNvPr id="26" name="Прямоугольник 25">
              <a:hlinkClick r:id="rId5" action="ppaction://hlinksldjump"/>
            </p:cNvPr>
            <p:cNvSpPr/>
            <p:nvPr/>
          </p:nvSpPr>
          <p:spPr>
            <a:xfrm>
              <a:off x="7396738" y="3553591"/>
              <a:ext cx="1778483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" name="TextBox 26">
              <a:hlinkClick r:id="rId6" action="ppaction://hlinksldjump"/>
            </p:cNvPr>
            <p:cNvSpPr txBox="1"/>
            <p:nvPr/>
          </p:nvSpPr>
          <p:spPr>
            <a:xfrm>
              <a:off x="7431373" y="3833031"/>
              <a:ext cx="1847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Book Antiqua" pitchFamily="18" charset="0"/>
                </a:rPr>
                <a:t>Упражнение</a:t>
              </a:r>
              <a:endParaRPr lang="ru-RU" dirty="0">
                <a:latin typeface="Book Antiqua" pitchFamily="18" charset="0"/>
              </a:endParaRPr>
            </a:p>
          </p:txBody>
        </p:sp>
      </p:grpSp>
      <p:sp>
        <p:nvSpPr>
          <p:cNvPr id="28" name="Прямоугольник 27">
            <a:hlinkClick r:id="rId5" action="ppaction://hlinksldjump"/>
          </p:cNvPr>
          <p:cNvSpPr/>
          <p:nvPr/>
        </p:nvSpPr>
        <p:spPr>
          <a:xfrm>
            <a:off x="7380312" y="2492896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hlinkClick r:id="rId7" action="ppaction://hlinksldjump"/>
          </p:cNvPr>
          <p:cNvSpPr/>
          <p:nvPr/>
        </p:nvSpPr>
        <p:spPr>
          <a:xfrm>
            <a:off x="7380312" y="156468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hlinkClick r:id="rId7" action="ppaction://hlinksldjump"/>
          </p:cNvPr>
          <p:cNvSpPr txBox="1"/>
          <p:nvPr/>
        </p:nvSpPr>
        <p:spPr>
          <a:xfrm>
            <a:off x="7614084" y="170562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31" name="TextBox 30">
            <a:hlinkClick r:id="rId5" action="ppaction://hlinksldjump"/>
          </p:cNvPr>
          <p:cNvSpPr txBox="1"/>
          <p:nvPr/>
        </p:nvSpPr>
        <p:spPr>
          <a:xfrm>
            <a:off x="7795322" y="2790584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18" name="Picture 17" descr="http://mobirobi.net/uploads/posts/2012-12/1355684658_56747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31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8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5" t="20525" b="45199"/>
          <a:stretch/>
        </p:blipFill>
        <p:spPr bwMode="auto">
          <a:xfrm>
            <a:off x="467544" y="2790584"/>
            <a:ext cx="4792984" cy="1493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1" t="16565"/>
          <a:stretch/>
        </p:blipFill>
        <p:spPr bwMode="auto">
          <a:xfrm>
            <a:off x="5296886" y="4351793"/>
            <a:ext cx="2115765" cy="2069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87624" y="215511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2.2.7 Введите текст документа.</a:t>
            </a:r>
            <a:endParaRPr lang="ru-RU" dirty="0">
              <a:latin typeface="Century" pitchFamily="18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1763688" y="3565410"/>
            <a:ext cx="3744416" cy="1015717"/>
            <a:chOff x="2119559" y="3876467"/>
            <a:chExt cx="3817805" cy="942884"/>
          </a:xfrm>
        </p:grpSpPr>
        <p:sp>
          <p:nvSpPr>
            <p:cNvPr id="16" name="Прямоугольник 15"/>
            <p:cNvSpPr/>
            <p:nvPr/>
          </p:nvSpPr>
          <p:spPr>
            <a:xfrm flipV="1">
              <a:off x="2119559" y="3876467"/>
              <a:ext cx="3156428" cy="143363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7" name="Прямая со стрелкой 16"/>
            <p:cNvCxnSpPr>
              <a:stCxn id="16" idx="3"/>
            </p:cNvCxnSpPr>
            <p:nvPr/>
          </p:nvCxnSpPr>
          <p:spPr>
            <a:xfrm>
              <a:off x="5275987" y="3948148"/>
              <a:ext cx="661377" cy="87120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9" name="Группа 18"/>
          <p:cNvGrpSpPr/>
          <p:nvPr/>
        </p:nvGrpSpPr>
        <p:grpSpPr>
          <a:xfrm>
            <a:off x="7378154" y="3402276"/>
            <a:ext cx="1874366" cy="922877"/>
            <a:chOff x="7396738" y="3553591"/>
            <a:chExt cx="1881844" cy="928211"/>
          </a:xfrm>
        </p:grpSpPr>
        <p:sp>
          <p:nvSpPr>
            <p:cNvPr id="20" name="Прямоугольник 19">
              <a:hlinkClick r:id="rId5" action="ppaction://hlinksldjump"/>
            </p:cNvPr>
            <p:cNvSpPr/>
            <p:nvPr/>
          </p:nvSpPr>
          <p:spPr>
            <a:xfrm>
              <a:off x="7396738" y="3553591"/>
              <a:ext cx="1778483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1" name="TextBox 20">
              <a:hlinkClick r:id="rId6" action="ppaction://hlinksldjump"/>
            </p:cNvPr>
            <p:cNvSpPr txBox="1"/>
            <p:nvPr/>
          </p:nvSpPr>
          <p:spPr>
            <a:xfrm>
              <a:off x="7431373" y="3833031"/>
              <a:ext cx="1847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Book Antiqua" pitchFamily="18" charset="0"/>
                </a:rPr>
                <a:t>Упражнение</a:t>
              </a:r>
              <a:endParaRPr lang="ru-RU" dirty="0">
                <a:latin typeface="Book Antiqua" pitchFamily="18" charset="0"/>
              </a:endParaRPr>
            </a:p>
          </p:txBody>
        </p:sp>
      </p:grpSp>
      <p:sp>
        <p:nvSpPr>
          <p:cNvPr id="25" name="Прямоугольник 24">
            <a:hlinkClick r:id="rId5" action="ppaction://hlinksldjump"/>
          </p:cNvPr>
          <p:cNvSpPr/>
          <p:nvPr/>
        </p:nvSpPr>
        <p:spPr>
          <a:xfrm>
            <a:off x="7380312" y="2492896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hlinkClick r:id="rId7" action="ppaction://hlinksldjump"/>
          </p:cNvPr>
          <p:cNvSpPr/>
          <p:nvPr/>
        </p:nvSpPr>
        <p:spPr>
          <a:xfrm>
            <a:off x="7380312" y="156468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hlinkClick r:id="rId7" action="ppaction://hlinksldjump"/>
          </p:cNvPr>
          <p:cNvSpPr txBox="1"/>
          <p:nvPr/>
        </p:nvSpPr>
        <p:spPr>
          <a:xfrm>
            <a:off x="7614084" y="170562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28" name="TextBox 27">
            <a:hlinkClick r:id="rId5" action="ppaction://hlinksldjump"/>
          </p:cNvPr>
          <p:cNvSpPr txBox="1"/>
          <p:nvPr/>
        </p:nvSpPr>
        <p:spPr>
          <a:xfrm>
            <a:off x="7795322" y="2790584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18" name="Picture 17" descr="http://mobirobi.net/uploads/posts/2012-12/1355684658_56747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16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8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7" t="15080" b="40497"/>
          <a:stretch/>
        </p:blipFill>
        <p:spPr bwMode="auto">
          <a:xfrm>
            <a:off x="539552" y="2543591"/>
            <a:ext cx="4482893" cy="1852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0" t="11742"/>
          <a:stretch/>
        </p:blipFill>
        <p:spPr bwMode="auto">
          <a:xfrm>
            <a:off x="5453102" y="4396400"/>
            <a:ext cx="2322004" cy="2279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1691680" y="3717032"/>
            <a:ext cx="4176464" cy="1348312"/>
            <a:chOff x="1753066" y="3088210"/>
            <a:chExt cx="4258321" cy="1251624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1753066" y="3088210"/>
              <a:ext cx="3017467" cy="133689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4" name="Прямая со стрелкой 13"/>
            <p:cNvCxnSpPr>
              <a:stCxn id="13" idx="3"/>
            </p:cNvCxnSpPr>
            <p:nvPr/>
          </p:nvCxnSpPr>
          <p:spPr>
            <a:xfrm>
              <a:off x="4770533" y="3155054"/>
              <a:ext cx="1240854" cy="118478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395536" y="1981883"/>
            <a:ext cx="3943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2.2.8 Выберите статус документа.</a:t>
            </a:r>
            <a:endParaRPr lang="ru-RU" dirty="0">
              <a:latin typeface="Century" pitchFamily="18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7378154" y="3402276"/>
            <a:ext cx="1874366" cy="922877"/>
            <a:chOff x="7396738" y="3553591"/>
            <a:chExt cx="1881844" cy="928211"/>
          </a:xfrm>
        </p:grpSpPr>
        <p:sp>
          <p:nvSpPr>
            <p:cNvPr id="22" name="Прямоугольник 21">
              <a:hlinkClick r:id="rId5" action="ppaction://hlinksldjump"/>
            </p:cNvPr>
            <p:cNvSpPr/>
            <p:nvPr/>
          </p:nvSpPr>
          <p:spPr>
            <a:xfrm>
              <a:off x="7396738" y="3553591"/>
              <a:ext cx="1778483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3" name="TextBox 22">
              <a:hlinkClick r:id="rId6" action="ppaction://hlinksldjump"/>
            </p:cNvPr>
            <p:cNvSpPr txBox="1"/>
            <p:nvPr/>
          </p:nvSpPr>
          <p:spPr>
            <a:xfrm>
              <a:off x="7431373" y="3833031"/>
              <a:ext cx="1847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Book Antiqua" pitchFamily="18" charset="0"/>
                </a:rPr>
                <a:t>Упражнение</a:t>
              </a:r>
              <a:endParaRPr lang="ru-RU" dirty="0">
                <a:latin typeface="Book Antiqua" pitchFamily="18" charset="0"/>
              </a:endParaRPr>
            </a:p>
          </p:txBody>
        </p:sp>
      </p:grpSp>
      <p:sp>
        <p:nvSpPr>
          <p:cNvPr id="24" name="Прямоугольник 23">
            <a:hlinkClick r:id="rId5" action="ppaction://hlinksldjump"/>
          </p:cNvPr>
          <p:cNvSpPr/>
          <p:nvPr/>
        </p:nvSpPr>
        <p:spPr>
          <a:xfrm>
            <a:off x="7380312" y="2492896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hlinkClick r:id="rId7" action="ppaction://hlinksldjump"/>
          </p:cNvPr>
          <p:cNvSpPr/>
          <p:nvPr/>
        </p:nvSpPr>
        <p:spPr>
          <a:xfrm>
            <a:off x="7380312" y="156468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hlinkClick r:id="rId7" action="ppaction://hlinksldjump"/>
          </p:cNvPr>
          <p:cNvSpPr txBox="1"/>
          <p:nvPr/>
        </p:nvSpPr>
        <p:spPr>
          <a:xfrm>
            <a:off x="7614084" y="170562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27" name="TextBox 26">
            <a:hlinkClick r:id="rId5" action="ppaction://hlinksldjump"/>
          </p:cNvPr>
          <p:cNvSpPr txBox="1"/>
          <p:nvPr/>
        </p:nvSpPr>
        <p:spPr>
          <a:xfrm>
            <a:off x="7795322" y="2790584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17" name="Picture 17" descr="http://mobirobi.net/uploads/posts/2012-12/1355684658_56747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5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8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6" t="7486" r="9837"/>
          <a:stretch/>
        </p:blipFill>
        <p:spPr bwMode="auto">
          <a:xfrm>
            <a:off x="5004048" y="1772484"/>
            <a:ext cx="2140732" cy="2655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0" t="15200" b="37111"/>
          <a:stretch/>
        </p:blipFill>
        <p:spPr bwMode="auto">
          <a:xfrm>
            <a:off x="349356" y="4441370"/>
            <a:ext cx="4556856" cy="1972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1584648" y="3247826"/>
            <a:ext cx="3672409" cy="2629445"/>
            <a:chOff x="2120162" y="1801925"/>
            <a:chExt cx="3744387" cy="2344529"/>
          </a:xfrm>
        </p:grpSpPr>
        <p:sp>
          <p:nvSpPr>
            <p:cNvPr id="13" name="Прямоугольник 12"/>
            <p:cNvSpPr/>
            <p:nvPr/>
          </p:nvSpPr>
          <p:spPr>
            <a:xfrm flipV="1">
              <a:off x="2120162" y="4027122"/>
              <a:ext cx="1504097" cy="119332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4" name="Прямая со стрелкой 13"/>
            <p:cNvCxnSpPr>
              <a:stCxn id="13" idx="3"/>
            </p:cNvCxnSpPr>
            <p:nvPr/>
          </p:nvCxnSpPr>
          <p:spPr>
            <a:xfrm flipV="1">
              <a:off x="3624259" y="1801925"/>
              <a:ext cx="2240290" cy="228486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635609" y="2435035"/>
            <a:ext cx="3410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" pitchFamily="18" charset="0"/>
              </a:rPr>
              <a:t>2.2.9 Выберите дату получения документа.</a:t>
            </a:r>
            <a:endParaRPr lang="ru-RU" dirty="0">
              <a:latin typeface="Century" pitchFamily="18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7378154" y="3402276"/>
            <a:ext cx="1874366" cy="922877"/>
            <a:chOff x="7396738" y="3553591"/>
            <a:chExt cx="1881844" cy="928211"/>
          </a:xfrm>
        </p:grpSpPr>
        <p:sp>
          <p:nvSpPr>
            <p:cNvPr id="23" name="Прямоугольник 22">
              <a:hlinkClick r:id="rId5" action="ppaction://hlinksldjump"/>
            </p:cNvPr>
            <p:cNvSpPr/>
            <p:nvPr/>
          </p:nvSpPr>
          <p:spPr>
            <a:xfrm>
              <a:off x="7396738" y="3553591"/>
              <a:ext cx="1778483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4" name="TextBox 23">
              <a:hlinkClick r:id="rId6" action="ppaction://hlinksldjump"/>
            </p:cNvPr>
            <p:cNvSpPr txBox="1"/>
            <p:nvPr/>
          </p:nvSpPr>
          <p:spPr>
            <a:xfrm>
              <a:off x="7431373" y="3833031"/>
              <a:ext cx="1847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Book Antiqua" pitchFamily="18" charset="0"/>
                </a:rPr>
                <a:t>Упражнение</a:t>
              </a:r>
              <a:endParaRPr lang="ru-RU" dirty="0">
                <a:latin typeface="Book Antiqua" pitchFamily="18" charset="0"/>
              </a:endParaRPr>
            </a:p>
          </p:txBody>
        </p:sp>
      </p:grpSp>
      <p:sp>
        <p:nvSpPr>
          <p:cNvPr id="25" name="Прямоугольник 24">
            <a:hlinkClick r:id="rId5" action="ppaction://hlinksldjump"/>
          </p:cNvPr>
          <p:cNvSpPr/>
          <p:nvPr/>
        </p:nvSpPr>
        <p:spPr>
          <a:xfrm>
            <a:off x="7380312" y="2492896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hlinkClick r:id="rId7" action="ppaction://hlinksldjump"/>
          </p:cNvPr>
          <p:cNvSpPr/>
          <p:nvPr/>
        </p:nvSpPr>
        <p:spPr>
          <a:xfrm>
            <a:off x="7380312" y="156468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hlinkClick r:id="rId7" action="ppaction://hlinksldjump"/>
          </p:cNvPr>
          <p:cNvSpPr txBox="1"/>
          <p:nvPr/>
        </p:nvSpPr>
        <p:spPr>
          <a:xfrm>
            <a:off x="7614084" y="170562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28" name="TextBox 27">
            <a:hlinkClick r:id="rId5" action="ppaction://hlinksldjump"/>
          </p:cNvPr>
          <p:cNvSpPr txBox="1"/>
          <p:nvPr/>
        </p:nvSpPr>
        <p:spPr>
          <a:xfrm>
            <a:off x="7795322" y="2790584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17" name="Picture 17" descr="http://mobirobi.net/uploads/posts/2012-12/1355684658_56747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5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8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1" t="14333"/>
          <a:stretch/>
        </p:blipFill>
        <p:spPr bwMode="auto">
          <a:xfrm>
            <a:off x="4427984" y="1968079"/>
            <a:ext cx="2596123" cy="2447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5" t="16225" b="37550"/>
          <a:stretch/>
        </p:blipFill>
        <p:spPr bwMode="auto">
          <a:xfrm>
            <a:off x="794656" y="4757057"/>
            <a:ext cx="4209392" cy="1687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2513585"/>
            <a:ext cx="3311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" pitchFamily="18" charset="0"/>
              </a:rPr>
              <a:t>2.2.10 Выберите папку, где расположен документ.</a:t>
            </a:r>
            <a:endParaRPr lang="ru-RU" dirty="0">
              <a:latin typeface="Century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 flipV="1">
            <a:off x="2050067" y="5949276"/>
            <a:ext cx="2595594" cy="216025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/>
          <p:cNvCxnSpPr>
            <a:stCxn id="13" idx="3"/>
          </p:cNvCxnSpPr>
          <p:nvPr/>
        </p:nvCxnSpPr>
        <p:spPr>
          <a:xfrm flipV="1">
            <a:off x="4645661" y="3247484"/>
            <a:ext cx="1155435" cy="28098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19" name="Группа 18"/>
          <p:cNvGrpSpPr/>
          <p:nvPr/>
        </p:nvGrpSpPr>
        <p:grpSpPr>
          <a:xfrm>
            <a:off x="7378154" y="3402276"/>
            <a:ext cx="1874366" cy="922877"/>
            <a:chOff x="7396738" y="3553591"/>
            <a:chExt cx="1881844" cy="928211"/>
          </a:xfrm>
        </p:grpSpPr>
        <p:sp>
          <p:nvSpPr>
            <p:cNvPr id="20" name="Прямоугольник 19">
              <a:hlinkClick r:id="rId5" action="ppaction://hlinksldjump"/>
            </p:cNvPr>
            <p:cNvSpPr/>
            <p:nvPr/>
          </p:nvSpPr>
          <p:spPr>
            <a:xfrm>
              <a:off x="7396738" y="3553591"/>
              <a:ext cx="1778483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1" name="TextBox 20">
              <a:hlinkClick r:id="rId6" action="ppaction://hlinksldjump"/>
            </p:cNvPr>
            <p:cNvSpPr txBox="1"/>
            <p:nvPr/>
          </p:nvSpPr>
          <p:spPr>
            <a:xfrm>
              <a:off x="7431373" y="3833031"/>
              <a:ext cx="1847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Book Antiqua" pitchFamily="18" charset="0"/>
                </a:rPr>
                <a:t>Упражнение</a:t>
              </a:r>
              <a:endParaRPr lang="ru-RU" dirty="0">
                <a:latin typeface="Book Antiqua" pitchFamily="18" charset="0"/>
              </a:endParaRPr>
            </a:p>
          </p:txBody>
        </p:sp>
      </p:grpSp>
      <p:sp>
        <p:nvSpPr>
          <p:cNvPr id="22" name="Прямоугольник 21">
            <a:hlinkClick r:id="rId5" action="ppaction://hlinksldjump"/>
          </p:cNvPr>
          <p:cNvSpPr/>
          <p:nvPr/>
        </p:nvSpPr>
        <p:spPr>
          <a:xfrm>
            <a:off x="7380312" y="2492896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hlinkClick r:id="rId7" action="ppaction://hlinksldjump"/>
          </p:cNvPr>
          <p:cNvSpPr/>
          <p:nvPr/>
        </p:nvSpPr>
        <p:spPr>
          <a:xfrm>
            <a:off x="7380312" y="156468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hlinkClick r:id="rId7" action="ppaction://hlinksldjump"/>
          </p:cNvPr>
          <p:cNvSpPr txBox="1"/>
          <p:nvPr/>
        </p:nvSpPr>
        <p:spPr>
          <a:xfrm>
            <a:off x="7614084" y="170562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25" name="TextBox 24">
            <a:hlinkClick r:id="rId5" action="ppaction://hlinksldjump"/>
          </p:cNvPr>
          <p:cNvSpPr txBox="1"/>
          <p:nvPr/>
        </p:nvSpPr>
        <p:spPr>
          <a:xfrm>
            <a:off x="7795322" y="2790584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16" name="Picture 17" descr="http://mobirobi.net/uploads/posts/2012-12/1355684658_56747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5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1879" y="1736783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Century" pitchFamily="18" charset="0"/>
              </a:rPr>
              <a:t>При поддержке ФНС России в 1998г КонсультантПлюс провел первую Всероссийскую Программу правовой поддержки бухгалтера. Акция стала ежегодной. В ходе акции бесплатно распространяется порядка 400 тысяч экземпляров специализированных изданий для бухгалтера.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81679" y="4309003"/>
            <a:ext cx="42859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Century" pitchFamily="18" charset="0"/>
              </a:rPr>
              <a:t>Система КонсультантПлюс стала первым российским программным продуктом, получившим подтверждение совместимости с </a:t>
            </a:r>
            <a:r>
              <a:rPr lang="ru-RU" dirty="0" err="1" smtClean="0">
                <a:latin typeface="Century" pitchFamily="18" charset="0"/>
              </a:rPr>
              <a:t>Microsoft</a:t>
            </a:r>
            <a:r>
              <a:rPr lang="ru-RU" dirty="0" smtClean="0">
                <a:latin typeface="Century" pitchFamily="18" charset="0"/>
              </a:rPr>
              <a:t> </a:t>
            </a:r>
            <a:r>
              <a:rPr lang="ru-RU" dirty="0" err="1" smtClean="0">
                <a:latin typeface="Century" pitchFamily="18" charset="0"/>
              </a:rPr>
              <a:t>Windows</a:t>
            </a:r>
            <a:r>
              <a:rPr lang="ru-RU" dirty="0" smtClean="0">
                <a:latin typeface="Century" pitchFamily="18" charset="0"/>
              </a:rPr>
              <a:t> NT/98. В дальнейшем все новые версии системы получали сертификацию </a:t>
            </a:r>
            <a:r>
              <a:rPr lang="ru-RU" dirty="0" err="1" smtClean="0">
                <a:latin typeface="Century" pitchFamily="18" charset="0"/>
              </a:rPr>
              <a:t>Microsoft</a:t>
            </a:r>
            <a:r>
              <a:rPr lang="ru-RU" dirty="0" smtClean="0">
                <a:latin typeface="Century" pitchFamily="18" charset="0"/>
              </a:rPr>
              <a:t> </a:t>
            </a:r>
            <a:r>
              <a:rPr lang="ru-RU" dirty="0" err="1" smtClean="0">
                <a:latin typeface="Century" pitchFamily="18" charset="0"/>
              </a:rPr>
              <a:t>Windows</a:t>
            </a:r>
            <a:r>
              <a:rPr lang="ru-RU" dirty="0" smtClean="0">
                <a:latin typeface="Century" pitchFamily="18" charset="0"/>
              </a:rPr>
              <a:t>. 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6" name="Picture 17" descr="http://mobirobi.net/uploads/posts/2012-12/1355684658_56747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cs320522.vk.me/v320522144/59af/XRHsel7RtO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679" y="2275991"/>
            <a:ext cx="4285980" cy="1457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cs320522.vk.me/v320522144/59a8/KDwddP1tos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" y="4516166"/>
            <a:ext cx="4497237" cy="1596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10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8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6" b="60201"/>
          <a:stretch/>
        </p:blipFill>
        <p:spPr bwMode="auto">
          <a:xfrm>
            <a:off x="776509" y="2819793"/>
            <a:ext cx="2067299" cy="2645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9" b="42097"/>
          <a:stretch/>
        </p:blipFill>
        <p:spPr bwMode="auto">
          <a:xfrm>
            <a:off x="3851920" y="4725144"/>
            <a:ext cx="5219928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1841257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2.2.11 Если Вы неправильно ввели данные, то нажмите </a:t>
            </a:r>
            <a:r>
              <a:rPr lang="ru-RU" dirty="0">
                <a:latin typeface="Century" pitchFamily="18" charset="0"/>
              </a:rPr>
              <a:t>на кнопку «</a:t>
            </a:r>
            <a:r>
              <a:rPr lang="ru-RU" dirty="0" smtClean="0">
                <a:latin typeface="Century" pitchFamily="18" charset="0"/>
              </a:rPr>
              <a:t>Метелочка».</a:t>
            </a:r>
            <a:endParaRPr lang="ru-RU" dirty="0">
              <a:latin typeface="Century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 flipV="1">
            <a:off x="1979712" y="3953294"/>
            <a:ext cx="194320" cy="200178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/>
          <p:cNvCxnSpPr>
            <a:stCxn id="13" idx="3"/>
          </p:cNvCxnSpPr>
          <p:nvPr/>
        </p:nvCxnSpPr>
        <p:spPr>
          <a:xfrm>
            <a:off x="2174032" y="4053383"/>
            <a:ext cx="2181944" cy="11758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18" name="Группа 17"/>
          <p:cNvGrpSpPr/>
          <p:nvPr/>
        </p:nvGrpSpPr>
        <p:grpSpPr>
          <a:xfrm>
            <a:off x="7378154" y="3402276"/>
            <a:ext cx="1874366" cy="922877"/>
            <a:chOff x="7396738" y="3553591"/>
            <a:chExt cx="1881844" cy="928211"/>
          </a:xfrm>
        </p:grpSpPr>
        <p:sp>
          <p:nvSpPr>
            <p:cNvPr id="22" name="Прямоугольник 21">
              <a:hlinkClick r:id="rId5" action="ppaction://hlinksldjump"/>
            </p:cNvPr>
            <p:cNvSpPr/>
            <p:nvPr/>
          </p:nvSpPr>
          <p:spPr>
            <a:xfrm>
              <a:off x="7396738" y="3553591"/>
              <a:ext cx="1778483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3" name="TextBox 22">
              <a:hlinkClick r:id="rId6" action="ppaction://hlinksldjump"/>
            </p:cNvPr>
            <p:cNvSpPr txBox="1"/>
            <p:nvPr/>
          </p:nvSpPr>
          <p:spPr>
            <a:xfrm>
              <a:off x="7431373" y="3833031"/>
              <a:ext cx="1847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Book Antiqua" pitchFamily="18" charset="0"/>
                </a:rPr>
                <a:t>Упражнение</a:t>
              </a:r>
              <a:endParaRPr lang="ru-RU" dirty="0">
                <a:latin typeface="Book Antiqua" pitchFamily="18" charset="0"/>
              </a:endParaRPr>
            </a:p>
          </p:txBody>
        </p:sp>
      </p:grpSp>
      <p:sp>
        <p:nvSpPr>
          <p:cNvPr id="24" name="Прямоугольник 23">
            <a:hlinkClick r:id="rId5" action="ppaction://hlinksldjump"/>
          </p:cNvPr>
          <p:cNvSpPr/>
          <p:nvPr/>
        </p:nvSpPr>
        <p:spPr>
          <a:xfrm>
            <a:off x="7380312" y="2492896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hlinkClick r:id="rId7" action="ppaction://hlinksldjump"/>
          </p:cNvPr>
          <p:cNvSpPr/>
          <p:nvPr/>
        </p:nvSpPr>
        <p:spPr>
          <a:xfrm>
            <a:off x="7380312" y="156468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hlinkClick r:id="rId7" action="ppaction://hlinksldjump"/>
          </p:cNvPr>
          <p:cNvSpPr txBox="1"/>
          <p:nvPr/>
        </p:nvSpPr>
        <p:spPr>
          <a:xfrm>
            <a:off x="7614084" y="170562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27" name="TextBox 26">
            <a:hlinkClick r:id="rId5" action="ppaction://hlinksldjump"/>
          </p:cNvPr>
          <p:cNvSpPr txBox="1"/>
          <p:nvPr/>
        </p:nvSpPr>
        <p:spPr>
          <a:xfrm>
            <a:off x="7795322" y="2790584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16" name="Picture 17" descr="http://mobirobi.net/uploads/posts/2012-12/1355684658_56747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5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8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22" r="40392" b="14794"/>
          <a:stretch/>
        </p:blipFill>
        <p:spPr bwMode="auto">
          <a:xfrm>
            <a:off x="251520" y="3170599"/>
            <a:ext cx="4932548" cy="1618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1875343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" pitchFamily="18" charset="0"/>
              </a:rPr>
              <a:t>2.2.12 Подключите все информационные банки (отметьте галочками).</a:t>
            </a:r>
            <a:endParaRPr lang="ru-RU" dirty="0">
              <a:latin typeface="Century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flipV="1">
            <a:off x="1835696" y="3392077"/>
            <a:ext cx="2880320" cy="933075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7378154" y="3402276"/>
            <a:ext cx="1874366" cy="922877"/>
            <a:chOff x="7396738" y="3553591"/>
            <a:chExt cx="1881844" cy="928211"/>
          </a:xfrm>
        </p:grpSpPr>
        <p:sp>
          <p:nvSpPr>
            <p:cNvPr id="17" name="Прямоугольник 16">
              <a:hlinkClick r:id="rId4" action="ppaction://hlinksldjump"/>
            </p:cNvPr>
            <p:cNvSpPr/>
            <p:nvPr/>
          </p:nvSpPr>
          <p:spPr>
            <a:xfrm>
              <a:off x="7396738" y="3553591"/>
              <a:ext cx="1778483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8" name="TextBox 17">
              <a:hlinkClick r:id="rId5" action="ppaction://hlinksldjump"/>
            </p:cNvPr>
            <p:cNvSpPr txBox="1"/>
            <p:nvPr/>
          </p:nvSpPr>
          <p:spPr>
            <a:xfrm>
              <a:off x="7431373" y="3833031"/>
              <a:ext cx="1847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Book Antiqua" pitchFamily="18" charset="0"/>
                </a:rPr>
                <a:t>Упражнение</a:t>
              </a:r>
              <a:endParaRPr lang="ru-RU" dirty="0">
                <a:latin typeface="Book Antiqua" pitchFamily="18" charset="0"/>
              </a:endParaRPr>
            </a:p>
          </p:txBody>
        </p:sp>
      </p:grpSp>
      <p:sp>
        <p:nvSpPr>
          <p:cNvPr id="19" name="Прямоугольник 18">
            <a:hlinkClick r:id="rId4" action="ppaction://hlinksldjump"/>
          </p:cNvPr>
          <p:cNvSpPr/>
          <p:nvPr/>
        </p:nvSpPr>
        <p:spPr>
          <a:xfrm>
            <a:off x="7380312" y="2492896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hlinkClick r:id="rId6" action="ppaction://hlinksldjump"/>
          </p:cNvPr>
          <p:cNvSpPr/>
          <p:nvPr/>
        </p:nvSpPr>
        <p:spPr>
          <a:xfrm>
            <a:off x="7380312" y="156468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hlinkClick r:id="rId6" action="ppaction://hlinksldjump"/>
          </p:cNvPr>
          <p:cNvSpPr txBox="1"/>
          <p:nvPr/>
        </p:nvSpPr>
        <p:spPr>
          <a:xfrm>
            <a:off x="7614084" y="170562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22" name="TextBox 21">
            <a:hlinkClick r:id="rId4" action="ppaction://hlinksldjump"/>
          </p:cNvPr>
          <p:cNvSpPr txBox="1"/>
          <p:nvPr/>
        </p:nvSpPr>
        <p:spPr>
          <a:xfrm>
            <a:off x="7795322" y="2790584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14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5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8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67" t="61083" b="12122"/>
          <a:stretch/>
        </p:blipFill>
        <p:spPr bwMode="auto">
          <a:xfrm>
            <a:off x="395536" y="2351955"/>
            <a:ext cx="3034717" cy="1818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9" b="41044"/>
          <a:stretch/>
        </p:blipFill>
        <p:spPr bwMode="auto">
          <a:xfrm>
            <a:off x="3030714" y="4509120"/>
            <a:ext cx="5475814" cy="1840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 flipV="1">
            <a:off x="1979713" y="3104130"/>
            <a:ext cx="1260682" cy="324870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/>
          <p:cNvCxnSpPr>
            <a:stCxn id="13" idx="3"/>
          </p:cNvCxnSpPr>
          <p:nvPr/>
        </p:nvCxnSpPr>
        <p:spPr>
          <a:xfrm>
            <a:off x="3240395" y="3266565"/>
            <a:ext cx="827549" cy="14585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11560" y="1841258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2.2.13 Отчистите карточку поиска. </a:t>
            </a:r>
            <a:endParaRPr lang="ru-RU" dirty="0">
              <a:latin typeface="Century" pitchFamily="18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7378154" y="3402276"/>
            <a:ext cx="1874366" cy="922877"/>
            <a:chOff x="7396738" y="3553591"/>
            <a:chExt cx="1881844" cy="928211"/>
          </a:xfrm>
        </p:grpSpPr>
        <p:sp>
          <p:nvSpPr>
            <p:cNvPr id="18" name="Прямоугольник 17">
              <a:hlinkClick r:id="rId5" action="ppaction://hlinksldjump"/>
            </p:cNvPr>
            <p:cNvSpPr/>
            <p:nvPr/>
          </p:nvSpPr>
          <p:spPr>
            <a:xfrm>
              <a:off x="7396738" y="3553591"/>
              <a:ext cx="1778483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9" name="TextBox 18">
              <a:hlinkClick r:id="rId6" action="ppaction://hlinksldjump"/>
            </p:cNvPr>
            <p:cNvSpPr txBox="1"/>
            <p:nvPr/>
          </p:nvSpPr>
          <p:spPr>
            <a:xfrm>
              <a:off x="7431373" y="3833031"/>
              <a:ext cx="1847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Book Antiqua" pitchFamily="18" charset="0"/>
                </a:rPr>
                <a:t>Упражнение</a:t>
              </a:r>
              <a:endParaRPr lang="ru-RU" dirty="0">
                <a:latin typeface="Book Antiqua" pitchFamily="18" charset="0"/>
              </a:endParaRPr>
            </a:p>
          </p:txBody>
        </p:sp>
      </p:grpSp>
      <p:sp>
        <p:nvSpPr>
          <p:cNvPr id="20" name="Прямоугольник 19">
            <a:hlinkClick r:id="rId5" action="ppaction://hlinksldjump"/>
          </p:cNvPr>
          <p:cNvSpPr/>
          <p:nvPr/>
        </p:nvSpPr>
        <p:spPr>
          <a:xfrm>
            <a:off x="7380312" y="2492896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hlinkClick r:id="rId7" action="ppaction://hlinksldjump"/>
          </p:cNvPr>
          <p:cNvSpPr/>
          <p:nvPr/>
        </p:nvSpPr>
        <p:spPr>
          <a:xfrm>
            <a:off x="7380312" y="156468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hlinkClick r:id="rId7" action="ppaction://hlinksldjump"/>
          </p:cNvPr>
          <p:cNvSpPr txBox="1"/>
          <p:nvPr/>
        </p:nvSpPr>
        <p:spPr>
          <a:xfrm>
            <a:off x="7614084" y="170562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23" name="TextBox 22">
            <a:hlinkClick r:id="rId5" action="ppaction://hlinksldjump"/>
          </p:cNvPr>
          <p:cNvSpPr txBox="1"/>
          <p:nvPr/>
        </p:nvSpPr>
        <p:spPr>
          <a:xfrm>
            <a:off x="7795322" y="2790584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24" name="Picture 17" descr="http://mobirobi.net/uploads/posts/2012-12/1355684658_56747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60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8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95536" y="2164424"/>
            <a:ext cx="41693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2.3 Выполните упражнение, применяя свои навыки.</a:t>
            </a:r>
          </a:p>
          <a:p>
            <a:r>
              <a:rPr lang="ru-RU" dirty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      </a:t>
            </a:r>
          </a:p>
          <a:p>
            <a:r>
              <a:rPr lang="ru-RU" dirty="0" smtClean="0">
                <a:latin typeface="Century" pitchFamily="18" charset="0"/>
              </a:rPr>
              <a:t>Введите текст:</a:t>
            </a:r>
          </a:p>
          <a:p>
            <a:r>
              <a:rPr lang="ru-RU" b="1" dirty="0" smtClean="0">
                <a:latin typeface="Century" pitchFamily="18" charset="0"/>
              </a:rPr>
              <a:t> </a:t>
            </a:r>
          </a:p>
          <a:p>
            <a:r>
              <a:rPr lang="ru-RU" b="1" dirty="0">
                <a:latin typeface="Century" pitchFamily="18" charset="0"/>
              </a:rPr>
              <a:t> </a:t>
            </a:r>
            <a:r>
              <a:rPr lang="ru-RU" b="1" dirty="0" smtClean="0">
                <a:latin typeface="Century" pitchFamily="18" charset="0"/>
              </a:rPr>
              <a:t>    Указ Президента Р</a:t>
            </a:r>
            <a:r>
              <a:rPr lang="ru-RU" b="1" dirty="0">
                <a:latin typeface="Century" pitchFamily="18" charset="0"/>
              </a:rPr>
              <a:t>Ф</a:t>
            </a:r>
            <a:r>
              <a:rPr lang="ru-RU" b="1" dirty="0" smtClean="0">
                <a:latin typeface="Century" pitchFamily="18" charset="0"/>
              </a:rPr>
              <a:t> от 06.04.2006</a:t>
            </a:r>
            <a:r>
              <a:rPr lang="en-US" b="1" dirty="0" smtClean="0">
                <a:latin typeface="Century" pitchFamily="18" charset="0"/>
              </a:rPr>
              <a:t> </a:t>
            </a:r>
            <a:r>
              <a:rPr lang="ru-RU" b="1" dirty="0">
                <a:latin typeface="Century" pitchFamily="18" charset="0"/>
              </a:rPr>
              <a:t>№</a:t>
            </a:r>
            <a:r>
              <a:rPr lang="en-US" b="1" dirty="0" smtClean="0">
                <a:latin typeface="Century" pitchFamily="18" charset="0"/>
              </a:rPr>
              <a:t> 325</a:t>
            </a:r>
            <a:r>
              <a:rPr lang="ru-RU" b="1" dirty="0" smtClean="0">
                <a:latin typeface="Century" pitchFamily="18" charset="0"/>
              </a:rPr>
              <a:t> «О мерах государственной поддержки талантливой молодежи»</a:t>
            </a:r>
          </a:p>
          <a:p>
            <a:endParaRPr lang="ru-RU" b="1" dirty="0">
              <a:latin typeface="Century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51258" y="609329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  <a:hlinkClick r:id="rId3" action="ppaction://hlinksldjump"/>
              </a:rPr>
              <a:t>Ответ</a:t>
            </a:r>
            <a:endParaRPr lang="ru-RU" dirty="0">
              <a:latin typeface="Century" pitchFamily="18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7378154" y="3402276"/>
            <a:ext cx="1874366" cy="922877"/>
            <a:chOff x="7396738" y="3553591"/>
            <a:chExt cx="1881844" cy="928211"/>
          </a:xfrm>
        </p:grpSpPr>
        <p:sp>
          <p:nvSpPr>
            <p:cNvPr id="17" name="Прямоугольник 16">
              <a:hlinkClick r:id="rId4" action="ppaction://hlinksldjump"/>
            </p:cNvPr>
            <p:cNvSpPr/>
            <p:nvPr/>
          </p:nvSpPr>
          <p:spPr>
            <a:xfrm>
              <a:off x="7396738" y="3553591"/>
              <a:ext cx="1778483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8" name="TextBox 17">
              <a:hlinkClick r:id="rId5" action="ppaction://hlinksldjump"/>
            </p:cNvPr>
            <p:cNvSpPr txBox="1"/>
            <p:nvPr/>
          </p:nvSpPr>
          <p:spPr>
            <a:xfrm>
              <a:off x="7431373" y="3833031"/>
              <a:ext cx="1847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Book Antiqua" pitchFamily="18" charset="0"/>
                </a:rPr>
                <a:t>Упражнение</a:t>
              </a:r>
              <a:endParaRPr lang="ru-RU" dirty="0">
                <a:latin typeface="Book Antiqua" pitchFamily="18" charset="0"/>
              </a:endParaRPr>
            </a:p>
          </p:txBody>
        </p:sp>
      </p:grpSp>
      <p:sp>
        <p:nvSpPr>
          <p:cNvPr id="19" name="Прямоугольник 18">
            <a:hlinkClick r:id="rId4" action="ppaction://hlinksldjump"/>
          </p:cNvPr>
          <p:cNvSpPr/>
          <p:nvPr/>
        </p:nvSpPr>
        <p:spPr>
          <a:xfrm>
            <a:off x="7380312" y="2492896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hlinkClick r:id="rId6" action="ppaction://hlinksldjump"/>
          </p:cNvPr>
          <p:cNvSpPr/>
          <p:nvPr/>
        </p:nvSpPr>
        <p:spPr>
          <a:xfrm>
            <a:off x="7380312" y="156468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hlinkClick r:id="rId6" action="ppaction://hlinksldjump"/>
          </p:cNvPr>
          <p:cNvSpPr txBox="1"/>
          <p:nvPr/>
        </p:nvSpPr>
        <p:spPr>
          <a:xfrm>
            <a:off x="7614084" y="170562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22" name="TextBox 21">
            <a:hlinkClick r:id="rId4" action="ppaction://hlinksldjump"/>
          </p:cNvPr>
          <p:cNvSpPr txBox="1"/>
          <p:nvPr/>
        </p:nvSpPr>
        <p:spPr>
          <a:xfrm>
            <a:off x="7795322" y="2790584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13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18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0" b="41816"/>
          <a:stretch/>
        </p:blipFill>
        <p:spPr bwMode="auto">
          <a:xfrm>
            <a:off x="323528" y="2708920"/>
            <a:ext cx="6741656" cy="2358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876256" y="6237312"/>
            <a:ext cx="2267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  <a:hlinkClick r:id="rId3" action="ppaction://hlinksldjump"/>
              </a:rPr>
              <a:t>Далее</a:t>
            </a:r>
            <a:endParaRPr lang="ru-RU" dirty="0">
              <a:latin typeface="Century" pitchFamily="18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7378154" y="3528645"/>
            <a:ext cx="1874366" cy="922877"/>
            <a:chOff x="7396738" y="3680690"/>
            <a:chExt cx="1881844" cy="928211"/>
          </a:xfrm>
        </p:grpSpPr>
        <p:sp>
          <p:nvSpPr>
            <p:cNvPr id="17" name="Прямоугольник 16">
              <a:hlinkClick r:id="rId4" action="ppaction://hlinksldjump"/>
            </p:cNvPr>
            <p:cNvSpPr/>
            <p:nvPr/>
          </p:nvSpPr>
          <p:spPr>
            <a:xfrm>
              <a:off x="7396738" y="3680690"/>
              <a:ext cx="1778483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8" name="TextBox 17">
              <a:hlinkClick r:id="rId5" action="ppaction://hlinksldjump"/>
            </p:cNvPr>
            <p:cNvSpPr txBox="1"/>
            <p:nvPr/>
          </p:nvSpPr>
          <p:spPr>
            <a:xfrm>
              <a:off x="7431373" y="3960129"/>
              <a:ext cx="1847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Book Antiqua" pitchFamily="18" charset="0"/>
                </a:rPr>
                <a:t>Упражнение</a:t>
              </a:r>
              <a:endParaRPr lang="ru-RU" dirty="0">
                <a:latin typeface="Book Antiqua" pitchFamily="18" charset="0"/>
              </a:endParaRPr>
            </a:p>
          </p:txBody>
        </p:sp>
      </p:grpSp>
      <p:sp>
        <p:nvSpPr>
          <p:cNvPr id="19" name="Прямоугольник 18">
            <a:hlinkClick r:id="rId4" action="ppaction://hlinksldjump"/>
          </p:cNvPr>
          <p:cNvSpPr/>
          <p:nvPr/>
        </p:nvSpPr>
        <p:spPr>
          <a:xfrm>
            <a:off x="7380312" y="2600434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hlinkClick r:id="rId6" action="ppaction://hlinksldjump"/>
          </p:cNvPr>
          <p:cNvSpPr/>
          <p:nvPr/>
        </p:nvSpPr>
        <p:spPr>
          <a:xfrm>
            <a:off x="7380312" y="1672223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hlinkClick r:id="rId6" action="ppaction://hlinksldjump"/>
          </p:cNvPr>
          <p:cNvSpPr txBox="1"/>
          <p:nvPr/>
        </p:nvSpPr>
        <p:spPr>
          <a:xfrm>
            <a:off x="7615790" y="1813162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22" name="TextBox 21">
            <a:hlinkClick r:id="rId4" action="ppaction://hlinksldjump"/>
          </p:cNvPr>
          <p:cNvSpPr txBox="1"/>
          <p:nvPr/>
        </p:nvSpPr>
        <p:spPr>
          <a:xfrm>
            <a:off x="7752810" y="2879873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86" y="0"/>
            <a:ext cx="9220708" cy="1672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7" descr="http://mobirobi.net/uploads/posts/2012-12/1355684658_56747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57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8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86" t="55245" b="18365"/>
          <a:stretch/>
        </p:blipFill>
        <p:spPr bwMode="auto">
          <a:xfrm>
            <a:off x="487657" y="3344229"/>
            <a:ext cx="3128125" cy="1822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67544" y="2028365"/>
            <a:ext cx="4805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2.4 Откройте этот указ.</a:t>
            </a:r>
          </a:p>
          <a:p>
            <a:r>
              <a:rPr lang="ru-RU" dirty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  </a:t>
            </a:r>
          </a:p>
          <a:p>
            <a:r>
              <a:rPr lang="ru-RU" dirty="0" smtClean="0">
                <a:latin typeface="Century" pitchFamily="18" charset="0"/>
              </a:rPr>
              <a:t>2.4.1 Нажмите на кнопку «Построить список документов» или клавишу «</a:t>
            </a:r>
            <a:r>
              <a:rPr lang="en-US" dirty="0" smtClean="0">
                <a:latin typeface="Century" pitchFamily="18" charset="0"/>
              </a:rPr>
              <a:t>F9</a:t>
            </a:r>
            <a:r>
              <a:rPr lang="ru-RU" dirty="0" smtClean="0">
                <a:latin typeface="Century" pitchFamily="18" charset="0"/>
              </a:rPr>
              <a:t>».</a:t>
            </a:r>
            <a:endParaRPr lang="ru-RU" dirty="0">
              <a:latin typeface="Century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 flipV="1">
            <a:off x="1315445" y="4141214"/>
            <a:ext cx="2160240" cy="314062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6" b="38557"/>
          <a:stretch/>
        </p:blipFill>
        <p:spPr bwMode="auto">
          <a:xfrm>
            <a:off x="4204566" y="4725144"/>
            <a:ext cx="4301962" cy="1601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Прямая со стрелкой 18"/>
          <p:cNvCxnSpPr>
            <a:stCxn id="17" idx="3"/>
          </p:cNvCxnSpPr>
          <p:nvPr/>
        </p:nvCxnSpPr>
        <p:spPr>
          <a:xfrm>
            <a:off x="3475685" y="4298245"/>
            <a:ext cx="1728192" cy="7149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20" name="Группа 19"/>
          <p:cNvGrpSpPr/>
          <p:nvPr/>
        </p:nvGrpSpPr>
        <p:grpSpPr>
          <a:xfrm>
            <a:off x="7378155" y="3532399"/>
            <a:ext cx="1919059" cy="922877"/>
            <a:chOff x="7396738" y="3684466"/>
            <a:chExt cx="1926715" cy="928211"/>
          </a:xfrm>
        </p:grpSpPr>
        <p:sp>
          <p:nvSpPr>
            <p:cNvPr id="21" name="Прямоугольник 20">
              <a:hlinkClick r:id="rId5" action="ppaction://hlinksldjump"/>
            </p:cNvPr>
            <p:cNvSpPr/>
            <p:nvPr/>
          </p:nvSpPr>
          <p:spPr>
            <a:xfrm>
              <a:off x="7396738" y="3684466"/>
              <a:ext cx="1778483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2" name="TextBox 21">
              <a:hlinkClick r:id="rId6" action="ppaction://hlinksldjump"/>
            </p:cNvPr>
            <p:cNvSpPr txBox="1"/>
            <p:nvPr/>
          </p:nvSpPr>
          <p:spPr>
            <a:xfrm>
              <a:off x="7476244" y="3963905"/>
              <a:ext cx="1847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Book Antiqua" pitchFamily="18" charset="0"/>
                </a:rPr>
                <a:t>Упражнение</a:t>
              </a:r>
              <a:endParaRPr lang="ru-RU" dirty="0">
                <a:latin typeface="Book Antiqua" pitchFamily="18" charset="0"/>
              </a:endParaRPr>
            </a:p>
          </p:txBody>
        </p:sp>
      </p:grpSp>
      <p:sp>
        <p:nvSpPr>
          <p:cNvPr id="23" name="Прямоугольник 22">
            <a:hlinkClick r:id="rId5" action="ppaction://hlinksldjump"/>
          </p:cNvPr>
          <p:cNvSpPr/>
          <p:nvPr/>
        </p:nvSpPr>
        <p:spPr>
          <a:xfrm>
            <a:off x="7380312" y="262852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hlinkClick r:id="rId7" action="ppaction://hlinksldjump"/>
          </p:cNvPr>
          <p:cNvSpPr/>
          <p:nvPr/>
        </p:nvSpPr>
        <p:spPr>
          <a:xfrm>
            <a:off x="7380312" y="1700318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hlinkClick r:id="rId7" action="ppaction://hlinksldjump"/>
          </p:cNvPr>
          <p:cNvSpPr txBox="1"/>
          <p:nvPr/>
        </p:nvSpPr>
        <p:spPr>
          <a:xfrm>
            <a:off x="7614084" y="184125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26" name="TextBox 25">
            <a:hlinkClick r:id="rId5" action="ppaction://hlinksldjump"/>
          </p:cNvPr>
          <p:cNvSpPr txBox="1"/>
          <p:nvPr/>
        </p:nvSpPr>
        <p:spPr>
          <a:xfrm>
            <a:off x="7795322" y="2859362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16" name="Picture 17" descr="http://mobirobi.net/uploads/posts/2012-12/1355684658_56747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73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8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77985" y="1943054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2.4.2 Откройте указ (щелчком на документ).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157" r="-27273" b="60175"/>
          <a:stretch/>
        </p:blipFill>
        <p:spPr bwMode="auto">
          <a:xfrm>
            <a:off x="477985" y="4581128"/>
            <a:ext cx="6745662" cy="2006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 flipV="1">
            <a:off x="819334" y="5584576"/>
            <a:ext cx="4472745" cy="796752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4" r="16459"/>
          <a:stretch/>
        </p:blipFill>
        <p:spPr bwMode="auto">
          <a:xfrm>
            <a:off x="4478098" y="2152716"/>
            <a:ext cx="2745482" cy="2063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Прямая со стрелкой 18"/>
          <p:cNvCxnSpPr>
            <a:stCxn id="17" idx="3"/>
          </p:cNvCxnSpPr>
          <p:nvPr/>
        </p:nvCxnSpPr>
        <p:spPr>
          <a:xfrm flipV="1">
            <a:off x="5292079" y="3933056"/>
            <a:ext cx="792089" cy="20498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20" name="Группа 19"/>
          <p:cNvGrpSpPr/>
          <p:nvPr/>
        </p:nvGrpSpPr>
        <p:grpSpPr>
          <a:xfrm>
            <a:off x="7395402" y="3545033"/>
            <a:ext cx="1874366" cy="922877"/>
            <a:chOff x="7396738" y="3553591"/>
            <a:chExt cx="1881844" cy="928211"/>
          </a:xfrm>
        </p:grpSpPr>
        <p:sp>
          <p:nvSpPr>
            <p:cNvPr id="21" name="Прямоугольник 20">
              <a:hlinkClick r:id="rId5" action="ppaction://hlinksldjump"/>
            </p:cNvPr>
            <p:cNvSpPr/>
            <p:nvPr/>
          </p:nvSpPr>
          <p:spPr>
            <a:xfrm>
              <a:off x="7396738" y="3553591"/>
              <a:ext cx="1778483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2" name="TextBox 21">
              <a:hlinkClick r:id="rId6" action="ppaction://hlinksldjump"/>
            </p:cNvPr>
            <p:cNvSpPr txBox="1"/>
            <p:nvPr/>
          </p:nvSpPr>
          <p:spPr>
            <a:xfrm>
              <a:off x="7431373" y="3833031"/>
              <a:ext cx="1847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Book Antiqua" pitchFamily="18" charset="0"/>
                </a:rPr>
                <a:t>Упражнение</a:t>
              </a:r>
              <a:endParaRPr lang="ru-RU" dirty="0">
                <a:latin typeface="Book Antiqua" pitchFamily="18" charset="0"/>
              </a:endParaRPr>
            </a:p>
          </p:txBody>
        </p:sp>
      </p:grpSp>
      <p:sp>
        <p:nvSpPr>
          <p:cNvPr id="23" name="Прямоугольник 22">
            <a:hlinkClick r:id="rId5" action="ppaction://hlinksldjump"/>
          </p:cNvPr>
          <p:cNvSpPr/>
          <p:nvPr/>
        </p:nvSpPr>
        <p:spPr>
          <a:xfrm>
            <a:off x="7380312" y="2616822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hlinkClick r:id="rId7" action="ppaction://hlinksldjump"/>
          </p:cNvPr>
          <p:cNvSpPr/>
          <p:nvPr/>
        </p:nvSpPr>
        <p:spPr>
          <a:xfrm>
            <a:off x="7380312" y="1688611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hlinkClick r:id="rId7" action="ppaction://hlinksldjump"/>
          </p:cNvPr>
          <p:cNvSpPr txBox="1"/>
          <p:nvPr/>
        </p:nvSpPr>
        <p:spPr>
          <a:xfrm>
            <a:off x="7614084" y="1829550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26" name="TextBox 25">
            <a:hlinkClick r:id="rId5" action="ppaction://hlinksldjump"/>
          </p:cNvPr>
          <p:cNvSpPr txBox="1"/>
          <p:nvPr/>
        </p:nvSpPr>
        <p:spPr>
          <a:xfrm>
            <a:off x="7795322" y="2896261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16" name="Picture 17" descr="http://mobirobi.net/uploads/posts/2012-12/1355684658_56747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85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8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25760" y="1821059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2.5 Вернитесь </a:t>
            </a:r>
            <a:r>
              <a:rPr lang="ru-RU" dirty="0">
                <a:latin typeface="Century" pitchFamily="18" charset="0"/>
              </a:rPr>
              <a:t>в карточку поиска (закройте окна щелчком на крестик</a:t>
            </a:r>
            <a:r>
              <a:rPr lang="ru-RU" dirty="0" smtClean="0">
                <a:latin typeface="Century" pitchFamily="18" charset="0"/>
              </a:rPr>
              <a:t>).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21"/>
          <a:stretch/>
        </p:blipFill>
        <p:spPr bwMode="auto">
          <a:xfrm>
            <a:off x="210998" y="2623661"/>
            <a:ext cx="4933272" cy="646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18"/>
          <a:stretch/>
        </p:blipFill>
        <p:spPr bwMode="auto">
          <a:xfrm>
            <a:off x="2051720" y="3864546"/>
            <a:ext cx="4723328" cy="573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 flipV="1">
            <a:off x="3729052" y="2623660"/>
            <a:ext cx="133441" cy="111121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flipV="1">
            <a:off x="4412842" y="3857216"/>
            <a:ext cx="126014" cy="147677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8" b="14524"/>
          <a:stretch/>
        </p:blipFill>
        <p:spPr bwMode="auto">
          <a:xfrm>
            <a:off x="598242" y="4753169"/>
            <a:ext cx="3168352" cy="1683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Прямая со стрелкой 20"/>
          <p:cNvCxnSpPr/>
          <p:nvPr/>
        </p:nvCxnSpPr>
        <p:spPr>
          <a:xfrm>
            <a:off x="2837568" y="3270362"/>
            <a:ext cx="324496" cy="5509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3275856" y="4481803"/>
            <a:ext cx="981476" cy="5313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25" name="Группа 24"/>
          <p:cNvGrpSpPr/>
          <p:nvPr/>
        </p:nvGrpSpPr>
        <p:grpSpPr>
          <a:xfrm>
            <a:off x="7380312" y="3543455"/>
            <a:ext cx="1874366" cy="922877"/>
            <a:chOff x="7396738" y="3553591"/>
            <a:chExt cx="1881844" cy="928211"/>
          </a:xfrm>
        </p:grpSpPr>
        <p:sp>
          <p:nvSpPr>
            <p:cNvPr id="26" name="Прямоугольник 25">
              <a:hlinkClick r:id="rId6" action="ppaction://hlinksldjump"/>
            </p:cNvPr>
            <p:cNvSpPr/>
            <p:nvPr/>
          </p:nvSpPr>
          <p:spPr>
            <a:xfrm>
              <a:off x="7396738" y="3553591"/>
              <a:ext cx="1778483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" name="TextBox 26">
              <a:hlinkClick r:id="rId7" action="ppaction://hlinksldjump"/>
            </p:cNvPr>
            <p:cNvSpPr txBox="1"/>
            <p:nvPr/>
          </p:nvSpPr>
          <p:spPr>
            <a:xfrm>
              <a:off x="7431373" y="3833031"/>
              <a:ext cx="1847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Book Antiqua" pitchFamily="18" charset="0"/>
                </a:rPr>
                <a:t>Упражнение</a:t>
              </a:r>
              <a:endParaRPr lang="ru-RU" dirty="0">
                <a:latin typeface="Book Antiqua" pitchFamily="18" charset="0"/>
              </a:endParaRPr>
            </a:p>
          </p:txBody>
        </p:sp>
      </p:grpSp>
      <p:sp>
        <p:nvSpPr>
          <p:cNvPr id="28" name="Прямоугольник 27">
            <a:hlinkClick r:id="rId6" action="ppaction://hlinksldjump"/>
          </p:cNvPr>
          <p:cNvSpPr/>
          <p:nvPr/>
        </p:nvSpPr>
        <p:spPr>
          <a:xfrm>
            <a:off x="7380312" y="2615244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hlinkClick r:id="rId8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hlinkClick r:id="rId8" action="ppaction://hlinksldjump"/>
          </p:cNvPr>
          <p:cNvSpPr txBox="1"/>
          <p:nvPr/>
        </p:nvSpPr>
        <p:spPr>
          <a:xfrm>
            <a:off x="7614084" y="1836389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31" name="TextBox 30">
            <a:hlinkClick r:id="rId6" action="ppaction://hlinksldjump"/>
          </p:cNvPr>
          <p:cNvSpPr txBox="1"/>
          <p:nvPr/>
        </p:nvSpPr>
        <p:spPr>
          <a:xfrm>
            <a:off x="7798871" y="2894683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23" name="Picture 17" descr="http://mobirobi.net/uploads/posts/2012-12/1355684658_56747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86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8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98442" y="1841258"/>
            <a:ext cx="432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entury" pitchFamily="18" charset="0"/>
              </a:rPr>
              <a:t>3. Поиск документа по номеру</a:t>
            </a:r>
            <a:r>
              <a:rPr lang="ru-RU" sz="2000" dirty="0" smtClean="0">
                <a:latin typeface="Century" pitchFamily="18" charset="0"/>
              </a:rPr>
              <a:t>.</a:t>
            </a:r>
          </a:p>
          <a:p>
            <a:r>
              <a:rPr lang="ru-RU" dirty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   </a:t>
            </a:r>
          </a:p>
          <a:p>
            <a:r>
              <a:rPr lang="ru-RU" dirty="0" smtClean="0">
                <a:latin typeface="Century" pitchFamily="18" charset="0"/>
              </a:rPr>
              <a:t>     3.1 Отчистите карточку поиска.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69" y="2926218"/>
            <a:ext cx="4589425" cy="3442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Группа 27"/>
          <p:cNvGrpSpPr/>
          <p:nvPr/>
        </p:nvGrpSpPr>
        <p:grpSpPr>
          <a:xfrm>
            <a:off x="7370109" y="3523056"/>
            <a:ext cx="1874366" cy="922877"/>
            <a:chOff x="7396738" y="3553591"/>
            <a:chExt cx="1881844" cy="928211"/>
          </a:xfrm>
        </p:grpSpPr>
        <p:sp>
          <p:nvSpPr>
            <p:cNvPr id="29" name="Прямоугольник 28">
              <a:hlinkClick r:id="rId4" action="ppaction://hlinksldjump"/>
            </p:cNvPr>
            <p:cNvSpPr/>
            <p:nvPr/>
          </p:nvSpPr>
          <p:spPr>
            <a:xfrm>
              <a:off x="7396738" y="3553591"/>
              <a:ext cx="1778483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0" name="TextBox 29">
              <a:hlinkClick r:id="rId5" action="ppaction://hlinksldjump"/>
            </p:cNvPr>
            <p:cNvSpPr txBox="1"/>
            <p:nvPr/>
          </p:nvSpPr>
          <p:spPr>
            <a:xfrm>
              <a:off x="7431373" y="3833031"/>
              <a:ext cx="1847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Book Antiqua" pitchFamily="18" charset="0"/>
                </a:rPr>
                <a:t>Упражнение</a:t>
              </a:r>
              <a:endParaRPr lang="ru-RU" dirty="0">
                <a:latin typeface="Book Antiqua" pitchFamily="18" charset="0"/>
              </a:endParaRPr>
            </a:p>
          </p:txBody>
        </p:sp>
      </p:grpSp>
      <p:sp>
        <p:nvSpPr>
          <p:cNvPr id="31" name="Прямоугольник 30">
            <a:hlinkClick r:id="rId4" action="ppaction://hlinksldjump"/>
          </p:cNvPr>
          <p:cNvSpPr/>
          <p:nvPr/>
        </p:nvSpPr>
        <p:spPr>
          <a:xfrm>
            <a:off x="7380312" y="259484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hlinkClick r:id="rId6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>
            <a:hlinkClick r:id="rId6" action="ppaction://hlinksldjump"/>
          </p:cNvPr>
          <p:cNvSpPr txBox="1"/>
          <p:nvPr/>
        </p:nvSpPr>
        <p:spPr>
          <a:xfrm>
            <a:off x="7614084" y="1846565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34" name="TextBox 33">
            <a:hlinkClick r:id="rId4" action="ppaction://hlinksldjump"/>
          </p:cNvPr>
          <p:cNvSpPr txBox="1"/>
          <p:nvPr/>
        </p:nvSpPr>
        <p:spPr>
          <a:xfrm>
            <a:off x="7795322" y="2926218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13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37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-45486" y="0"/>
            <a:ext cx="9295061" cy="3295550"/>
            <a:chOff x="0" y="-135634"/>
            <a:chExt cx="9217734" cy="329555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35634"/>
              <a:ext cx="9144000" cy="1695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7795322" y="2790584"/>
              <a:ext cx="1422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dirty="0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82216" y="2028365"/>
            <a:ext cx="47658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3.2 Вам известны только 4 реквизита: вид документа, принявший орган, дата и номер документа. Найдите документ.</a:t>
            </a:r>
          </a:p>
          <a:p>
            <a:r>
              <a:rPr lang="ru-RU" dirty="0">
                <a:latin typeface="Century" pitchFamily="18" charset="0"/>
              </a:rPr>
              <a:t> </a:t>
            </a:r>
            <a:endParaRPr lang="ru-RU" dirty="0" smtClean="0">
              <a:latin typeface="Century" pitchFamily="18" charset="0"/>
            </a:endParaRPr>
          </a:p>
          <a:p>
            <a:r>
              <a:rPr lang="ru-RU" dirty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     </a:t>
            </a:r>
            <a:r>
              <a:rPr lang="ru-RU" b="1" dirty="0" smtClean="0">
                <a:latin typeface="Century" pitchFamily="18" charset="0"/>
              </a:rPr>
              <a:t>Приказ Минобразования РФ от 03.12 1999 №1076</a:t>
            </a:r>
            <a:endParaRPr lang="ru-RU" b="1" dirty="0">
              <a:latin typeface="Century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860550"/>
            <a:ext cx="3509645" cy="2632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Группа 16"/>
          <p:cNvGrpSpPr/>
          <p:nvPr/>
        </p:nvGrpSpPr>
        <p:grpSpPr>
          <a:xfrm>
            <a:off x="7370109" y="3523056"/>
            <a:ext cx="1874366" cy="922877"/>
            <a:chOff x="7396738" y="3553591"/>
            <a:chExt cx="1881844" cy="928211"/>
          </a:xfrm>
        </p:grpSpPr>
        <p:sp>
          <p:nvSpPr>
            <p:cNvPr id="18" name="Прямоугольник 17">
              <a:hlinkClick r:id="rId4" action="ppaction://hlinksldjump"/>
            </p:cNvPr>
            <p:cNvSpPr/>
            <p:nvPr/>
          </p:nvSpPr>
          <p:spPr>
            <a:xfrm>
              <a:off x="7396738" y="3553591"/>
              <a:ext cx="1778483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9" name="TextBox 18">
              <a:hlinkClick r:id="rId5" action="ppaction://hlinksldjump"/>
            </p:cNvPr>
            <p:cNvSpPr txBox="1"/>
            <p:nvPr/>
          </p:nvSpPr>
          <p:spPr>
            <a:xfrm>
              <a:off x="7431373" y="3833031"/>
              <a:ext cx="1847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Book Antiqua" pitchFamily="18" charset="0"/>
                </a:rPr>
                <a:t>Упражнение</a:t>
              </a:r>
              <a:endParaRPr lang="ru-RU" dirty="0">
                <a:latin typeface="Book Antiqua" pitchFamily="18" charset="0"/>
              </a:endParaRPr>
            </a:p>
          </p:txBody>
        </p:sp>
      </p:grpSp>
      <p:sp>
        <p:nvSpPr>
          <p:cNvPr id="20" name="Прямоугольник 19">
            <a:hlinkClick r:id="rId4" action="ppaction://hlinksldjump"/>
          </p:cNvPr>
          <p:cNvSpPr/>
          <p:nvPr/>
        </p:nvSpPr>
        <p:spPr>
          <a:xfrm>
            <a:off x="7380312" y="259484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hlinkClick r:id="rId6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hlinkClick r:id="rId6" action="ppaction://hlinksldjump"/>
          </p:cNvPr>
          <p:cNvSpPr txBox="1"/>
          <p:nvPr/>
        </p:nvSpPr>
        <p:spPr>
          <a:xfrm>
            <a:off x="7614084" y="1846565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23" name="TextBox 22">
            <a:hlinkClick r:id="rId4" action="ppaction://hlinksldjump"/>
          </p:cNvPr>
          <p:cNvSpPr txBox="1"/>
          <p:nvPr/>
        </p:nvSpPr>
        <p:spPr>
          <a:xfrm>
            <a:off x="7795322" y="2926218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15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49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91" y="-15078"/>
            <a:ext cx="914400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55976" y="184482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 smtClean="0">
                <a:latin typeface="Century" pitchFamily="18" charset="0"/>
              </a:rPr>
              <a:t>в 2000 году вышел новый журнал под названием «Главная книга». Сегодня тиражи журнала превышают 50 000 экземпляров. Журнал предлагает новости, практические рекомендации, планы законодателей и другую актуальную информацию для бухгалтеров.  </a:t>
            </a:r>
            <a:endParaRPr lang="ru-RU" dirty="0">
              <a:latin typeface="Century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4330429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В Москве в 2001 году открылся  Учебный центр компании "КонсультантПлюс", обучение в котором проходят представители федеральных органов власти, а также студенты и преподаватели ведущих финансово-экономических и юридических вузов страны. 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56" y="1988840"/>
            <a:ext cx="1217700" cy="1656184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905611"/>
            <a:ext cx="1728192" cy="2445610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723">
            <a:off x="1766537" y="2297290"/>
            <a:ext cx="988085" cy="14033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45" y="3835896"/>
            <a:ext cx="4029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66462" y="383589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Журнал «Главная книга»</a:t>
            </a:r>
            <a:endParaRPr lang="ru-RU" dirty="0">
              <a:latin typeface="Century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823520" y="6425827"/>
            <a:ext cx="3923928" cy="351185"/>
          </a:xfrm>
          <a:prstGeom prst="rect">
            <a:avLst/>
          </a:prstGeom>
          <a:solidFill>
            <a:srgbClr val="FBB63B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961045" y="6416754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«Верный» помощник бухгалтера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3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73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8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2616516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3.2.1 Наберите номер.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771010"/>
            <a:ext cx="3130262" cy="1319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655644" y="1969241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Номер документа </a:t>
            </a:r>
            <a:r>
              <a:rPr lang="ru-RU" dirty="0" smtClean="0">
                <a:latin typeface="Century" pitchFamily="18" charset="0"/>
              </a:rPr>
              <a:t>позволяет наиболее точно найти документ.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0075"/>
            <a:ext cx="3030037" cy="227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481802"/>
            <a:ext cx="3024336" cy="2268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473055" y="3232866"/>
            <a:ext cx="37820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" pitchFamily="18" charset="0"/>
              </a:rPr>
              <a:t>3.2.2 Просмотрите результаты поиска( 1 результат, поэтому можно больше ничего не набирать).</a:t>
            </a:r>
            <a:endParaRPr lang="ru-RU" dirty="0">
              <a:latin typeface="Century" pitchFamily="18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7370109" y="3523056"/>
            <a:ext cx="1874366" cy="922877"/>
            <a:chOff x="7396738" y="3553591"/>
            <a:chExt cx="1881844" cy="928211"/>
          </a:xfrm>
        </p:grpSpPr>
        <p:sp>
          <p:nvSpPr>
            <p:cNvPr id="22" name="Прямоугольник 21">
              <a:hlinkClick r:id="rId6" action="ppaction://hlinksldjump"/>
            </p:cNvPr>
            <p:cNvSpPr/>
            <p:nvPr/>
          </p:nvSpPr>
          <p:spPr>
            <a:xfrm>
              <a:off x="7396738" y="3553591"/>
              <a:ext cx="1778483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3" name="TextBox 22">
              <a:hlinkClick r:id="rId7" action="ppaction://hlinksldjump"/>
            </p:cNvPr>
            <p:cNvSpPr txBox="1"/>
            <p:nvPr/>
          </p:nvSpPr>
          <p:spPr>
            <a:xfrm>
              <a:off x="7431373" y="3833031"/>
              <a:ext cx="1847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Book Antiqua" pitchFamily="18" charset="0"/>
                </a:rPr>
                <a:t>Упражнение</a:t>
              </a:r>
              <a:endParaRPr lang="ru-RU" dirty="0">
                <a:latin typeface="Book Antiqua" pitchFamily="18" charset="0"/>
              </a:endParaRPr>
            </a:p>
          </p:txBody>
        </p:sp>
      </p:grpSp>
      <p:sp>
        <p:nvSpPr>
          <p:cNvPr id="24" name="Прямоугольник 23">
            <a:hlinkClick r:id="rId6" action="ppaction://hlinksldjump"/>
          </p:cNvPr>
          <p:cNvSpPr/>
          <p:nvPr/>
        </p:nvSpPr>
        <p:spPr>
          <a:xfrm>
            <a:off x="7380312" y="259484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hlinkClick r:id="rId8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hlinkClick r:id="rId8" action="ppaction://hlinksldjump"/>
          </p:cNvPr>
          <p:cNvSpPr txBox="1"/>
          <p:nvPr/>
        </p:nvSpPr>
        <p:spPr>
          <a:xfrm>
            <a:off x="7614084" y="1846565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27" name="TextBox 26">
            <a:hlinkClick r:id="rId6" action="ppaction://hlinksldjump"/>
          </p:cNvPr>
          <p:cNvSpPr txBox="1"/>
          <p:nvPr/>
        </p:nvSpPr>
        <p:spPr>
          <a:xfrm>
            <a:off x="7795322" y="2926218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17" name="Picture 17" descr="http://mobirobi.net/uploads/posts/2012-12/1355684658_56747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96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8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95536" y="2164423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3.2.3 Откройте документ.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56788"/>
            <a:ext cx="2304256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3717032"/>
            <a:ext cx="2407487" cy="1805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665592"/>
            <a:ext cx="2459941" cy="1844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Прямая со стрелкой 18"/>
          <p:cNvCxnSpPr/>
          <p:nvPr/>
        </p:nvCxnSpPr>
        <p:spPr>
          <a:xfrm>
            <a:off x="2483768" y="3295550"/>
            <a:ext cx="1152128" cy="11862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5292080" y="4660270"/>
            <a:ext cx="1152128" cy="8623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20" name="Группа 19"/>
          <p:cNvGrpSpPr/>
          <p:nvPr/>
        </p:nvGrpSpPr>
        <p:grpSpPr>
          <a:xfrm>
            <a:off x="7370109" y="3523056"/>
            <a:ext cx="1874366" cy="922877"/>
            <a:chOff x="7396738" y="3553591"/>
            <a:chExt cx="1881844" cy="928211"/>
          </a:xfrm>
        </p:grpSpPr>
        <p:sp>
          <p:nvSpPr>
            <p:cNvPr id="21" name="Прямоугольник 20">
              <a:hlinkClick r:id="rId6" action="ppaction://hlinksldjump"/>
            </p:cNvPr>
            <p:cNvSpPr/>
            <p:nvPr/>
          </p:nvSpPr>
          <p:spPr>
            <a:xfrm>
              <a:off x="7396738" y="3553591"/>
              <a:ext cx="1778483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2" name="TextBox 21">
              <a:hlinkClick r:id="rId7" action="ppaction://hlinksldjump"/>
            </p:cNvPr>
            <p:cNvSpPr txBox="1"/>
            <p:nvPr/>
          </p:nvSpPr>
          <p:spPr>
            <a:xfrm>
              <a:off x="7431373" y="3833031"/>
              <a:ext cx="1847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Book Antiqua" pitchFamily="18" charset="0"/>
                </a:rPr>
                <a:t>Упражнение</a:t>
              </a:r>
              <a:endParaRPr lang="ru-RU" dirty="0">
                <a:latin typeface="Book Antiqua" pitchFamily="18" charset="0"/>
              </a:endParaRPr>
            </a:p>
          </p:txBody>
        </p:sp>
      </p:grpSp>
      <p:sp>
        <p:nvSpPr>
          <p:cNvPr id="24" name="Прямоугольник 23">
            <a:hlinkClick r:id="rId6" action="ppaction://hlinksldjump"/>
          </p:cNvPr>
          <p:cNvSpPr/>
          <p:nvPr/>
        </p:nvSpPr>
        <p:spPr>
          <a:xfrm>
            <a:off x="7380312" y="259484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hlinkClick r:id="rId8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hlinkClick r:id="rId8" action="ppaction://hlinksldjump"/>
          </p:cNvPr>
          <p:cNvSpPr txBox="1"/>
          <p:nvPr/>
        </p:nvSpPr>
        <p:spPr>
          <a:xfrm>
            <a:off x="7614084" y="1846565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27" name="TextBox 26">
            <a:hlinkClick r:id="rId6" action="ppaction://hlinksldjump"/>
          </p:cNvPr>
          <p:cNvSpPr txBox="1"/>
          <p:nvPr/>
        </p:nvSpPr>
        <p:spPr>
          <a:xfrm>
            <a:off x="7795322" y="2926218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17" name="Picture 17" descr="http://mobirobi.net/uploads/posts/2012-12/1355684658_56747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9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889" y="4653136"/>
            <a:ext cx="3963333" cy="2204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8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1720256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3.3 Перед вами текст найденного документа.</a:t>
            </a:r>
          </a:p>
          <a:p>
            <a:r>
              <a:rPr lang="ru-RU" dirty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     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81091"/>
            <a:ext cx="4495659" cy="3371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340395" y="4653136"/>
            <a:ext cx="36750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entury" pitchFamily="18" charset="0"/>
              </a:rPr>
              <a:t>Вы можете его </a:t>
            </a:r>
            <a:r>
              <a:rPr lang="ru-RU" sz="1600" dirty="0">
                <a:solidFill>
                  <a:srgbClr val="695CB8"/>
                </a:solidFill>
                <a:latin typeface="Century" pitchFamily="18" charset="0"/>
              </a:rPr>
              <a:t>читать</a:t>
            </a:r>
            <a:r>
              <a:rPr lang="ru-RU" sz="1600" dirty="0">
                <a:latin typeface="Century" pitchFamily="18" charset="0"/>
              </a:rPr>
              <a:t>, </a:t>
            </a:r>
            <a:r>
              <a:rPr lang="ru-RU" sz="1600" dirty="0">
                <a:solidFill>
                  <a:srgbClr val="695CB8"/>
                </a:solidFill>
                <a:latin typeface="Century" pitchFamily="18" charset="0"/>
              </a:rPr>
              <a:t>перелистывать</a:t>
            </a:r>
            <a:r>
              <a:rPr lang="ru-RU" sz="1600" dirty="0">
                <a:latin typeface="Century" pitchFamily="18" charset="0"/>
              </a:rPr>
              <a:t> всеми стандартными способами. У каждого документа есть </a:t>
            </a:r>
            <a:r>
              <a:rPr lang="ru-RU" sz="1600" dirty="0">
                <a:solidFill>
                  <a:srgbClr val="695CB8"/>
                </a:solidFill>
                <a:latin typeface="Century" pitchFamily="18" charset="0"/>
              </a:rPr>
              <a:t>справка</a:t>
            </a:r>
            <a:r>
              <a:rPr lang="ru-RU" sz="1600" dirty="0">
                <a:latin typeface="Century" pitchFamily="18" charset="0"/>
              </a:rPr>
              <a:t>, в которой можно увидеть источник публикации, примечание к документу, также узнать его </a:t>
            </a:r>
            <a:r>
              <a:rPr lang="ru-RU" sz="1600" dirty="0" smtClean="0">
                <a:latin typeface="Century" pitchFamily="18" charset="0"/>
              </a:rPr>
              <a:t>статус (</a:t>
            </a:r>
            <a:r>
              <a:rPr lang="ru-RU" sz="1600" dirty="0">
                <a:latin typeface="Century" pitchFamily="18" charset="0"/>
              </a:rPr>
              <a:t>действие). </a:t>
            </a:r>
          </a:p>
        </p:txBody>
      </p:sp>
      <p:sp>
        <p:nvSpPr>
          <p:cNvPr id="18" name="Прямоугольник 17"/>
          <p:cNvSpPr/>
          <p:nvPr/>
        </p:nvSpPr>
        <p:spPr>
          <a:xfrm flipV="1">
            <a:off x="3981386" y="3325073"/>
            <a:ext cx="252028" cy="157170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flipV="1">
            <a:off x="4107400" y="2705324"/>
            <a:ext cx="764069" cy="291628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 flipV="1">
            <a:off x="971601" y="2548154"/>
            <a:ext cx="360040" cy="157170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Группа 20"/>
          <p:cNvGrpSpPr/>
          <p:nvPr/>
        </p:nvGrpSpPr>
        <p:grpSpPr>
          <a:xfrm>
            <a:off x="7370109" y="3523056"/>
            <a:ext cx="1874366" cy="922877"/>
            <a:chOff x="7396738" y="3553591"/>
            <a:chExt cx="1881844" cy="928211"/>
          </a:xfrm>
        </p:grpSpPr>
        <p:sp>
          <p:nvSpPr>
            <p:cNvPr id="22" name="Прямоугольник 21">
              <a:hlinkClick r:id="rId5" action="ppaction://hlinksldjump"/>
            </p:cNvPr>
            <p:cNvSpPr/>
            <p:nvPr/>
          </p:nvSpPr>
          <p:spPr>
            <a:xfrm>
              <a:off x="7396738" y="3553591"/>
              <a:ext cx="1778483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3" name="TextBox 22">
              <a:hlinkClick r:id="rId6" action="ppaction://hlinksldjump"/>
            </p:cNvPr>
            <p:cNvSpPr txBox="1"/>
            <p:nvPr/>
          </p:nvSpPr>
          <p:spPr>
            <a:xfrm>
              <a:off x="7431373" y="3833031"/>
              <a:ext cx="1847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Book Antiqua" pitchFamily="18" charset="0"/>
                </a:rPr>
                <a:t>Упражнение</a:t>
              </a:r>
              <a:endParaRPr lang="ru-RU" dirty="0">
                <a:latin typeface="Book Antiqua" pitchFamily="18" charset="0"/>
              </a:endParaRPr>
            </a:p>
          </p:txBody>
        </p:sp>
      </p:grpSp>
      <p:sp>
        <p:nvSpPr>
          <p:cNvPr id="24" name="Прямоугольник 23">
            <a:hlinkClick r:id="rId5" action="ppaction://hlinksldjump"/>
          </p:cNvPr>
          <p:cNvSpPr/>
          <p:nvPr/>
        </p:nvSpPr>
        <p:spPr>
          <a:xfrm>
            <a:off x="7380312" y="259484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hlinkClick r:id="rId7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hlinkClick r:id="rId7" action="ppaction://hlinksldjump"/>
          </p:cNvPr>
          <p:cNvSpPr txBox="1"/>
          <p:nvPr/>
        </p:nvSpPr>
        <p:spPr>
          <a:xfrm>
            <a:off x="7614084" y="1846565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27" name="TextBox 26">
            <a:hlinkClick r:id="rId5" action="ppaction://hlinksldjump"/>
          </p:cNvPr>
          <p:cNvSpPr txBox="1"/>
          <p:nvPr/>
        </p:nvSpPr>
        <p:spPr>
          <a:xfrm>
            <a:off x="7795322" y="2926218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28" name="Picture 17" descr="http://mobirobi.net/uploads/posts/2012-12/1355684658_56747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96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8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82689" y="1841258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" pitchFamily="18" charset="0"/>
              </a:rPr>
              <a:t>3.4 Вернитесь в карточку поиска и отчистите ее.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8" y="2708920"/>
            <a:ext cx="5256584" cy="3942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Группа 21"/>
          <p:cNvGrpSpPr/>
          <p:nvPr/>
        </p:nvGrpSpPr>
        <p:grpSpPr>
          <a:xfrm>
            <a:off x="7370109" y="3523056"/>
            <a:ext cx="1874366" cy="922877"/>
            <a:chOff x="7396738" y="3553591"/>
            <a:chExt cx="1881844" cy="928211"/>
          </a:xfrm>
        </p:grpSpPr>
        <p:sp>
          <p:nvSpPr>
            <p:cNvPr id="23" name="Прямоугольник 22">
              <a:hlinkClick r:id="rId4" action="ppaction://hlinksldjump"/>
            </p:cNvPr>
            <p:cNvSpPr/>
            <p:nvPr/>
          </p:nvSpPr>
          <p:spPr>
            <a:xfrm>
              <a:off x="7396738" y="3553591"/>
              <a:ext cx="1778483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5" name="TextBox 24">
              <a:hlinkClick r:id="rId5" action="ppaction://hlinksldjump"/>
            </p:cNvPr>
            <p:cNvSpPr txBox="1"/>
            <p:nvPr/>
          </p:nvSpPr>
          <p:spPr>
            <a:xfrm>
              <a:off x="7431373" y="3833031"/>
              <a:ext cx="1847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Book Antiqua" pitchFamily="18" charset="0"/>
                </a:rPr>
                <a:t>Упражнение</a:t>
              </a:r>
              <a:endParaRPr lang="ru-RU" dirty="0">
                <a:latin typeface="Book Antiqua" pitchFamily="18" charset="0"/>
              </a:endParaRPr>
            </a:p>
          </p:txBody>
        </p:sp>
      </p:grpSp>
      <p:sp>
        <p:nvSpPr>
          <p:cNvPr id="26" name="Прямоугольник 25">
            <a:hlinkClick r:id="rId4" action="ppaction://hlinksldjump"/>
          </p:cNvPr>
          <p:cNvSpPr/>
          <p:nvPr/>
        </p:nvSpPr>
        <p:spPr>
          <a:xfrm>
            <a:off x="7380312" y="259484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hlinkClick r:id="rId6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>
            <a:hlinkClick r:id="rId6" action="ppaction://hlinksldjump"/>
          </p:cNvPr>
          <p:cNvSpPr txBox="1"/>
          <p:nvPr/>
        </p:nvSpPr>
        <p:spPr>
          <a:xfrm>
            <a:off x="7614084" y="1846565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29" name="TextBox 28">
            <a:hlinkClick r:id="rId4" action="ppaction://hlinksldjump"/>
          </p:cNvPr>
          <p:cNvSpPr txBox="1"/>
          <p:nvPr/>
        </p:nvSpPr>
        <p:spPr>
          <a:xfrm>
            <a:off x="7795322" y="2926218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13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96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8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1988840"/>
            <a:ext cx="46805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3.5 Выполните упражнение.</a:t>
            </a:r>
          </a:p>
          <a:p>
            <a:r>
              <a:rPr lang="ru-RU" dirty="0" smtClean="0">
                <a:latin typeface="Century" pitchFamily="18" charset="0"/>
              </a:rPr>
              <a:t>Найдите документ по номеру.</a:t>
            </a:r>
          </a:p>
          <a:p>
            <a:r>
              <a:rPr lang="ru-RU" dirty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  </a:t>
            </a:r>
          </a:p>
          <a:p>
            <a:r>
              <a:rPr lang="ru-RU" dirty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     </a:t>
            </a:r>
            <a:r>
              <a:rPr lang="ru-RU" b="1" dirty="0" smtClean="0">
                <a:latin typeface="Century" pitchFamily="18" charset="0"/>
              </a:rPr>
              <a:t>Закон от 22.08.1996 №125-ФЗ «О высшем и послевузовском образовании»</a:t>
            </a:r>
          </a:p>
          <a:p>
            <a:endParaRPr lang="ru-RU" b="1" dirty="0" smtClean="0">
              <a:latin typeface="Century" pitchFamily="18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48" y="3556741"/>
            <a:ext cx="4048808" cy="3036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Группа 15"/>
          <p:cNvGrpSpPr/>
          <p:nvPr/>
        </p:nvGrpSpPr>
        <p:grpSpPr>
          <a:xfrm>
            <a:off x="7370109" y="3523056"/>
            <a:ext cx="1874366" cy="922877"/>
            <a:chOff x="7396738" y="3553591"/>
            <a:chExt cx="1881844" cy="928211"/>
          </a:xfrm>
        </p:grpSpPr>
        <p:sp>
          <p:nvSpPr>
            <p:cNvPr id="17" name="Прямоугольник 16">
              <a:hlinkClick r:id="rId4" action="ppaction://hlinksldjump"/>
            </p:cNvPr>
            <p:cNvSpPr/>
            <p:nvPr/>
          </p:nvSpPr>
          <p:spPr>
            <a:xfrm>
              <a:off x="7396738" y="3553591"/>
              <a:ext cx="1778483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8" name="TextBox 17">
              <a:hlinkClick r:id="rId5" action="ppaction://hlinksldjump"/>
            </p:cNvPr>
            <p:cNvSpPr txBox="1"/>
            <p:nvPr/>
          </p:nvSpPr>
          <p:spPr>
            <a:xfrm>
              <a:off x="7431373" y="3833031"/>
              <a:ext cx="1847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Book Antiqua" pitchFamily="18" charset="0"/>
                </a:rPr>
                <a:t>Упражнение</a:t>
              </a:r>
              <a:endParaRPr lang="ru-RU" dirty="0">
                <a:latin typeface="Book Antiqua" pitchFamily="18" charset="0"/>
              </a:endParaRPr>
            </a:p>
          </p:txBody>
        </p:sp>
      </p:grpSp>
      <p:sp>
        <p:nvSpPr>
          <p:cNvPr id="19" name="Прямоугольник 18">
            <a:hlinkClick r:id="rId4" action="ppaction://hlinksldjump"/>
          </p:cNvPr>
          <p:cNvSpPr/>
          <p:nvPr/>
        </p:nvSpPr>
        <p:spPr>
          <a:xfrm>
            <a:off x="7380312" y="259484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hlinkClick r:id="rId6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hlinkClick r:id="rId6" action="ppaction://hlinksldjump"/>
          </p:cNvPr>
          <p:cNvSpPr txBox="1"/>
          <p:nvPr/>
        </p:nvSpPr>
        <p:spPr>
          <a:xfrm>
            <a:off x="7614084" y="1846565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22" name="TextBox 21">
            <a:hlinkClick r:id="rId4" action="ppaction://hlinksldjump"/>
          </p:cNvPr>
          <p:cNvSpPr txBox="1"/>
          <p:nvPr/>
        </p:nvSpPr>
        <p:spPr>
          <a:xfrm>
            <a:off x="7795322" y="2926218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13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11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8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11830" y="1659348"/>
            <a:ext cx="66792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entury" pitchFamily="18" charset="0"/>
              </a:rPr>
              <a:t>4. Поиск документа по дате принятия.</a:t>
            </a:r>
          </a:p>
          <a:p>
            <a:r>
              <a:rPr lang="ru-RU" sz="2000" dirty="0">
                <a:latin typeface="Century" pitchFamily="18" charset="0"/>
              </a:rPr>
              <a:t> </a:t>
            </a:r>
            <a:r>
              <a:rPr lang="ru-RU" sz="2000" dirty="0" smtClean="0">
                <a:latin typeface="Century" pitchFamily="18" charset="0"/>
              </a:rPr>
              <a:t>   Вам известна только дата принятия документа- 10.01.2002</a:t>
            </a:r>
            <a:endParaRPr lang="en-US" sz="2000" dirty="0" smtClean="0">
              <a:latin typeface="Century" pitchFamily="18" charset="0"/>
            </a:endParaRPr>
          </a:p>
          <a:p>
            <a:r>
              <a:rPr lang="en-US" sz="2000" dirty="0" smtClean="0">
                <a:latin typeface="Century" pitchFamily="18" charset="0"/>
              </a:rPr>
              <a:t>        4</a:t>
            </a:r>
            <a:r>
              <a:rPr lang="ru-RU" sz="2000" dirty="0" smtClean="0">
                <a:latin typeface="Century" pitchFamily="18" charset="0"/>
              </a:rPr>
              <a:t>.1 Отчистите карточку поиска, раскройте поле «Дата» и в первую строчку (точная дата) введите известную вам дату без точек (или выберите число из календаря). </a:t>
            </a:r>
            <a:endParaRPr lang="ru-RU" sz="2000" dirty="0">
              <a:latin typeface="Century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1" t="10599"/>
          <a:stretch/>
        </p:blipFill>
        <p:spPr bwMode="auto">
          <a:xfrm>
            <a:off x="539552" y="3984494"/>
            <a:ext cx="2734847" cy="2688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5" t="5664" r="8318"/>
          <a:stretch/>
        </p:blipFill>
        <p:spPr bwMode="auto">
          <a:xfrm>
            <a:off x="4534645" y="3934062"/>
            <a:ext cx="2456419" cy="2788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91880" y="515719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Или</a:t>
            </a:r>
            <a:endParaRPr lang="ru-RU" dirty="0">
              <a:latin typeface="Century" pitchFamily="18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7370109" y="3523056"/>
            <a:ext cx="1874366" cy="922877"/>
            <a:chOff x="7396738" y="3553591"/>
            <a:chExt cx="1881844" cy="928211"/>
          </a:xfrm>
        </p:grpSpPr>
        <p:sp>
          <p:nvSpPr>
            <p:cNvPr id="19" name="Прямоугольник 18">
              <a:hlinkClick r:id="rId5" action="ppaction://hlinksldjump"/>
            </p:cNvPr>
            <p:cNvSpPr/>
            <p:nvPr/>
          </p:nvSpPr>
          <p:spPr>
            <a:xfrm>
              <a:off x="7396738" y="3553591"/>
              <a:ext cx="1778483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" name="TextBox 19">
              <a:hlinkClick r:id="rId6" action="ppaction://hlinksldjump"/>
            </p:cNvPr>
            <p:cNvSpPr txBox="1"/>
            <p:nvPr/>
          </p:nvSpPr>
          <p:spPr>
            <a:xfrm>
              <a:off x="7431373" y="3833031"/>
              <a:ext cx="1847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Book Antiqua" pitchFamily="18" charset="0"/>
                </a:rPr>
                <a:t>Упражнение</a:t>
              </a:r>
              <a:endParaRPr lang="ru-RU" dirty="0">
                <a:latin typeface="Book Antiqua" pitchFamily="18" charset="0"/>
              </a:endParaRPr>
            </a:p>
          </p:txBody>
        </p:sp>
      </p:grpSp>
      <p:sp>
        <p:nvSpPr>
          <p:cNvPr id="21" name="Прямоугольник 20">
            <a:hlinkClick r:id="rId5" action="ppaction://hlinksldjump"/>
          </p:cNvPr>
          <p:cNvSpPr/>
          <p:nvPr/>
        </p:nvSpPr>
        <p:spPr>
          <a:xfrm>
            <a:off x="7380312" y="259484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hlinkClick r:id="rId7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hlinkClick r:id="rId7" action="ppaction://hlinksldjump"/>
          </p:cNvPr>
          <p:cNvSpPr txBox="1"/>
          <p:nvPr/>
        </p:nvSpPr>
        <p:spPr>
          <a:xfrm>
            <a:off x="7614084" y="1846565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24" name="TextBox 23">
            <a:hlinkClick r:id="rId5" action="ppaction://hlinksldjump"/>
          </p:cNvPr>
          <p:cNvSpPr txBox="1"/>
          <p:nvPr/>
        </p:nvSpPr>
        <p:spPr>
          <a:xfrm>
            <a:off x="7795322" y="2926218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16" name="Picture 17" descr="http://mobirobi.net/uploads/posts/2012-12/1355684658_56747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19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8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79512" y="1977114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4.2 Постойте список документов (</a:t>
            </a:r>
            <a:r>
              <a:rPr lang="en-US" dirty="0" smtClean="0">
                <a:latin typeface="Century" pitchFamily="18" charset="0"/>
              </a:rPr>
              <a:t>F9</a:t>
            </a:r>
            <a:r>
              <a:rPr lang="ru-RU" dirty="0" smtClean="0">
                <a:latin typeface="Century" pitchFamily="18" charset="0"/>
              </a:rPr>
              <a:t>).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t="39403" b="17922"/>
          <a:stretch/>
        </p:blipFill>
        <p:spPr bwMode="auto">
          <a:xfrm>
            <a:off x="189721" y="2492896"/>
            <a:ext cx="2775114" cy="2099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 flipV="1">
            <a:off x="1240445" y="3839294"/>
            <a:ext cx="1603363" cy="255076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3720594" y="343155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4.3 Выберите документ.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7" b="44137"/>
          <a:stretch/>
        </p:blipFill>
        <p:spPr bwMode="auto">
          <a:xfrm>
            <a:off x="3419872" y="4168100"/>
            <a:ext cx="3647028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Группа 20"/>
          <p:cNvGrpSpPr/>
          <p:nvPr/>
        </p:nvGrpSpPr>
        <p:grpSpPr>
          <a:xfrm>
            <a:off x="7370109" y="3523056"/>
            <a:ext cx="1874366" cy="922877"/>
            <a:chOff x="7396738" y="3553591"/>
            <a:chExt cx="1881844" cy="928211"/>
          </a:xfrm>
        </p:grpSpPr>
        <p:sp>
          <p:nvSpPr>
            <p:cNvPr id="22" name="Прямоугольник 21">
              <a:hlinkClick r:id="rId5" action="ppaction://hlinksldjump"/>
            </p:cNvPr>
            <p:cNvSpPr/>
            <p:nvPr/>
          </p:nvSpPr>
          <p:spPr>
            <a:xfrm>
              <a:off x="7396738" y="3553591"/>
              <a:ext cx="1778483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3" name="TextBox 22">
              <a:hlinkClick r:id="rId6" action="ppaction://hlinksldjump"/>
            </p:cNvPr>
            <p:cNvSpPr txBox="1"/>
            <p:nvPr/>
          </p:nvSpPr>
          <p:spPr>
            <a:xfrm>
              <a:off x="7431373" y="3833031"/>
              <a:ext cx="1847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Book Antiqua" pitchFamily="18" charset="0"/>
                </a:rPr>
                <a:t>Упражнение</a:t>
              </a:r>
              <a:endParaRPr lang="ru-RU" dirty="0">
                <a:latin typeface="Book Antiqua" pitchFamily="18" charset="0"/>
              </a:endParaRPr>
            </a:p>
          </p:txBody>
        </p:sp>
      </p:grpSp>
      <p:sp>
        <p:nvSpPr>
          <p:cNvPr id="24" name="Прямоугольник 23">
            <a:hlinkClick r:id="rId5" action="ppaction://hlinksldjump"/>
          </p:cNvPr>
          <p:cNvSpPr/>
          <p:nvPr/>
        </p:nvSpPr>
        <p:spPr>
          <a:xfrm>
            <a:off x="7380312" y="259484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hlinkClick r:id="rId7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hlinkClick r:id="rId7" action="ppaction://hlinksldjump"/>
          </p:cNvPr>
          <p:cNvSpPr txBox="1"/>
          <p:nvPr/>
        </p:nvSpPr>
        <p:spPr>
          <a:xfrm>
            <a:off x="7614084" y="1846565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27" name="TextBox 26">
            <a:hlinkClick r:id="rId5" action="ppaction://hlinksldjump"/>
          </p:cNvPr>
          <p:cNvSpPr txBox="1"/>
          <p:nvPr/>
        </p:nvSpPr>
        <p:spPr>
          <a:xfrm>
            <a:off x="7795322" y="2926218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17" name="Picture 17" descr="http://mobirobi.net/uploads/posts/2012-12/1355684658_56747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31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8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95536" y="2159555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4.4 Откройте документ.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04"/>
          <a:stretch/>
        </p:blipFill>
        <p:spPr bwMode="auto">
          <a:xfrm>
            <a:off x="151926" y="2676030"/>
            <a:ext cx="3483970" cy="3777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51920" y="3844934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4.5 Возвратитесь </a:t>
            </a:r>
            <a:r>
              <a:rPr lang="ru-RU" dirty="0">
                <a:latin typeface="Century" pitchFamily="18" charset="0"/>
              </a:rPr>
              <a:t>в</a:t>
            </a:r>
            <a:r>
              <a:rPr lang="ru-RU" dirty="0" smtClean="0">
                <a:latin typeface="Century" pitchFamily="18" charset="0"/>
              </a:rPr>
              <a:t> карточку поиска и отчистите её.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90"/>
          <a:stretch/>
        </p:blipFill>
        <p:spPr bwMode="auto">
          <a:xfrm>
            <a:off x="4283968" y="4653136"/>
            <a:ext cx="4228991" cy="1973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7370109" y="3523056"/>
            <a:ext cx="1874366" cy="922877"/>
            <a:chOff x="7396738" y="3553591"/>
            <a:chExt cx="1881844" cy="928211"/>
          </a:xfrm>
        </p:grpSpPr>
        <p:sp>
          <p:nvSpPr>
            <p:cNvPr id="20" name="Прямоугольник 19">
              <a:hlinkClick r:id="rId5" action="ppaction://hlinksldjump"/>
            </p:cNvPr>
            <p:cNvSpPr/>
            <p:nvPr/>
          </p:nvSpPr>
          <p:spPr>
            <a:xfrm>
              <a:off x="7396738" y="3553591"/>
              <a:ext cx="1778483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1" name="TextBox 20">
              <a:hlinkClick r:id="rId6" action="ppaction://hlinksldjump"/>
            </p:cNvPr>
            <p:cNvSpPr txBox="1"/>
            <p:nvPr/>
          </p:nvSpPr>
          <p:spPr>
            <a:xfrm>
              <a:off x="7431373" y="3833031"/>
              <a:ext cx="1847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Book Antiqua" pitchFamily="18" charset="0"/>
                </a:rPr>
                <a:t>Упражнение</a:t>
              </a:r>
              <a:endParaRPr lang="ru-RU" dirty="0">
                <a:latin typeface="Book Antiqua" pitchFamily="18" charset="0"/>
              </a:endParaRPr>
            </a:p>
          </p:txBody>
        </p:sp>
      </p:grpSp>
      <p:sp>
        <p:nvSpPr>
          <p:cNvPr id="22" name="Прямоугольник 21">
            <a:hlinkClick r:id="rId5" action="ppaction://hlinksldjump"/>
          </p:cNvPr>
          <p:cNvSpPr/>
          <p:nvPr/>
        </p:nvSpPr>
        <p:spPr>
          <a:xfrm>
            <a:off x="7380312" y="259484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hlinkClick r:id="rId7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hlinkClick r:id="rId7" action="ppaction://hlinksldjump"/>
          </p:cNvPr>
          <p:cNvSpPr txBox="1"/>
          <p:nvPr/>
        </p:nvSpPr>
        <p:spPr>
          <a:xfrm>
            <a:off x="7614084" y="1846565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25" name="TextBox 24">
            <a:hlinkClick r:id="rId5" action="ppaction://hlinksldjump"/>
          </p:cNvPr>
          <p:cNvSpPr txBox="1"/>
          <p:nvPr/>
        </p:nvSpPr>
        <p:spPr>
          <a:xfrm>
            <a:off x="7795322" y="2926218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17" name="Picture 17" descr="http://mobirobi.net/uploads/posts/2012-12/1355684658_56747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53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8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55576" y="1910555"/>
            <a:ext cx="46085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4.6 Выполните упражнение.</a:t>
            </a:r>
          </a:p>
          <a:p>
            <a:r>
              <a:rPr lang="ru-RU" dirty="0">
                <a:latin typeface="Century" pitchFamily="18" charset="0"/>
              </a:rPr>
              <a:t>  </a:t>
            </a:r>
            <a:r>
              <a:rPr lang="ru-RU" dirty="0" smtClean="0">
                <a:latin typeface="Century" pitchFamily="18" charset="0"/>
              </a:rPr>
              <a:t>      Найдите указ по дате принятия.</a:t>
            </a:r>
          </a:p>
          <a:p>
            <a:r>
              <a:rPr lang="ru-RU" dirty="0">
                <a:latin typeface="Century" pitchFamily="18" charset="0"/>
              </a:rPr>
              <a:t> </a:t>
            </a:r>
            <a:endParaRPr lang="ru-RU" dirty="0" smtClean="0">
              <a:latin typeface="Century" pitchFamily="18" charset="0"/>
            </a:endParaRPr>
          </a:p>
          <a:p>
            <a:r>
              <a:rPr lang="ru-RU" b="1" dirty="0">
                <a:latin typeface="Century" pitchFamily="18" charset="0"/>
              </a:rPr>
              <a:t> </a:t>
            </a:r>
            <a:r>
              <a:rPr lang="ru-RU" b="1" dirty="0" smtClean="0">
                <a:latin typeface="Century" pitchFamily="18" charset="0"/>
              </a:rPr>
              <a:t>      Указ Президента РФ от 15.02.1994 «О штандарте (флаге) Президента Российской Федерации»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224" y="3717032"/>
            <a:ext cx="3637216" cy="2727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Группа 16"/>
          <p:cNvGrpSpPr/>
          <p:nvPr/>
        </p:nvGrpSpPr>
        <p:grpSpPr>
          <a:xfrm>
            <a:off x="7370109" y="3523056"/>
            <a:ext cx="1874366" cy="922877"/>
            <a:chOff x="7396738" y="3553591"/>
            <a:chExt cx="1881844" cy="928211"/>
          </a:xfrm>
        </p:grpSpPr>
        <p:sp>
          <p:nvSpPr>
            <p:cNvPr id="18" name="Прямоугольник 17">
              <a:hlinkClick r:id="rId4" action="ppaction://hlinksldjump"/>
            </p:cNvPr>
            <p:cNvSpPr/>
            <p:nvPr/>
          </p:nvSpPr>
          <p:spPr>
            <a:xfrm>
              <a:off x="7396738" y="3553591"/>
              <a:ext cx="1778483" cy="928211"/>
            </a:xfrm>
            <a:prstGeom prst="rect">
              <a:avLst/>
            </a:prstGeom>
            <a:gradFill flip="none" rotWithShape="1">
              <a:gsLst>
                <a:gs pos="100000">
                  <a:srgbClr val="FF6600"/>
                </a:gs>
                <a:gs pos="67000">
                  <a:srgbClr val="FBB63B"/>
                </a:gs>
                <a:gs pos="100000">
                  <a:srgbClr val="FBB63B"/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9" name="TextBox 18">
              <a:hlinkClick r:id="rId5" action="ppaction://hlinksldjump"/>
            </p:cNvPr>
            <p:cNvSpPr txBox="1"/>
            <p:nvPr/>
          </p:nvSpPr>
          <p:spPr>
            <a:xfrm>
              <a:off x="7431373" y="3833031"/>
              <a:ext cx="1847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Book Antiqua" pitchFamily="18" charset="0"/>
                </a:rPr>
                <a:t>Упражнение</a:t>
              </a:r>
              <a:endParaRPr lang="ru-RU" dirty="0">
                <a:latin typeface="Book Antiqua" pitchFamily="18" charset="0"/>
              </a:endParaRPr>
            </a:p>
          </p:txBody>
        </p:sp>
      </p:grpSp>
      <p:sp>
        <p:nvSpPr>
          <p:cNvPr id="20" name="Прямоугольник 19">
            <a:hlinkClick r:id="rId4" action="ppaction://hlinksldjump"/>
          </p:cNvPr>
          <p:cNvSpPr/>
          <p:nvPr/>
        </p:nvSpPr>
        <p:spPr>
          <a:xfrm>
            <a:off x="7380312" y="259484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hlinkClick r:id="rId6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hlinkClick r:id="rId6" action="ppaction://hlinksldjump"/>
          </p:cNvPr>
          <p:cNvSpPr txBox="1"/>
          <p:nvPr/>
        </p:nvSpPr>
        <p:spPr>
          <a:xfrm>
            <a:off x="7614084" y="1846565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23" name="TextBox 22">
            <a:hlinkClick r:id="rId4" action="ppaction://hlinksldjump"/>
          </p:cNvPr>
          <p:cNvSpPr txBox="1"/>
          <p:nvPr/>
        </p:nvSpPr>
        <p:spPr>
          <a:xfrm>
            <a:off x="7795322" y="2926218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13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44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8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84853" y="1723663"/>
            <a:ext cx="67687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entury" pitchFamily="18" charset="0"/>
              </a:rPr>
              <a:t>5. Поиск документа по названию.</a:t>
            </a:r>
          </a:p>
          <a:p>
            <a:r>
              <a:rPr lang="ru-RU" dirty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    Вам известно название документа, но не известны дата и номер.</a:t>
            </a:r>
          </a:p>
          <a:p>
            <a:r>
              <a:rPr lang="ru-RU" dirty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     5.1 Раскройте поле «Название документа», пред вами два поиска основной и расширенный.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3" b="32640"/>
          <a:stretch/>
        </p:blipFill>
        <p:spPr bwMode="auto">
          <a:xfrm>
            <a:off x="465852" y="3318586"/>
            <a:ext cx="3746108" cy="2486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 flipV="1">
            <a:off x="1187624" y="4107038"/>
            <a:ext cx="432048" cy="258063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1" t="17611" r="-12715" b="4516"/>
          <a:stretch/>
        </p:blipFill>
        <p:spPr bwMode="auto">
          <a:xfrm>
            <a:off x="5076056" y="3475523"/>
            <a:ext cx="3781638" cy="2965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 flipV="1">
            <a:off x="5508104" y="3645024"/>
            <a:ext cx="576064" cy="188104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hlinkClick r:id="rId5" action="ppaction://hlinksldjump"/>
          </p:cNvPr>
          <p:cNvSpPr/>
          <p:nvPr/>
        </p:nvSpPr>
        <p:spPr>
          <a:xfrm>
            <a:off x="7380312" y="2492896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hlinkClick r:id="rId6" action="ppaction://hlinksldjump"/>
          </p:cNvPr>
          <p:cNvSpPr/>
          <p:nvPr/>
        </p:nvSpPr>
        <p:spPr>
          <a:xfrm>
            <a:off x="7380312" y="156468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hlinkClick r:id="rId6" action="ppaction://hlinksldjump"/>
          </p:cNvPr>
          <p:cNvSpPr txBox="1"/>
          <p:nvPr/>
        </p:nvSpPr>
        <p:spPr>
          <a:xfrm>
            <a:off x="7614084" y="170562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24" name="TextBox 23">
            <a:hlinkClick r:id="rId5" action="ppaction://hlinksldjump"/>
          </p:cNvPr>
          <p:cNvSpPr txBox="1"/>
          <p:nvPr/>
        </p:nvSpPr>
        <p:spPr>
          <a:xfrm>
            <a:off x="7795322" y="2790584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13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.4dk.ru/images/lenobl/lenob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2" y="3677447"/>
            <a:ext cx="3888431" cy="277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844824"/>
            <a:ext cx="74523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Century" pitchFamily="18" charset="0"/>
              </a:rPr>
              <a:t>Спустя десять лет  после выпуска первой системы, в 2002 году внедрен Единый стандарт качества Сети КонсультантПлюс, в соответствии с которым каждому пользователю КонсультантПлюс обеспечена постоянная сервисная поддержка со стороны 700 региональных информационных центров по всей России.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71597" y="4180344"/>
            <a:ext cx="56521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ru-RU" dirty="0" smtClean="0">
                <a:latin typeface="Century" pitchFamily="18" charset="0"/>
              </a:rPr>
              <a:t>В этом же году компания "КонсультантПлюс" стала победителем в номинации "Правовая информационно-справочная система"  и по результатам опроса "Лучший продукт 2001 года", проведенного журналом "Мир ПК". </a:t>
            </a:r>
            <a:endParaRPr lang="ru-RU" dirty="0">
              <a:latin typeface="Century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02564" y="5934670"/>
            <a:ext cx="52200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Century" pitchFamily="18" charset="0"/>
              </a:rPr>
              <a:t>В дальнейшем такие награды компания неизменно получала еще на протяжении 6 лет.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7" name="Picture 17" descr="http://mobirobi.net/uploads/posts/2012-12/1355684658_56747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09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8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750" y="4005064"/>
            <a:ext cx="4659746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68767" y="4147046"/>
            <a:ext cx="46061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Основной поиск</a:t>
            </a:r>
            <a:r>
              <a:rPr lang="ru-RU" dirty="0" smtClean="0">
                <a:latin typeface="Century" pitchFamily="18" charset="0"/>
              </a:rPr>
              <a:t> нужен для того, чтобы не упустить ничего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 важного</a:t>
            </a:r>
            <a:r>
              <a:rPr lang="ru-RU" dirty="0" smtClean="0">
                <a:latin typeface="Century" pitchFamily="18" charset="0"/>
              </a:rPr>
              <a:t>. Слова при этом поиске можно набирать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в любой последовательности и с любыми окончаниями</a:t>
            </a:r>
            <a:r>
              <a:rPr lang="ru-RU" dirty="0" smtClean="0">
                <a:latin typeface="Century" pitchFamily="18" charset="0"/>
              </a:rPr>
              <a:t>, а также можете набирать общепринятые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аббревиатуры</a:t>
            </a:r>
            <a:r>
              <a:rPr lang="ru-RU" dirty="0" smtClean="0">
                <a:latin typeface="Century" pitchFamily="18" charset="0"/>
              </a:rPr>
              <a:t>. Важное условие при поиске- слова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прописывать полностью, не сокращая </a:t>
            </a:r>
            <a:r>
              <a:rPr lang="ru-RU" dirty="0" smtClean="0">
                <a:latin typeface="Century" pitchFamily="18" charset="0"/>
              </a:rPr>
              <a:t>их. </a:t>
            </a:r>
            <a:endParaRPr lang="ru-RU" dirty="0">
              <a:latin typeface="Century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536" y="1988840"/>
            <a:ext cx="5184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5.2 В поле основного поиска введите предложение: «Об альтернативной гражданской службе».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1" b="43643"/>
          <a:stretch/>
        </p:blipFill>
        <p:spPr bwMode="auto">
          <a:xfrm>
            <a:off x="401553" y="3063358"/>
            <a:ext cx="3781710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hlinkClick r:id="rId5" action="ppaction://hlinksldjump"/>
          </p:cNvPr>
          <p:cNvSpPr/>
          <p:nvPr/>
        </p:nvSpPr>
        <p:spPr>
          <a:xfrm>
            <a:off x="7380312" y="2623661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hlinkClick r:id="rId6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hlinkClick r:id="rId6" action="ppaction://hlinksldjump"/>
          </p:cNvPr>
          <p:cNvSpPr txBox="1"/>
          <p:nvPr/>
        </p:nvSpPr>
        <p:spPr>
          <a:xfrm>
            <a:off x="7614084" y="1836389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19" name="TextBox 18">
            <a:hlinkClick r:id="rId5" action="ppaction://hlinksldjump"/>
          </p:cNvPr>
          <p:cNvSpPr txBox="1"/>
          <p:nvPr/>
        </p:nvSpPr>
        <p:spPr>
          <a:xfrm>
            <a:off x="7795322" y="2921349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13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55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8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3568" y="198884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5.3 Просмотрите документы.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2" b="22482"/>
          <a:stretch/>
        </p:blipFill>
        <p:spPr bwMode="auto">
          <a:xfrm>
            <a:off x="1187624" y="2643675"/>
            <a:ext cx="4086038" cy="3346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>
            <a:hlinkClick r:id="rId4" action="ppaction://hlinksldjump"/>
          </p:cNvPr>
          <p:cNvSpPr/>
          <p:nvPr/>
        </p:nvSpPr>
        <p:spPr>
          <a:xfrm>
            <a:off x="7380312" y="2623661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hlinkClick r:id="rId5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hlinkClick r:id="rId5" action="ppaction://hlinksldjump"/>
          </p:cNvPr>
          <p:cNvSpPr txBox="1"/>
          <p:nvPr/>
        </p:nvSpPr>
        <p:spPr>
          <a:xfrm>
            <a:off x="7614084" y="1836389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16" name="TextBox 15">
            <a:hlinkClick r:id="rId4" action="ppaction://hlinksldjump"/>
          </p:cNvPr>
          <p:cNvSpPr txBox="1"/>
          <p:nvPr/>
        </p:nvSpPr>
        <p:spPr>
          <a:xfrm>
            <a:off x="7795322" y="2921349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10" name="Picture 17" descr="http://mobirobi.net/uploads/posts/2012-12/1355684658_56747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66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8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07606" y="1988840"/>
            <a:ext cx="5444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5.4 Вернитесь в карточку поиска, рассмотрите расширенный поиск и введите предложение</a:t>
            </a:r>
          </a:p>
          <a:p>
            <a:r>
              <a:rPr lang="ru-RU" dirty="0" smtClean="0">
                <a:latin typeface="Century" pitchFamily="18" charset="0"/>
              </a:rPr>
              <a:t>«Об альтернативной гражданской службе», а также укажите опцию «Как словосочетание» 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5" t="1" r="-1" b="3092"/>
          <a:stretch/>
        </p:blipFill>
        <p:spPr bwMode="auto">
          <a:xfrm>
            <a:off x="827584" y="3162192"/>
            <a:ext cx="2954581" cy="3465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44008" y="3604374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5.5 Просмотрите список документов.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1" b="55142"/>
          <a:stretch/>
        </p:blipFill>
        <p:spPr bwMode="auto">
          <a:xfrm>
            <a:off x="4874736" y="4509707"/>
            <a:ext cx="3631792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>
            <a:hlinkClick r:id="rId5" action="ppaction://hlinksldjump"/>
          </p:cNvPr>
          <p:cNvSpPr/>
          <p:nvPr/>
        </p:nvSpPr>
        <p:spPr>
          <a:xfrm>
            <a:off x="7380312" y="2623661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hlinkClick r:id="rId6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hlinkClick r:id="rId6" action="ppaction://hlinksldjump"/>
          </p:cNvPr>
          <p:cNvSpPr txBox="1"/>
          <p:nvPr/>
        </p:nvSpPr>
        <p:spPr>
          <a:xfrm>
            <a:off x="7614084" y="1836389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20" name="TextBox 19">
            <a:hlinkClick r:id="rId5" action="ppaction://hlinksldjump"/>
          </p:cNvPr>
          <p:cNvSpPr txBox="1"/>
          <p:nvPr/>
        </p:nvSpPr>
        <p:spPr>
          <a:xfrm>
            <a:off x="7795322" y="2921349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 flipV="1">
            <a:off x="971600" y="5032682"/>
            <a:ext cx="936104" cy="269113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1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8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86" y="1663809"/>
            <a:ext cx="7713432" cy="5365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1700318"/>
            <a:ext cx="767830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Вкладка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«Расширенный поиск» </a:t>
            </a:r>
            <a:r>
              <a:rPr lang="ru-RU" dirty="0" smtClean="0">
                <a:latin typeface="Century" pitchFamily="18" charset="0"/>
              </a:rPr>
              <a:t>позволяет настраивать параметры поиска в соответствии со спецификой Вашего запроса по:</a:t>
            </a:r>
          </a:p>
          <a:p>
            <a:r>
              <a:rPr lang="ru-RU" dirty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  1.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Близости слов</a:t>
            </a:r>
          </a:p>
          <a:p>
            <a:r>
              <a:rPr lang="ru-RU" dirty="0" smtClean="0">
                <a:latin typeface="Century" pitchFamily="18" charset="0"/>
              </a:rPr>
              <a:t>—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как словосочетание </a:t>
            </a:r>
            <a:r>
              <a:rPr lang="ru-RU" dirty="0" smtClean="0">
                <a:latin typeface="Century" pitchFamily="18" charset="0"/>
              </a:rPr>
              <a:t>(означает, что будут найдены только те документы, в тесте которых искомые слова расположены в таком же порядке, как и в запросе);</a:t>
            </a:r>
          </a:p>
          <a:p>
            <a:r>
              <a:rPr lang="ru-RU" dirty="0" smtClean="0">
                <a:latin typeface="Century" pitchFamily="18" charset="0"/>
              </a:rPr>
              <a:t>—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в пределах названия </a:t>
            </a:r>
            <a:r>
              <a:rPr lang="ru-RU" dirty="0" smtClean="0">
                <a:latin typeface="Century" pitchFamily="18" charset="0"/>
              </a:rPr>
              <a:t>(позволяет найти все слова в пределах названия документов).</a:t>
            </a:r>
          </a:p>
          <a:p>
            <a:r>
              <a:rPr lang="ru-RU" dirty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    2.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Окончаниям</a:t>
            </a:r>
          </a:p>
          <a:p>
            <a:r>
              <a:rPr lang="ru-RU" dirty="0" smtClean="0">
                <a:latin typeface="Century" pitchFamily="18" charset="0"/>
              </a:rPr>
              <a:t>—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с любым окончанием</a:t>
            </a:r>
            <a:r>
              <a:rPr lang="ru-RU" dirty="0" smtClean="0">
                <a:latin typeface="Century" pitchFamily="18" charset="0"/>
              </a:rPr>
              <a:t>;</a:t>
            </a:r>
          </a:p>
          <a:p>
            <a:r>
              <a:rPr lang="ru-RU" dirty="0" smtClean="0">
                <a:latin typeface="Century" pitchFamily="18" charset="0"/>
              </a:rPr>
              <a:t>—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точно как в запросе</a:t>
            </a:r>
            <a:r>
              <a:rPr lang="ru-RU" dirty="0" smtClean="0">
                <a:latin typeface="Century" pitchFamily="18" charset="0"/>
              </a:rPr>
              <a:t>.</a:t>
            </a:r>
          </a:p>
          <a:p>
            <a:r>
              <a:rPr lang="ru-RU" dirty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     3.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Использованию</a:t>
            </a:r>
          </a:p>
          <a:p>
            <a:r>
              <a:rPr lang="ru-RU" dirty="0" smtClean="0">
                <a:latin typeface="Century" pitchFamily="18" charset="0"/>
              </a:rPr>
              <a:t>—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словарь синонимов </a:t>
            </a:r>
            <a:r>
              <a:rPr lang="ru-RU" dirty="0" smtClean="0">
                <a:latin typeface="Century" pitchFamily="18" charset="0"/>
              </a:rPr>
              <a:t>(данная опция позволят в строке поиска набирать не полные термины, а их общепринятые аббревиатуры, а также синонимы. ЕГЭ         единый государственный экзамен</a:t>
            </a:r>
          </a:p>
          <a:p>
            <a:r>
              <a:rPr lang="ru-RU" dirty="0" smtClean="0">
                <a:latin typeface="Century" pitchFamily="18" charset="0"/>
              </a:rPr>
              <a:t>—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связь разных частей речи</a:t>
            </a:r>
            <a:r>
              <a:rPr lang="ru-RU" dirty="0" smtClean="0">
                <a:latin typeface="Century" pitchFamily="18" charset="0"/>
              </a:rPr>
              <a:t>( позволяет искать документы по заданному в строке поиска слову и по однокоренным словам, принадлежащим к другим частям речи).Уволить          увольнение.</a:t>
            </a:r>
            <a:endParaRPr lang="ru-RU" dirty="0">
              <a:latin typeface="Century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2591581" y="5740626"/>
            <a:ext cx="468251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5508104" y="6597352"/>
            <a:ext cx="468251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7" name="Прямоугольник 16">
            <a:hlinkClick r:id="rId4" action="ppaction://hlinksldjump"/>
          </p:cNvPr>
          <p:cNvSpPr/>
          <p:nvPr/>
        </p:nvSpPr>
        <p:spPr>
          <a:xfrm>
            <a:off x="7667946" y="2459326"/>
            <a:ext cx="1476054" cy="805339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hlinkClick r:id="rId5" action="ppaction://hlinksldjump"/>
          </p:cNvPr>
          <p:cNvSpPr/>
          <p:nvPr/>
        </p:nvSpPr>
        <p:spPr>
          <a:xfrm>
            <a:off x="7667946" y="1672056"/>
            <a:ext cx="1476054" cy="805339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hlinkClick r:id="rId5" action="ppaction://hlinksldjump"/>
          </p:cNvPr>
          <p:cNvSpPr txBox="1"/>
          <p:nvPr/>
        </p:nvSpPr>
        <p:spPr>
          <a:xfrm>
            <a:off x="7863593" y="1751559"/>
            <a:ext cx="1084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20" name="TextBox 19">
            <a:hlinkClick r:id="rId4" action="ppaction://hlinksldjump"/>
          </p:cNvPr>
          <p:cNvSpPr txBox="1"/>
          <p:nvPr/>
        </p:nvSpPr>
        <p:spPr>
          <a:xfrm>
            <a:off x="7912223" y="2677329"/>
            <a:ext cx="1190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13" name="Picture 17" descr="http://mobirobi.net/uploads/posts/2012-12/1355684658_56747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14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8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67544" y="1850310"/>
            <a:ext cx="54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5.6 Найдите документы о едином государственном экзамене (используя аббревиатуру ЕГЭ).</a:t>
            </a:r>
          </a:p>
          <a:p>
            <a:r>
              <a:rPr lang="ru-RU" dirty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     5.6.1 В поле «Основной поиск» наберите аббревиатуру «ЕГЭ», нажмите кнопку «Найти» и постройте список документов.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8"/>
          <a:stretch/>
        </p:blipFill>
        <p:spPr bwMode="auto">
          <a:xfrm>
            <a:off x="899592" y="3617408"/>
            <a:ext cx="2873829" cy="3084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12332" y="3594402"/>
            <a:ext cx="4831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5.6.2 Вернитесь в карточку поиска, в поле «Расширенный поиск» отключите опцию «Словарь синонимов». 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4" t="46839"/>
          <a:stretch/>
        </p:blipFill>
        <p:spPr bwMode="auto">
          <a:xfrm>
            <a:off x="5030751" y="4725144"/>
            <a:ext cx="2997633" cy="1898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>
            <a:hlinkClick r:id="rId5" action="ppaction://hlinksldjump"/>
          </p:cNvPr>
          <p:cNvSpPr/>
          <p:nvPr/>
        </p:nvSpPr>
        <p:spPr>
          <a:xfrm>
            <a:off x="7380312" y="2623661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hlinkClick r:id="rId6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hlinkClick r:id="rId6" action="ppaction://hlinksldjump"/>
          </p:cNvPr>
          <p:cNvSpPr txBox="1"/>
          <p:nvPr/>
        </p:nvSpPr>
        <p:spPr>
          <a:xfrm>
            <a:off x="7614084" y="1836389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18" name="TextBox 17">
            <a:hlinkClick r:id="rId5" action="ppaction://hlinksldjump"/>
          </p:cNvPr>
          <p:cNvSpPr txBox="1"/>
          <p:nvPr/>
        </p:nvSpPr>
        <p:spPr>
          <a:xfrm>
            <a:off x="7795322" y="2921349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 flipV="1">
            <a:off x="6533960" y="5280475"/>
            <a:ext cx="1261361" cy="269113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12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8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3528" y="1988840"/>
            <a:ext cx="6264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5.6.3 Постойте список документов  (документов стало меньше, остались те, где встречается только аббревиатура заданных слов-ЕГЭ).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0"/>
          <a:stretch/>
        </p:blipFill>
        <p:spPr bwMode="auto">
          <a:xfrm>
            <a:off x="1115616" y="3087766"/>
            <a:ext cx="3204592" cy="3410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>
            <a:hlinkClick r:id="rId4" action="ppaction://hlinksldjump"/>
          </p:cNvPr>
          <p:cNvSpPr/>
          <p:nvPr/>
        </p:nvSpPr>
        <p:spPr>
          <a:xfrm>
            <a:off x="7380312" y="2623661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hlinkClick r:id="rId5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hlinkClick r:id="rId5" action="ppaction://hlinksldjump"/>
          </p:cNvPr>
          <p:cNvSpPr txBox="1"/>
          <p:nvPr/>
        </p:nvSpPr>
        <p:spPr>
          <a:xfrm>
            <a:off x="7614084" y="1836389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16" name="TextBox 15">
            <a:hlinkClick r:id="rId4" action="ppaction://hlinksldjump"/>
          </p:cNvPr>
          <p:cNvSpPr txBox="1"/>
          <p:nvPr/>
        </p:nvSpPr>
        <p:spPr>
          <a:xfrm>
            <a:off x="7795322" y="2921349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10" name="Picture 17" descr="http://mobirobi.net/uploads/posts/2012-12/1355684658_56747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4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8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3" y="2482720"/>
            <a:ext cx="7208373" cy="3796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3737" y="2609682"/>
            <a:ext cx="66967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Также Система К+ позволяет задавать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сложные выражения с использованием скобок и логических условий.</a:t>
            </a:r>
          </a:p>
          <a:p>
            <a:r>
              <a:rPr lang="ru-RU" dirty="0" smtClean="0">
                <a:latin typeface="Century" pitchFamily="18" charset="0"/>
              </a:rPr>
              <a:t>—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условие «\И» </a:t>
            </a:r>
            <a:r>
              <a:rPr lang="ru-RU" dirty="0" smtClean="0">
                <a:latin typeface="Century" pitchFamily="18" charset="0"/>
              </a:rPr>
              <a:t>означает, что слова одновременно содержаться в названии искомого документа (обязательно при поиске набирать «\И», а не «И»).</a:t>
            </a:r>
          </a:p>
          <a:p>
            <a:r>
              <a:rPr lang="ru-RU" dirty="0" smtClean="0">
                <a:latin typeface="Century" pitchFamily="18" charset="0"/>
              </a:rPr>
              <a:t>—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условие «\ИЛИ» </a:t>
            </a:r>
            <a:r>
              <a:rPr lang="ru-RU" dirty="0" smtClean="0">
                <a:latin typeface="Century" pitchFamily="18" charset="0"/>
              </a:rPr>
              <a:t>означает, что в названии документов, найденных по запросу, будет присутствовать хотя бы одно из этих слов.</a:t>
            </a:r>
          </a:p>
          <a:p>
            <a:r>
              <a:rPr lang="ru-RU" dirty="0" smtClean="0">
                <a:latin typeface="Century" pitchFamily="18" charset="0"/>
              </a:rPr>
              <a:t>—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условие «\КРОМЕ» </a:t>
            </a:r>
            <a:r>
              <a:rPr lang="ru-RU" dirty="0" smtClean="0">
                <a:latin typeface="Century" pitchFamily="18" charset="0"/>
              </a:rPr>
              <a:t>означает, что документы, найденные по соответствующему вопросу, не должны удовлетворять ни одному из выбранных значений.</a:t>
            </a:r>
            <a:endParaRPr lang="ru-RU" dirty="0">
              <a:latin typeface="Century" pitchFamily="18" charset="0"/>
            </a:endParaRPr>
          </a:p>
        </p:txBody>
      </p:sp>
      <p:sp>
        <p:nvSpPr>
          <p:cNvPr id="14" name="Прямоугольник 13">
            <a:hlinkClick r:id="rId4" action="ppaction://hlinksldjump"/>
          </p:cNvPr>
          <p:cNvSpPr/>
          <p:nvPr/>
        </p:nvSpPr>
        <p:spPr>
          <a:xfrm>
            <a:off x="7380312" y="2623661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hlinkClick r:id="rId5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5" action="ppaction://hlinksldjump"/>
          </p:cNvPr>
          <p:cNvSpPr txBox="1"/>
          <p:nvPr/>
        </p:nvSpPr>
        <p:spPr>
          <a:xfrm>
            <a:off x="7614084" y="1836389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17" name="TextBox 16">
            <a:hlinkClick r:id="rId4" action="ppaction://hlinksldjump"/>
          </p:cNvPr>
          <p:cNvSpPr txBox="1"/>
          <p:nvPr/>
        </p:nvSpPr>
        <p:spPr>
          <a:xfrm>
            <a:off x="7795322" y="2921349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10" name="Picture 17" descr="http://mobirobi.net/uploads/posts/2012-12/1355684658_56747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98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8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67544" y="1802415"/>
            <a:ext cx="4824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5.7 Найдите документы, в названиях которых встречаются слова военная или альтернативная служба.  </a:t>
            </a:r>
          </a:p>
          <a:p>
            <a:r>
              <a:rPr lang="ru-RU" dirty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    5.7.1 В «Расширенном поиске» или в «Основном поиске» набираем выражение «</a:t>
            </a:r>
            <a:r>
              <a:rPr lang="ru-RU" u="sng" dirty="0" smtClean="0">
                <a:latin typeface="Century" pitchFamily="18" charset="0"/>
              </a:rPr>
              <a:t>альтернативная \ИЛИ военная служба».</a:t>
            </a:r>
            <a:endParaRPr lang="ru-RU" u="sng" dirty="0">
              <a:latin typeface="Century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5" b="41553"/>
          <a:stretch/>
        </p:blipFill>
        <p:spPr bwMode="auto">
          <a:xfrm>
            <a:off x="847074" y="3789040"/>
            <a:ext cx="3570463" cy="2376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769379" y="3616071"/>
            <a:ext cx="4374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5.7.2 Просмотрите список документов.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7"/>
          <a:stretch/>
        </p:blipFill>
        <p:spPr bwMode="auto">
          <a:xfrm>
            <a:off x="6012160" y="4142146"/>
            <a:ext cx="2173689" cy="2406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>
            <a:hlinkClick r:id="rId5" action="ppaction://hlinksldjump"/>
          </p:cNvPr>
          <p:cNvSpPr/>
          <p:nvPr/>
        </p:nvSpPr>
        <p:spPr>
          <a:xfrm>
            <a:off x="7380312" y="2623661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hlinkClick r:id="rId6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hlinkClick r:id="rId6" action="ppaction://hlinksldjump"/>
          </p:cNvPr>
          <p:cNvSpPr txBox="1"/>
          <p:nvPr/>
        </p:nvSpPr>
        <p:spPr>
          <a:xfrm>
            <a:off x="7614084" y="1836389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22" name="TextBox 21">
            <a:hlinkClick r:id="rId5" action="ppaction://hlinksldjump"/>
          </p:cNvPr>
          <p:cNvSpPr txBox="1"/>
          <p:nvPr/>
        </p:nvSpPr>
        <p:spPr>
          <a:xfrm>
            <a:off x="7795322" y="2921349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13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40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8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95536" y="1916832"/>
            <a:ext cx="56166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entury" pitchFamily="18" charset="0"/>
              </a:rPr>
              <a:t>6. Подведение итогов</a:t>
            </a:r>
            <a:r>
              <a:rPr lang="ru-RU" b="1" dirty="0" smtClean="0"/>
              <a:t>.</a:t>
            </a:r>
          </a:p>
          <a:p>
            <a:r>
              <a:rPr lang="ru-RU" b="1" dirty="0"/>
              <a:t> </a:t>
            </a:r>
            <a:r>
              <a:rPr lang="ru-RU" b="1" dirty="0" smtClean="0"/>
              <a:t>     </a:t>
            </a:r>
          </a:p>
          <a:p>
            <a:r>
              <a:rPr lang="ru-RU" b="1" dirty="0"/>
              <a:t> </a:t>
            </a:r>
            <a:r>
              <a:rPr lang="ru-RU" b="1" dirty="0" smtClean="0"/>
              <a:t>      </a:t>
            </a:r>
          </a:p>
          <a:p>
            <a:r>
              <a:rPr lang="ru-RU" b="1" dirty="0">
                <a:latin typeface="Century" pitchFamily="18" charset="0"/>
              </a:rPr>
              <a:t>	</a:t>
            </a:r>
            <a:r>
              <a:rPr lang="ru-RU" dirty="0" smtClean="0">
                <a:latin typeface="Century" pitchFamily="18" charset="0"/>
              </a:rPr>
              <a:t>На этом уроке Вы познакомились с устройством КонсультантПлюс, с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принципами поиска документов и научились искать документы по точным реквизитам. </a:t>
            </a:r>
            <a:endParaRPr lang="ru-RU" dirty="0">
              <a:solidFill>
                <a:srgbClr val="695CB8"/>
              </a:solidFill>
              <a:latin typeface="Century" pitchFamily="18" charset="0"/>
            </a:endParaRPr>
          </a:p>
        </p:txBody>
      </p:sp>
      <p:sp>
        <p:nvSpPr>
          <p:cNvPr id="12" name="TextBox 11">
            <a:hlinkClick r:id="rId3" action="ppaction://hlinksldjump"/>
          </p:cNvPr>
          <p:cNvSpPr txBox="1"/>
          <p:nvPr/>
        </p:nvSpPr>
        <p:spPr>
          <a:xfrm>
            <a:off x="5383371" y="6383627"/>
            <a:ext cx="3863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  <a:hlinkClick r:id="rId3" action="ppaction://hlinksldjump"/>
              </a:rPr>
              <a:t>Перейти на следующий урок.</a:t>
            </a:r>
            <a:endParaRPr lang="ru-RU" dirty="0">
              <a:latin typeface="Century" pitchFamily="18" charset="0"/>
            </a:endParaRPr>
          </a:p>
        </p:txBody>
      </p:sp>
      <p:sp>
        <p:nvSpPr>
          <p:cNvPr id="13" name="Прямоугольник 12">
            <a:hlinkClick r:id="rId4" action="ppaction://hlinksldjump"/>
          </p:cNvPr>
          <p:cNvSpPr/>
          <p:nvPr/>
        </p:nvSpPr>
        <p:spPr>
          <a:xfrm>
            <a:off x="7380312" y="2623661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hlinkClick r:id="rId5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hlinkClick r:id="rId5" action="ppaction://hlinksldjump"/>
          </p:cNvPr>
          <p:cNvSpPr txBox="1"/>
          <p:nvPr/>
        </p:nvSpPr>
        <p:spPr>
          <a:xfrm>
            <a:off x="7614084" y="1836389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16" name="TextBox 15">
            <a:hlinkClick r:id="rId4" action="ppaction://hlinksldjump"/>
          </p:cNvPr>
          <p:cNvSpPr txBox="1"/>
          <p:nvPr/>
        </p:nvSpPr>
        <p:spPr>
          <a:xfrm>
            <a:off x="7795322" y="2921349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1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10" name="Picture 17" descr="http://mobirobi.net/uploads/posts/2012-12/1355684658_56747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6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>
            <a:hlinkClick r:id="rId3" action="ppaction://hlinksldjump"/>
          </p:cNvPr>
          <p:cNvSpPr/>
          <p:nvPr/>
        </p:nvSpPr>
        <p:spPr>
          <a:xfrm>
            <a:off x="7380312" y="264199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hlinkClick r:id="rId4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hlinkClick r:id="rId4" action="ppaction://hlinksldjump"/>
          </p:cNvPr>
          <p:cNvSpPr txBox="1"/>
          <p:nvPr/>
        </p:nvSpPr>
        <p:spPr>
          <a:xfrm>
            <a:off x="7614084" y="185472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18" name="TextBox 17">
            <a:hlinkClick r:id="rId3" action="ppaction://hlinksldjump"/>
          </p:cNvPr>
          <p:cNvSpPr txBox="1"/>
          <p:nvPr/>
        </p:nvSpPr>
        <p:spPr>
          <a:xfrm>
            <a:off x="7795322" y="2939687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ook Antiqua" pitchFamily="18" charset="0"/>
              </a:rPr>
              <a:t>2</a:t>
            </a:r>
            <a:r>
              <a:rPr lang="ru-RU" dirty="0" smtClean="0">
                <a:latin typeface="Book Antiqua" pitchFamily="18" charset="0"/>
              </a:rPr>
              <a:t> урок 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62367"/>
            <a:ext cx="60486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 smtClean="0">
                <a:latin typeface="Century" pitchFamily="18" charset="0"/>
              </a:rPr>
              <a:t>Поиск документа по примерным реквизитам.</a:t>
            </a:r>
          </a:p>
          <a:p>
            <a:r>
              <a:rPr lang="ru-RU" b="1" dirty="0">
                <a:latin typeface="Century" pitchFamily="18" charset="0"/>
              </a:rPr>
              <a:t> </a:t>
            </a:r>
            <a:r>
              <a:rPr lang="ru-RU" b="1" dirty="0" smtClean="0">
                <a:latin typeface="Century" pitchFamily="18" charset="0"/>
              </a:rPr>
              <a:t>    </a:t>
            </a:r>
          </a:p>
          <a:p>
            <a:r>
              <a:rPr lang="ru-RU" dirty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    1.1Вам даны только название и приблизительная дата принятия документа. В этом случаи Вы можете оперировать только полями «Название документа» и «Дата». </a:t>
            </a:r>
          </a:p>
          <a:p>
            <a:r>
              <a:rPr lang="ru-RU" dirty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      Вам надо найти документ 2000-го года о военно-патриотических детских объединениях.</a:t>
            </a:r>
          </a:p>
          <a:p>
            <a:r>
              <a:rPr lang="ru-RU" dirty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    1.1.1 В поле «Дата» Вам необходимо ввести диапазон дат ( с 01.01.2000 по 31.12.2000), также можно пользоваться календарем. </a:t>
            </a:r>
          </a:p>
          <a:p>
            <a:r>
              <a:rPr lang="ru-RU" dirty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      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6" t="16754" r="9436"/>
          <a:stretch/>
        </p:blipFill>
        <p:spPr bwMode="auto">
          <a:xfrm>
            <a:off x="6147215" y="3972972"/>
            <a:ext cx="2763013" cy="2611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http://mobirobi.net/uploads/posts/2012-12/1355684658_56747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37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075" y="6066043"/>
            <a:ext cx="3240359" cy="701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844824"/>
            <a:ext cx="57423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Century" pitchFamily="18" charset="0"/>
              </a:rPr>
              <a:t>В 2004 году выпущен первый диск "КонсультантПлюс: Высшая школа" для студентов и преподавателей. Диск выпускается дважды в год к каждому семестру тиражом порядка 400 тысяч экземпляров.  </a:t>
            </a:r>
            <a:endParaRPr lang="ru-RU" dirty="0">
              <a:latin typeface="Century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1962" y="3322152"/>
            <a:ext cx="48884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Century" pitchFamily="18" charset="0"/>
              </a:rPr>
              <a:t>Компания "КонсультантПлюс" в 2007 году стала лауреатом премии "Компания года - 2007". Также в 2008 году  был открыт сайт "КонсультантПлюс - студенту и преподавателю". В 2010 количество документов в базе КонсультантПлюс превышало 5 миллионов.</a:t>
            </a:r>
            <a:endParaRPr lang="ru-RU" dirty="0">
              <a:latin typeface="Century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542" y="5279814"/>
            <a:ext cx="5320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Century" pitchFamily="18" charset="0"/>
              </a:rPr>
              <a:t>Было разработано мобильное предложение для </a:t>
            </a:r>
            <a:r>
              <a:rPr lang="ru-RU" dirty="0" err="1" smtClean="0">
                <a:latin typeface="Century" pitchFamily="18" charset="0"/>
              </a:rPr>
              <a:t>iPhone</a:t>
            </a:r>
            <a:r>
              <a:rPr lang="ru-RU" dirty="0" smtClean="0">
                <a:latin typeface="Century" pitchFamily="18" charset="0"/>
              </a:rPr>
              <a:t>/</a:t>
            </a:r>
            <a:r>
              <a:rPr lang="ru-RU" dirty="0" err="1" smtClean="0">
                <a:latin typeface="Century" pitchFamily="18" charset="0"/>
              </a:rPr>
              <a:t>iPad</a:t>
            </a:r>
            <a:r>
              <a:rPr lang="ru-RU" dirty="0" smtClean="0">
                <a:latin typeface="Century" pitchFamily="18" charset="0"/>
              </a:rPr>
              <a:t> в 2011 году. Оно называлось "КонсультантПлюс: основные документы". 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888" y="4511414"/>
            <a:ext cx="1834735" cy="168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47347" y="6126265"/>
            <a:ext cx="3439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Century" pitchFamily="18" charset="0"/>
              </a:rPr>
              <a:t>Диск «КонсультантПлюс: </a:t>
            </a:r>
          </a:p>
          <a:p>
            <a:pPr algn="ctr"/>
            <a:r>
              <a:rPr lang="ru-RU" sz="1400" dirty="0" smtClean="0">
                <a:latin typeface="Century" pitchFamily="18" charset="0"/>
              </a:rPr>
              <a:t>Высшая школа» </a:t>
            </a:r>
            <a:endParaRPr lang="ru-RU" sz="1400" dirty="0">
              <a:latin typeface="Century" pitchFamily="18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80" y="1870451"/>
            <a:ext cx="2304255" cy="1728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617" y="3638082"/>
            <a:ext cx="3439794" cy="727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687617" y="3696680"/>
            <a:ext cx="34563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Century" pitchFamily="18" charset="0"/>
              </a:rPr>
              <a:t>С</a:t>
            </a:r>
            <a:r>
              <a:rPr lang="ru-RU" sz="1400" dirty="0" smtClean="0">
                <a:latin typeface="Century" pitchFamily="18" charset="0"/>
              </a:rPr>
              <a:t>айт "КонсультантПлюс - студенту и преподавателю". </a:t>
            </a:r>
            <a:endParaRPr lang="ru-RU" sz="1400" dirty="0">
              <a:latin typeface="Century" pitchFamily="18" charset="0"/>
            </a:endParaRPr>
          </a:p>
        </p:txBody>
      </p:sp>
      <p:pic>
        <p:nvPicPr>
          <p:cNvPr id="13" name="Picture 17" descr="http://mobirobi.net/uploads/posts/2012-12/1355684658_56747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68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7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ook Antiqua" pitchFamily="18" charset="0"/>
              </a:rPr>
              <a:t>2</a:t>
            </a:r>
            <a:r>
              <a:rPr lang="ru-RU" dirty="0" smtClean="0">
                <a:latin typeface="Book Antiqua" pitchFamily="18" charset="0"/>
              </a:rPr>
              <a:t>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75" y="2159555"/>
            <a:ext cx="7208373" cy="3796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5536" y="2420888"/>
            <a:ext cx="65565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695CB8"/>
                </a:solidFill>
                <a:latin typeface="Century" pitchFamily="18" charset="0"/>
              </a:rPr>
              <a:t>Временные периоды:</a:t>
            </a:r>
          </a:p>
          <a:p>
            <a:r>
              <a:rPr lang="ru-RU" sz="2000" dirty="0">
                <a:latin typeface="Century" pitchFamily="18" charset="0"/>
              </a:rPr>
              <a:t> </a:t>
            </a:r>
            <a:r>
              <a:rPr lang="ru-RU" sz="2000" dirty="0" smtClean="0">
                <a:latin typeface="Century" pitchFamily="18" charset="0"/>
              </a:rPr>
              <a:t>    </a:t>
            </a:r>
            <a:r>
              <a:rPr lang="ru-RU" sz="2000" dirty="0" smtClean="0">
                <a:solidFill>
                  <a:srgbClr val="695CB8"/>
                </a:solidFill>
                <a:latin typeface="Century" pitchFamily="18" charset="0"/>
              </a:rPr>
              <a:t>—«Точно»- </a:t>
            </a:r>
            <a:r>
              <a:rPr lang="ru-RU" sz="2000" dirty="0" smtClean="0">
                <a:latin typeface="Century" pitchFamily="18" charset="0"/>
              </a:rPr>
              <a:t>если известна точная дата принятия документа.</a:t>
            </a:r>
          </a:p>
          <a:p>
            <a:r>
              <a:rPr lang="ru-RU" sz="2000" dirty="0" smtClean="0">
                <a:latin typeface="Century" pitchFamily="18" charset="0"/>
              </a:rPr>
              <a:t>     </a:t>
            </a:r>
            <a:r>
              <a:rPr lang="ru-RU" sz="2000" dirty="0" smtClean="0">
                <a:solidFill>
                  <a:srgbClr val="695CB8"/>
                </a:solidFill>
                <a:latin typeface="Century" pitchFamily="18" charset="0"/>
              </a:rPr>
              <a:t>— «Позже чем»- </a:t>
            </a:r>
            <a:r>
              <a:rPr lang="ru-RU" sz="2000" dirty="0" smtClean="0">
                <a:latin typeface="Century" pitchFamily="18" charset="0"/>
              </a:rPr>
              <a:t>чтобы найти документ, принятый позже определенной даты.</a:t>
            </a:r>
          </a:p>
          <a:p>
            <a:r>
              <a:rPr lang="ru-RU" sz="2000" dirty="0">
                <a:latin typeface="Century" pitchFamily="18" charset="0"/>
              </a:rPr>
              <a:t> </a:t>
            </a:r>
            <a:r>
              <a:rPr lang="ru-RU" sz="2000" dirty="0" smtClean="0">
                <a:latin typeface="Century" pitchFamily="18" charset="0"/>
              </a:rPr>
              <a:t>    </a:t>
            </a:r>
            <a:r>
              <a:rPr lang="ru-RU" sz="2000" dirty="0" smtClean="0">
                <a:solidFill>
                  <a:srgbClr val="695CB8"/>
                </a:solidFill>
                <a:latin typeface="Century" pitchFamily="18" charset="0"/>
              </a:rPr>
              <a:t>— «Раньше чем»- </a:t>
            </a:r>
            <a:r>
              <a:rPr lang="ru-RU" sz="2000" dirty="0" smtClean="0">
                <a:latin typeface="Century" pitchFamily="18" charset="0"/>
              </a:rPr>
              <a:t>чтобы найти документы, принятые раньше определенной даты.</a:t>
            </a:r>
          </a:p>
          <a:p>
            <a:r>
              <a:rPr lang="ru-RU" sz="2000" dirty="0">
                <a:latin typeface="Century" pitchFamily="18" charset="0"/>
              </a:rPr>
              <a:t> </a:t>
            </a:r>
            <a:r>
              <a:rPr lang="ru-RU" sz="2000" dirty="0" smtClean="0">
                <a:latin typeface="Century" pitchFamily="18" charset="0"/>
              </a:rPr>
              <a:t>    </a:t>
            </a:r>
            <a:r>
              <a:rPr lang="ru-RU" sz="2000" dirty="0" smtClean="0">
                <a:solidFill>
                  <a:srgbClr val="695CB8"/>
                </a:solidFill>
                <a:latin typeface="Century" pitchFamily="18" charset="0"/>
              </a:rPr>
              <a:t>— «Диапазон дат»- </a:t>
            </a:r>
            <a:r>
              <a:rPr lang="ru-RU" sz="2000" dirty="0" smtClean="0">
                <a:latin typeface="Century" pitchFamily="18" charset="0"/>
              </a:rPr>
              <a:t>если известен промежуток времени, в течение которого был принят документ.</a:t>
            </a:r>
            <a:endParaRPr lang="ru-RU" sz="2000" dirty="0"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16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7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ook Antiqua" pitchFamily="18" charset="0"/>
              </a:rPr>
              <a:t>2</a:t>
            </a:r>
            <a:r>
              <a:rPr lang="ru-RU" dirty="0" smtClean="0">
                <a:latin typeface="Book Antiqua" pitchFamily="18" charset="0"/>
              </a:rPr>
              <a:t> урок 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1836389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1.1.2 В «Основном поиске» задайте слова – патриотические детские объединения.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3" b="16133"/>
          <a:stretch/>
        </p:blipFill>
        <p:spPr bwMode="auto">
          <a:xfrm>
            <a:off x="755577" y="2606893"/>
            <a:ext cx="3799706" cy="3543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76530" y="3583405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" pitchFamily="18" charset="0"/>
              </a:rPr>
              <a:t>1.1.3 Зайдите в список найденных документов. 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1" b="50000"/>
          <a:stretch/>
        </p:blipFill>
        <p:spPr bwMode="auto">
          <a:xfrm>
            <a:off x="5148064" y="4378656"/>
            <a:ext cx="3577789" cy="185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076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7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ook Antiqua" pitchFamily="18" charset="0"/>
              </a:rPr>
              <a:t>2</a:t>
            </a:r>
            <a:r>
              <a:rPr lang="ru-RU" dirty="0" smtClean="0">
                <a:latin typeface="Book Antiqua" pitchFamily="18" charset="0"/>
              </a:rPr>
              <a:t> урок 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1977330"/>
            <a:ext cx="51125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1.2 Найдите документы, в названии которых встречается слово-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налог</a:t>
            </a:r>
            <a:r>
              <a:rPr lang="ru-RU" dirty="0" smtClean="0">
                <a:latin typeface="Century" pitchFamily="18" charset="0"/>
              </a:rPr>
              <a:t>.</a:t>
            </a:r>
          </a:p>
          <a:p>
            <a:r>
              <a:rPr lang="ru-RU" dirty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   1.2.1. В «Расширенном поиске» введите слово-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налог</a:t>
            </a:r>
            <a:r>
              <a:rPr lang="ru-RU" dirty="0" smtClean="0">
                <a:latin typeface="Century" pitchFamily="18" charset="0"/>
              </a:rPr>
              <a:t>. Отключите «Связь разных частей речи».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4" t="15791" b="6261"/>
          <a:stretch/>
        </p:blipFill>
        <p:spPr bwMode="auto">
          <a:xfrm>
            <a:off x="683568" y="3454658"/>
            <a:ext cx="3262843" cy="3006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70158" y="3604374"/>
            <a:ext cx="4698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1.2.2 Постройте список документов.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4" b="39774"/>
          <a:stretch/>
        </p:blipFill>
        <p:spPr bwMode="auto">
          <a:xfrm>
            <a:off x="5148065" y="4211220"/>
            <a:ext cx="3272916" cy="2162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flipV="1">
            <a:off x="2411760" y="5165562"/>
            <a:ext cx="1368152" cy="495685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21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7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ook Antiqua" pitchFamily="18" charset="0"/>
              </a:rPr>
              <a:t>2</a:t>
            </a:r>
            <a:r>
              <a:rPr lang="ru-RU" dirty="0" smtClean="0">
                <a:latin typeface="Book Antiqua" pitchFamily="18" charset="0"/>
              </a:rPr>
              <a:t> урок 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1695450"/>
            <a:ext cx="7434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1.3 Вам известен орган принявший орган власти. Найдите документы ОБСЕ. </a:t>
            </a:r>
          </a:p>
          <a:p>
            <a:r>
              <a:rPr lang="ru-RU" dirty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   1.3.1 Зайдите в поле «Принявший орган», там даны полные названия и их сокращения. </a:t>
            </a:r>
            <a:endParaRPr lang="ru-RU" dirty="0">
              <a:latin typeface="Century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9629" y="3693587"/>
            <a:ext cx="5508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1.3.2 Найдите расшифровку этого термина (ОБСЕ).</a:t>
            </a:r>
          </a:p>
          <a:p>
            <a:r>
              <a:rPr lang="ru-RU" dirty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    1.3.2.1 Наберите в  поисковую строку слово ОБСЕ и нажмите «Полные названия».</a:t>
            </a:r>
            <a:endParaRPr lang="ru-RU" dirty="0">
              <a:latin typeface="Century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251520" y="3106104"/>
            <a:ext cx="3136614" cy="2752780"/>
            <a:chOff x="1648942" y="3179129"/>
            <a:chExt cx="2441850" cy="215541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68" b="26993"/>
            <a:stretch/>
          </p:blipFill>
          <p:spPr bwMode="auto">
            <a:xfrm>
              <a:off x="1648942" y="3179129"/>
              <a:ext cx="2441850" cy="21554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Прямоугольник 12"/>
            <p:cNvSpPr/>
            <p:nvPr/>
          </p:nvSpPr>
          <p:spPr>
            <a:xfrm flipV="1">
              <a:off x="2465545" y="4109051"/>
              <a:ext cx="1155595" cy="147783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4" t="12854" b="50000"/>
          <a:stretch/>
        </p:blipFill>
        <p:spPr bwMode="auto">
          <a:xfrm>
            <a:off x="4648624" y="4941168"/>
            <a:ext cx="3379760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9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7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ook Antiqua" pitchFamily="18" charset="0"/>
              </a:rPr>
              <a:t>2</a:t>
            </a:r>
            <a:r>
              <a:rPr lang="ru-RU" dirty="0" smtClean="0">
                <a:latin typeface="Book Antiqua" pitchFamily="18" charset="0"/>
              </a:rPr>
              <a:t> урок 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3013" y="3717032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1.3.3 Постройте список документов.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2" b="50000"/>
          <a:stretch/>
        </p:blipFill>
        <p:spPr bwMode="auto">
          <a:xfrm>
            <a:off x="539552" y="4365104"/>
            <a:ext cx="3240360" cy="1665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35234" y="1836388"/>
            <a:ext cx="4637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1.4 Самостоятельно найдите документы принятые Президентом РФ.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6"/>
          <a:stretch/>
        </p:blipFill>
        <p:spPr bwMode="auto">
          <a:xfrm>
            <a:off x="4441203" y="2787667"/>
            <a:ext cx="2751584" cy="2872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04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7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ook Antiqua" pitchFamily="18" charset="0"/>
              </a:rPr>
              <a:t>2</a:t>
            </a:r>
            <a:r>
              <a:rPr lang="ru-RU" dirty="0" smtClean="0">
                <a:latin typeface="Book Antiqua" pitchFamily="18" charset="0"/>
              </a:rPr>
              <a:t> урок 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1854727"/>
            <a:ext cx="63367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entury" pitchFamily="18" charset="0"/>
              </a:rPr>
              <a:t>2. Поиск документа по основному содержанию. Основной поиск поля «Текст документа».</a:t>
            </a:r>
          </a:p>
          <a:p>
            <a:r>
              <a:rPr lang="ru-RU" b="1" dirty="0">
                <a:latin typeface="Century" pitchFamily="18" charset="0"/>
              </a:rPr>
              <a:t> </a:t>
            </a:r>
            <a:r>
              <a:rPr lang="ru-RU" b="1" dirty="0" smtClean="0">
                <a:latin typeface="Century" pitchFamily="18" charset="0"/>
              </a:rPr>
              <a:t>  </a:t>
            </a:r>
            <a:r>
              <a:rPr lang="ru-RU" dirty="0" smtClean="0">
                <a:latin typeface="Century" pitchFamily="18" charset="0"/>
              </a:rPr>
              <a:t>2.1 Вам не известно о документе практически ничего, кроме основных моментов его содержания. </a:t>
            </a:r>
          </a:p>
          <a:p>
            <a:r>
              <a:rPr lang="ru-RU" b="1" dirty="0">
                <a:latin typeface="Century" pitchFamily="18" charset="0"/>
              </a:rPr>
              <a:t> </a:t>
            </a:r>
            <a:r>
              <a:rPr lang="ru-RU" b="1" dirty="0" smtClean="0">
                <a:latin typeface="Century" pitchFamily="18" charset="0"/>
              </a:rPr>
              <a:t>      </a:t>
            </a:r>
            <a:r>
              <a:rPr lang="ru-RU" dirty="0" smtClean="0">
                <a:latin typeface="Century" pitchFamily="18" charset="0"/>
              </a:rPr>
              <a:t>2.1.1 Откройте поле «Текст документа». Перед Вами представлены два поиска: основной и расширенный.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1" t="9660" b="45530"/>
          <a:stretch/>
        </p:blipFill>
        <p:spPr bwMode="auto">
          <a:xfrm>
            <a:off x="2195737" y="4070718"/>
            <a:ext cx="4351294" cy="1906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 flipV="1">
            <a:off x="2699792" y="4586015"/>
            <a:ext cx="1152128" cy="211136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hlinkClick r:id="rId6" action="ppaction://hlinksldjump"/>
          </p:cNvPr>
          <p:cNvSpPr/>
          <p:nvPr/>
        </p:nvSpPr>
        <p:spPr>
          <a:xfrm>
            <a:off x="7380312" y="358090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hlinkClick r:id="rId6" action="ppaction://hlinksldjump"/>
          </p:cNvPr>
          <p:cNvSpPr txBox="1"/>
          <p:nvPr/>
        </p:nvSpPr>
        <p:spPr>
          <a:xfrm>
            <a:off x="7446541" y="388605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Упражнение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3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6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7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ook Antiqua" pitchFamily="18" charset="0"/>
              </a:rPr>
              <a:t>2</a:t>
            </a:r>
            <a:r>
              <a:rPr lang="ru-RU" dirty="0" smtClean="0">
                <a:latin typeface="Book Antiqua" pitchFamily="18" charset="0"/>
              </a:rPr>
              <a:t> урок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7" t="17381" b="49805"/>
          <a:stretch/>
        </p:blipFill>
        <p:spPr bwMode="auto">
          <a:xfrm>
            <a:off x="230455" y="3496123"/>
            <a:ext cx="4328993" cy="1518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08952" y="185488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Century" pitchFamily="18" charset="0"/>
              </a:rPr>
              <a:t>2.1.2 Вам требуется найти документ, в котором говорится о защите прав ребенка. </a:t>
            </a:r>
            <a:endParaRPr lang="ru-RU" dirty="0" smtClean="0">
              <a:latin typeface="Century" pitchFamily="18" charset="0"/>
            </a:endParaRPr>
          </a:p>
          <a:p>
            <a:r>
              <a:rPr lang="ru-RU" dirty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   	2.1.2.1 В основном поиске введите фразу «защита прав ребенка».</a:t>
            </a:r>
            <a:endParaRPr lang="ru-RU" dirty="0">
              <a:latin typeface="Century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88024" y="3664603"/>
            <a:ext cx="2510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" pitchFamily="18" charset="0"/>
              </a:rPr>
              <a:t>2.1.2.2 Постройте список документа. 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5" t="15492"/>
          <a:stretch/>
        </p:blipFill>
        <p:spPr bwMode="auto">
          <a:xfrm>
            <a:off x="4730608" y="4519867"/>
            <a:ext cx="2546152" cy="2142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>
            <a:hlinkClick r:id="rId7" action="ppaction://hlinksldjump"/>
          </p:cNvPr>
          <p:cNvSpPr/>
          <p:nvPr/>
        </p:nvSpPr>
        <p:spPr>
          <a:xfrm>
            <a:off x="7380312" y="358090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hlinkClick r:id="rId7" action="ppaction://hlinksldjump"/>
          </p:cNvPr>
          <p:cNvSpPr txBox="1"/>
          <p:nvPr/>
        </p:nvSpPr>
        <p:spPr>
          <a:xfrm>
            <a:off x="7446541" y="388605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Упражнение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5" name="Picture 17" descr="http://mobirobi.net/uploads/posts/2012-12/1355684658_56747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2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7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ook Antiqua" pitchFamily="18" charset="0"/>
              </a:rPr>
              <a:t>2</a:t>
            </a:r>
            <a:r>
              <a:rPr lang="ru-RU" dirty="0" smtClean="0">
                <a:latin typeface="Book Antiqua" pitchFamily="18" charset="0"/>
              </a:rPr>
              <a:t> урок 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412" y="1854727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2.1.2.3 Откройте первый документ.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" t="13775" r="16128" b="25090"/>
          <a:stretch/>
        </p:blipFill>
        <p:spPr bwMode="auto">
          <a:xfrm>
            <a:off x="467544" y="2417093"/>
            <a:ext cx="3233982" cy="2236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83061" y="2754790"/>
            <a:ext cx="3663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" pitchFamily="18" charset="0"/>
              </a:rPr>
              <a:t>2.1.2.4 Чтобы перейти на следующий документ, щелкните на стрелку «По списку». Чтобы прейти назад, щелкните на стрелочку, направленную вверх.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38" b="67348"/>
          <a:stretch/>
        </p:blipFill>
        <p:spPr bwMode="auto">
          <a:xfrm>
            <a:off x="4452946" y="4744474"/>
            <a:ext cx="2323710" cy="1514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 flipV="1">
            <a:off x="5235825" y="5292270"/>
            <a:ext cx="757952" cy="209675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hlinkClick r:id="rId7" action="ppaction://hlinksldjump"/>
          </p:cNvPr>
          <p:cNvSpPr/>
          <p:nvPr/>
        </p:nvSpPr>
        <p:spPr>
          <a:xfrm>
            <a:off x="7380312" y="358090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7" action="ppaction://hlinksldjump"/>
          </p:cNvPr>
          <p:cNvSpPr txBox="1"/>
          <p:nvPr/>
        </p:nvSpPr>
        <p:spPr>
          <a:xfrm>
            <a:off x="7446541" y="388605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Упражнение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7" name="Picture 17" descr="http://mobirobi.net/uploads/posts/2012-12/1355684658_56747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20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7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ook Antiqua" pitchFamily="18" charset="0"/>
              </a:rPr>
              <a:t>2</a:t>
            </a:r>
            <a:r>
              <a:rPr lang="ru-RU" dirty="0" smtClean="0">
                <a:latin typeface="Book Antiqua" pitchFamily="18" charset="0"/>
              </a:rPr>
              <a:t> урок 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576" y="1854727"/>
            <a:ext cx="5112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2.2 Найдите самостоятельно документы, в которых говорится о минимальной стипендии. </a:t>
            </a:r>
            <a:endParaRPr lang="ru-RU" dirty="0">
              <a:latin typeface="Century" pitchFamily="18" charset="0"/>
            </a:endParaRPr>
          </a:p>
        </p:txBody>
      </p:sp>
      <p:sp>
        <p:nvSpPr>
          <p:cNvPr id="11" name="Прямоугольник 10">
            <a:hlinkClick r:id="rId5" action="ppaction://hlinksldjump"/>
          </p:cNvPr>
          <p:cNvSpPr/>
          <p:nvPr/>
        </p:nvSpPr>
        <p:spPr>
          <a:xfrm>
            <a:off x="7380312" y="358090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hlinkClick r:id="rId5" action="ppaction://hlinksldjump"/>
          </p:cNvPr>
          <p:cNvSpPr txBox="1"/>
          <p:nvPr/>
        </p:nvSpPr>
        <p:spPr>
          <a:xfrm>
            <a:off x="7446541" y="388605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Упражнение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8"/>
          <a:stretch/>
        </p:blipFill>
        <p:spPr bwMode="auto">
          <a:xfrm>
            <a:off x="1403648" y="2939687"/>
            <a:ext cx="3309727" cy="3546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36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7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ook Antiqua" pitchFamily="18" charset="0"/>
              </a:rPr>
              <a:t>2</a:t>
            </a:r>
            <a:r>
              <a:rPr lang="ru-RU" dirty="0" smtClean="0">
                <a:latin typeface="Book Antiqua" pitchFamily="18" charset="0"/>
              </a:rPr>
              <a:t> урок 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568" y="1840596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2.3 Также Вы можете использоватьс</a:t>
            </a:r>
            <a:r>
              <a:rPr lang="ru-RU" dirty="0">
                <a:latin typeface="Century" pitchFamily="18" charset="0"/>
              </a:rPr>
              <a:t>я</a:t>
            </a:r>
            <a:r>
              <a:rPr lang="ru-RU" dirty="0" smtClean="0">
                <a:latin typeface="Century" pitchFamily="18" charset="0"/>
              </a:rPr>
              <a:t> расширенным поиском при поиске документов. Создавать сложные выражения, используя скобки и логические операции (\И,\ИЛИ,\РЯДОМ,\ КРОМЕ).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2" t="9028"/>
          <a:stretch/>
        </p:blipFill>
        <p:spPr bwMode="auto">
          <a:xfrm>
            <a:off x="1763688" y="3309019"/>
            <a:ext cx="3160479" cy="3107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http://mobirobi.net/uploads/posts/2012-12/1355684658_56747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79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133" y="6134210"/>
            <a:ext cx="3545688" cy="49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" y="0"/>
            <a:ext cx="914400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63888" y="1882885"/>
            <a:ext cx="53285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latin typeface="Century" pitchFamily="18" charset="0"/>
              </a:rPr>
              <a:t>В 2012 году сеть отпраздновала 20-летие. В этом же году  разработано мобильное приложение "КонсультантПлюс: основные документы" для </a:t>
            </a:r>
            <a:r>
              <a:rPr lang="ru-RU" dirty="0" err="1" smtClean="0">
                <a:latin typeface="Century" pitchFamily="18" charset="0"/>
              </a:rPr>
              <a:t>Android</a:t>
            </a:r>
            <a:r>
              <a:rPr lang="ru-RU" dirty="0" smtClean="0">
                <a:latin typeface="Century" pitchFamily="18" charset="0"/>
              </a:rPr>
              <a:t>, </a:t>
            </a:r>
            <a:r>
              <a:rPr lang="ru-RU" dirty="0" err="1" smtClean="0">
                <a:latin typeface="Century" pitchFamily="18" charset="0"/>
              </a:rPr>
              <a:t>Windows</a:t>
            </a:r>
            <a:r>
              <a:rPr lang="ru-RU" dirty="0" smtClean="0">
                <a:latin typeface="Century" pitchFamily="18" charset="0"/>
              </a:rPr>
              <a:t> </a:t>
            </a:r>
            <a:r>
              <a:rPr lang="ru-RU" dirty="0" err="1" smtClean="0">
                <a:latin typeface="Century" pitchFamily="18" charset="0"/>
              </a:rPr>
              <a:t>Phone</a:t>
            </a:r>
            <a:r>
              <a:rPr lang="ru-RU" dirty="0" smtClean="0">
                <a:latin typeface="Century" pitchFamily="18" charset="0"/>
              </a:rPr>
              <a:t> и </a:t>
            </a:r>
            <a:r>
              <a:rPr lang="ru-RU" dirty="0" err="1" smtClean="0">
                <a:latin typeface="Century" pitchFamily="18" charset="0"/>
              </a:rPr>
              <a:t>Windows</a:t>
            </a:r>
            <a:r>
              <a:rPr lang="ru-RU" dirty="0" smtClean="0">
                <a:latin typeface="Century" pitchFamily="18" charset="0"/>
              </a:rPr>
              <a:t> 8/</a:t>
            </a:r>
            <a:r>
              <a:rPr lang="ru-RU" dirty="0" err="1" smtClean="0">
                <a:latin typeface="Century" pitchFamily="18" charset="0"/>
              </a:rPr>
              <a:t>Windows</a:t>
            </a:r>
            <a:r>
              <a:rPr lang="ru-RU" dirty="0" smtClean="0">
                <a:latin typeface="Century" pitchFamily="18" charset="0"/>
              </a:rPr>
              <a:t> RT. Разработано мобильное приложение "КонсультантПлюс: Студент" для </a:t>
            </a:r>
            <a:r>
              <a:rPr lang="ru-RU" dirty="0" err="1" smtClean="0">
                <a:latin typeface="Century" pitchFamily="18" charset="0"/>
              </a:rPr>
              <a:t>iOS</a:t>
            </a:r>
            <a:r>
              <a:rPr lang="ru-RU" dirty="0" smtClean="0">
                <a:latin typeface="Century" pitchFamily="18" charset="0"/>
              </a:rPr>
              <a:t> и </a:t>
            </a:r>
            <a:r>
              <a:rPr lang="ru-RU" dirty="0" err="1" smtClean="0">
                <a:latin typeface="Century" pitchFamily="18" charset="0"/>
              </a:rPr>
              <a:t>Android</a:t>
            </a:r>
            <a:r>
              <a:rPr lang="ru-RU" dirty="0" smtClean="0">
                <a:latin typeface="Century" pitchFamily="18" charset="0"/>
              </a:rPr>
              <a:t>. На сегодняшний день количество документов в базе КонсультантПлюс превышает 24 миллиона.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2" t="26591" r="40980" b="1698"/>
          <a:stretch/>
        </p:blipFill>
        <p:spPr bwMode="auto">
          <a:xfrm>
            <a:off x="1403648" y="1700213"/>
            <a:ext cx="1114944" cy="2141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71" y="3860772"/>
            <a:ext cx="3092083" cy="607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765" y="3860772"/>
            <a:ext cx="35615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Century" pitchFamily="18" charset="0"/>
              </a:rPr>
              <a:t>М</a:t>
            </a:r>
            <a:r>
              <a:rPr lang="ru-RU" sz="1400" dirty="0" smtClean="0">
                <a:latin typeface="Century" pitchFamily="18" charset="0"/>
              </a:rPr>
              <a:t>обильное предложение для </a:t>
            </a:r>
            <a:r>
              <a:rPr lang="en-US" sz="1400" dirty="0" smtClean="0">
                <a:latin typeface="Century" pitchFamily="18" charset="0"/>
              </a:rPr>
              <a:t>iPhone/</a:t>
            </a:r>
            <a:r>
              <a:rPr lang="en-US" sz="1400" dirty="0" err="1" smtClean="0">
                <a:latin typeface="Century" pitchFamily="18" charset="0"/>
              </a:rPr>
              <a:t>iPad</a:t>
            </a:r>
            <a:r>
              <a:rPr lang="en-US" sz="1400" dirty="0" smtClean="0">
                <a:latin typeface="Century" pitchFamily="18" charset="0"/>
              </a:rPr>
              <a:t> </a:t>
            </a:r>
            <a:endParaRPr lang="ru-RU" sz="1400" dirty="0">
              <a:latin typeface="Century" pitchFamily="18" charset="0"/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412" y="4468208"/>
            <a:ext cx="2964979" cy="1769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010" y="6202117"/>
            <a:ext cx="348599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18310" y="6209994"/>
            <a:ext cx="374441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П</a:t>
            </a:r>
            <a:r>
              <a:rPr lang="ru-RU" sz="1400" dirty="0" smtClean="0"/>
              <a:t>риложение КонсультантПлюс </a:t>
            </a:r>
          </a:p>
          <a:p>
            <a:pPr algn="ctr"/>
            <a:r>
              <a:rPr lang="ru-RU" sz="1400" dirty="0" smtClean="0"/>
              <a:t>для </a:t>
            </a:r>
            <a:r>
              <a:rPr lang="ru-RU" sz="1400" dirty="0" err="1" smtClean="0"/>
              <a:t>Windows</a:t>
            </a:r>
            <a:r>
              <a:rPr lang="ru-RU" sz="1400" dirty="0" smtClean="0"/>
              <a:t> 8</a:t>
            </a:r>
          </a:p>
          <a:p>
            <a:endParaRPr lang="ru-RU" dirty="0"/>
          </a:p>
        </p:txBody>
      </p:sp>
      <p:pic>
        <p:nvPicPr>
          <p:cNvPr id="10249" name="Picture 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9" t="29038" r="40418" b="971"/>
          <a:stretch/>
        </p:blipFill>
        <p:spPr bwMode="auto">
          <a:xfrm>
            <a:off x="187755" y="4560615"/>
            <a:ext cx="1102037" cy="2051962"/>
          </a:xfrm>
          <a:prstGeom prst="round2SameRect">
            <a:avLst>
              <a:gd name="adj1" fmla="val 16667"/>
              <a:gd name="adj2" fmla="val 15718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314133" y="6197060"/>
            <a:ext cx="35615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Century" pitchFamily="18" charset="0"/>
              </a:rPr>
              <a:t>М</a:t>
            </a:r>
            <a:r>
              <a:rPr lang="ru-RU" sz="1400" dirty="0" smtClean="0">
                <a:latin typeface="Century" pitchFamily="18" charset="0"/>
              </a:rPr>
              <a:t>обильное предложение для </a:t>
            </a:r>
            <a:r>
              <a:rPr lang="en-US" sz="1400" dirty="0" smtClean="0">
                <a:latin typeface="Century" pitchFamily="18" charset="0"/>
              </a:rPr>
              <a:t>Android</a:t>
            </a:r>
            <a:endParaRPr lang="ru-RU" sz="1400" dirty="0">
              <a:latin typeface="Century" pitchFamily="18" charset="0"/>
            </a:endParaRPr>
          </a:p>
        </p:txBody>
      </p:sp>
      <p:pic>
        <p:nvPicPr>
          <p:cNvPr id="16" name="Picture 17" descr="http://mobirobi.net/uploads/posts/2012-12/1355684658_56747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27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7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ook Antiqua" pitchFamily="18" charset="0"/>
              </a:rPr>
              <a:t>2</a:t>
            </a:r>
            <a:r>
              <a:rPr lang="ru-RU" dirty="0" smtClean="0">
                <a:latin typeface="Book Antiqua" pitchFamily="18" charset="0"/>
              </a:rPr>
              <a:t> урок 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1916832"/>
            <a:ext cx="597666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entury" pitchFamily="18" charset="0"/>
              </a:rPr>
              <a:t>3. Подведение итогов.</a:t>
            </a:r>
          </a:p>
          <a:p>
            <a:r>
              <a:rPr lang="ru-RU" dirty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              Таким образом, в ситуациях, когда нам только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известны примерные реквизиты документа</a:t>
            </a:r>
            <a:r>
              <a:rPr lang="ru-RU" dirty="0" smtClean="0">
                <a:latin typeface="Century" pitchFamily="18" charset="0"/>
              </a:rPr>
              <a:t>, необходимо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выделить наиболее достоверную информацию</a:t>
            </a:r>
            <a:r>
              <a:rPr lang="ru-RU" dirty="0" smtClean="0">
                <a:latin typeface="Century" pitchFamily="18" charset="0"/>
              </a:rPr>
              <a:t> и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заполнить</a:t>
            </a:r>
            <a:r>
              <a:rPr lang="ru-RU" dirty="0" smtClean="0">
                <a:latin typeface="Century" pitchFamily="18" charset="0"/>
              </a:rPr>
              <a:t> соответствующие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реквизиты</a:t>
            </a:r>
            <a:r>
              <a:rPr lang="ru-RU" dirty="0" smtClean="0">
                <a:latin typeface="Century" pitchFamily="18" charset="0"/>
              </a:rPr>
              <a:t>. При этом рекомендуется постоянно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следить</a:t>
            </a:r>
            <a:r>
              <a:rPr lang="ru-RU" dirty="0" smtClean="0">
                <a:latin typeface="Century" pitchFamily="18" charset="0"/>
              </a:rPr>
              <a:t>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за количеством найденных документов </a:t>
            </a:r>
            <a:r>
              <a:rPr lang="ru-RU" dirty="0" smtClean="0">
                <a:latin typeface="Century" pitchFamily="18" charset="0"/>
              </a:rPr>
              <a:t>в </a:t>
            </a:r>
            <a:r>
              <a:rPr lang="ru-RU" dirty="0">
                <a:latin typeface="Century" pitchFamily="18" charset="0"/>
              </a:rPr>
              <a:t>н</a:t>
            </a:r>
            <a:r>
              <a:rPr lang="ru-RU" dirty="0" smtClean="0">
                <a:latin typeface="Century" pitchFamily="18" charset="0"/>
              </a:rPr>
              <a:t>ижней части карточки поиска.</a:t>
            </a:r>
          </a:p>
          <a:p>
            <a:r>
              <a:rPr lang="ru-RU" dirty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	В ситуации, когда известны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только основные моменты</a:t>
            </a:r>
            <a:r>
              <a:rPr lang="ru-RU" dirty="0" smtClean="0">
                <a:latin typeface="Century" pitchFamily="18" charset="0"/>
              </a:rPr>
              <a:t> содержания документа, рекомендуется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воспользоваться полем «Текст документа».</a:t>
            </a:r>
          </a:p>
          <a:p>
            <a:r>
              <a:rPr lang="ru-RU" dirty="0">
                <a:latin typeface="Century" pitchFamily="18" charset="0"/>
              </a:rPr>
              <a:t>	</a:t>
            </a:r>
            <a:r>
              <a:rPr lang="ru-RU" dirty="0" smtClean="0">
                <a:latin typeface="Century" pitchFamily="18" charset="0"/>
              </a:rPr>
              <a:t>И, наконец, с помощью поля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«Тематика» </a:t>
            </a:r>
            <a:r>
              <a:rPr lang="ru-RU" dirty="0" smtClean="0">
                <a:latin typeface="Century" pitchFamily="18" charset="0"/>
              </a:rPr>
              <a:t>можно составить полную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подборку документов по правовой проблеме.</a:t>
            </a:r>
            <a:endParaRPr lang="ru-RU" dirty="0">
              <a:solidFill>
                <a:srgbClr val="695CB8"/>
              </a:solidFill>
              <a:latin typeface="Century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97860" y="6252497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  <a:hlinkClick r:id="rId5" action="ppaction://hlinksldjump"/>
              </a:rPr>
              <a:t>Перейти на следующий урок.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1" name="Picture 17" descr="http://mobirobi.net/uploads/posts/2012-12/1355684658_56747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07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7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ook Antiqua" pitchFamily="18" charset="0"/>
              </a:rPr>
              <a:t>3</a:t>
            </a:r>
            <a:r>
              <a:rPr lang="ru-RU" dirty="0" smtClean="0">
                <a:latin typeface="Book Antiqua" pitchFamily="18" charset="0"/>
              </a:rPr>
              <a:t> урок 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6293" y="1993226"/>
            <a:ext cx="6768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 smtClean="0">
                <a:latin typeface="Century" pitchFamily="18" charset="0"/>
              </a:rPr>
              <a:t>Поиск по правовому навигатору.</a:t>
            </a:r>
          </a:p>
          <a:p>
            <a:r>
              <a:rPr lang="ru-RU" b="1" dirty="0">
                <a:latin typeface="Century" pitchFamily="18" charset="0"/>
              </a:rPr>
              <a:t> </a:t>
            </a:r>
            <a:r>
              <a:rPr lang="ru-RU" b="1" dirty="0" smtClean="0">
                <a:latin typeface="Century" pitchFamily="18" charset="0"/>
              </a:rPr>
              <a:t>     </a:t>
            </a:r>
            <a:r>
              <a:rPr lang="ru-RU" dirty="0" smtClean="0">
                <a:latin typeface="Century" pitchFamily="18" charset="0"/>
              </a:rPr>
              <a:t>1.1 Откройте правовой навигатор.</a:t>
            </a:r>
          </a:p>
          <a:p>
            <a:endParaRPr lang="ru-RU" dirty="0">
              <a:latin typeface="Century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" t="-401" r="41111" b="79799"/>
          <a:stretch/>
        </p:blipFill>
        <p:spPr bwMode="auto">
          <a:xfrm>
            <a:off x="1043608" y="2696817"/>
            <a:ext cx="5018226" cy="1324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 flipV="1">
            <a:off x="2483768" y="3025997"/>
            <a:ext cx="792088" cy="365435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3" b="6408"/>
          <a:stretch/>
        </p:blipFill>
        <p:spPr bwMode="auto">
          <a:xfrm>
            <a:off x="4901668" y="4565699"/>
            <a:ext cx="3662646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 стрелкой 12"/>
          <p:cNvCxnSpPr/>
          <p:nvPr/>
        </p:nvCxnSpPr>
        <p:spPr>
          <a:xfrm>
            <a:off x="2879812" y="3391432"/>
            <a:ext cx="2412268" cy="11742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84948"/>
            <a:ext cx="4764888" cy="2155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44556" y="4511564"/>
            <a:ext cx="44623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695CB8"/>
                </a:solidFill>
                <a:latin typeface="Century" pitchFamily="18" charset="0"/>
              </a:rPr>
              <a:t>Правовой навигатор</a:t>
            </a:r>
            <a:r>
              <a:rPr lang="ru-RU" dirty="0" smtClean="0">
                <a:latin typeface="Century" pitchFamily="18" charset="0"/>
              </a:rPr>
              <a:t>-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дополнительный поисковый инструмент</a:t>
            </a:r>
            <a:r>
              <a:rPr lang="ru-RU" dirty="0" smtClean="0">
                <a:latin typeface="Century" pitchFamily="18" charset="0"/>
              </a:rPr>
              <a:t>, позволяющий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найти</a:t>
            </a:r>
            <a:r>
              <a:rPr lang="ru-RU" dirty="0" smtClean="0">
                <a:latin typeface="Century" pitchFamily="18" charset="0"/>
              </a:rPr>
              <a:t> не все документы по какой-то теме, а только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основные(</a:t>
            </a:r>
            <a:r>
              <a:rPr lang="ru-RU" dirty="0" err="1" smtClean="0">
                <a:solidFill>
                  <a:srgbClr val="695CB8"/>
                </a:solidFill>
                <a:latin typeface="Century" pitchFamily="18" charset="0"/>
              </a:rPr>
              <a:t>основопологающие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)</a:t>
            </a:r>
            <a:r>
              <a:rPr lang="ru-RU" dirty="0" smtClean="0">
                <a:latin typeface="Century" pitchFamily="18" charset="0"/>
              </a:rPr>
              <a:t>, с которых надо начинать изучение темы. </a:t>
            </a:r>
            <a:endParaRPr lang="ru-RU" dirty="0">
              <a:latin typeface="Century" pitchFamily="18" charset="0"/>
            </a:endParaRPr>
          </a:p>
        </p:txBody>
      </p:sp>
      <p:sp>
        <p:nvSpPr>
          <p:cNvPr id="21" name="Прямоугольник 20">
            <a:hlinkClick r:id="rId8" action="ppaction://hlinksldjump"/>
          </p:cNvPr>
          <p:cNvSpPr/>
          <p:nvPr/>
        </p:nvSpPr>
        <p:spPr>
          <a:xfrm>
            <a:off x="7380312" y="358090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hlinkClick r:id="rId8" action="ppaction://hlinksldjump"/>
          </p:cNvPr>
          <p:cNvSpPr txBox="1"/>
          <p:nvPr/>
        </p:nvSpPr>
        <p:spPr>
          <a:xfrm>
            <a:off x="7446541" y="388605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Упражнение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7" name="Picture 17" descr="http://mobirobi.net/uploads/posts/2012-12/1355684658_56747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95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 Antiqua" pitchFamily="18" charset="0"/>
              </a:rPr>
              <a:t>Главное меню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7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ook Antiqua" pitchFamily="18" charset="0"/>
              </a:rPr>
              <a:t>3</a:t>
            </a:r>
            <a:r>
              <a:rPr lang="ru-RU" dirty="0" smtClean="0">
                <a:latin typeface="Book Antiqua" pitchFamily="18" charset="0"/>
              </a:rPr>
              <a:t> урок 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3372" y="1872966"/>
            <a:ext cx="6120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1.2 Рассмотрите правовой навигатор: он состоит из двух окон- левого и правого. В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левом </a:t>
            </a:r>
            <a:r>
              <a:rPr lang="ru-RU" dirty="0" smtClean="0">
                <a:latin typeface="Century" pitchFamily="18" charset="0"/>
              </a:rPr>
              <a:t>окне даны группы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ключевых понятий </a:t>
            </a:r>
            <a:r>
              <a:rPr lang="ru-RU" dirty="0" smtClean="0">
                <a:latin typeface="Century" pitchFamily="18" charset="0"/>
              </a:rPr>
              <a:t>(алфавитно-предметный показатель),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справа </a:t>
            </a:r>
            <a:r>
              <a:rPr lang="ru-RU" dirty="0" smtClean="0">
                <a:latin typeface="Century" pitchFamily="18" charset="0"/>
              </a:rPr>
              <a:t>он раскрываются на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определенные ключевые понятия</a:t>
            </a:r>
            <a:r>
              <a:rPr lang="ru-RU" dirty="0" smtClean="0">
                <a:latin typeface="Century" pitchFamily="18" charset="0"/>
              </a:rPr>
              <a:t>, подобно названию документа и его статьям.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" t="26241" r="3921" b="7843"/>
          <a:stretch/>
        </p:blipFill>
        <p:spPr bwMode="auto">
          <a:xfrm>
            <a:off x="1187624" y="3660864"/>
            <a:ext cx="5223590" cy="2783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 flipV="1">
            <a:off x="1187623" y="3648150"/>
            <a:ext cx="2611795" cy="2796431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flipV="1">
            <a:off x="3815855" y="3648149"/>
            <a:ext cx="2611795" cy="2796431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hlinkClick r:id="rId6" action="ppaction://hlinksldjump"/>
          </p:cNvPr>
          <p:cNvSpPr/>
          <p:nvPr/>
        </p:nvSpPr>
        <p:spPr>
          <a:xfrm>
            <a:off x="7380312" y="358090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6" action="ppaction://hlinksldjump"/>
          </p:cNvPr>
          <p:cNvSpPr txBox="1"/>
          <p:nvPr/>
        </p:nvSpPr>
        <p:spPr>
          <a:xfrm>
            <a:off x="7446541" y="388605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Упражнение</a:t>
            </a:r>
            <a:endParaRPr lang="ru-RU" dirty="0"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66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7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Book Antiqua" pitchFamily="18" charset="0"/>
              </a:rPr>
              <a:t>3</a:t>
            </a:r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1755244"/>
            <a:ext cx="69127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1.4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Поиск</a:t>
            </a:r>
            <a:r>
              <a:rPr lang="ru-RU" dirty="0" smtClean="0">
                <a:latin typeface="Century" pitchFamily="18" charset="0"/>
              </a:rPr>
              <a:t> в Правовом навигаторе осуществляется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двумя путями</a:t>
            </a:r>
            <a:r>
              <a:rPr lang="ru-RU" dirty="0" smtClean="0">
                <a:latin typeface="Century" pitchFamily="18" charset="0"/>
              </a:rPr>
              <a:t>:</a:t>
            </a:r>
          </a:p>
          <a:p>
            <a:r>
              <a:rPr lang="ru-RU" dirty="0" smtClean="0">
                <a:latin typeface="Century" pitchFamily="18" charset="0"/>
              </a:rPr>
              <a:t>	А) Используя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алфавитный указатель</a:t>
            </a:r>
            <a:r>
              <a:rPr lang="ru-RU" dirty="0" smtClean="0">
                <a:latin typeface="Century" pitchFamily="18" charset="0"/>
              </a:rPr>
              <a:t>, расположенный в левой части Правового навигатора. Нажмите на букву указателя (например Н) и Вы получите список групп понятий, названия которых начинаются на эту букву. Выберите группу (например «Награды, почетные звания») и понятие (например «Государственные премии»), поставив галочку в окно.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0602" b="36752"/>
          <a:stretch/>
        </p:blipFill>
        <p:spPr bwMode="auto">
          <a:xfrm>
            <a:off x="3203848" y="4241060"/>
            <a:ext cx="3489578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hlinkClick r:id="rId6" action="ppaction://hlinksldjump"/>
          </p:cNvPr>
          <p:cNvSpPr/>
          <p:nvPr/>
        </p:nvSpPr>
        <p:spPr>
          <a:xfrm>
            <a:off x="7380312" y="358090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hlinkClick r:id="rId6" action="ppaction://hlinksldjump"/>
          </p:cNvPr>
          <p:cNvSpPr txBox="1"/>
          <p:nvPr/>
        </p:nvSpPr>
        <p:spPr>
          <a:xfrm>
            <a:off x="7446541" y="388605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Упражнение</a:t>
            </a:r>
            <a:endParaRPr lang="ru-RU" dirty="0"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60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7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Book Antiqua" pitchFamily="18" charset="0"/>
              </a:rPr>
              <a:t>3</a:t>
            </a:r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876913"/>
            <a:ext cx="66247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Б) Используя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строку Фильтр</a:t>
            </a:r>
            <a:r>
              <a:rPr lang="ru-RU" dirty="0" smtClean="0">
                <a:latin typeface="Century" pitchFamily="18" charset="0"/>
              </a:rPr>
              <a:t>. Наберите  слова полностью, в любой последовательности. Также Вы можете набирать аббревиатуры, например, ООО, АО и т.д. </a:t>
            </a:r>
          </a:p>
          <a:p>
            <a:r>
              <a:rPr lang="ru-RU" dirty="0">
                <a:latin typeface="Century" pitchFamily="18" charset="0"/>
              </a:rPr>
              <a:t>	</a:t>
            </a:r>
            <a:r>
              <a:rPr lang="ru-RU" dirty="0" smtClean="0">
                <a:latin typeface="Century" pitchFamily="18" charset="0"/>
              </a:rPr>
              <a:t>Система показывает, в каких группах понятий есть искомые слова с любыми окончаниями и в любом числе. Выберите одно из понятий .</a:t>
            </a:r>
          </a:p>
          <a:p>
            <a:endParaRPr lang="ru-RU" dirty="0">
              <a:latin typeface="Century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" t="15468" r="11928" b="74959"/>
          <a:stretch/>
        </p:blipFill>
        <p:spPr bwMode="auto">
          <a:xfrm>
            <a:off x="251520" y="3883264"/>
            <a:ext cx="7013376" cy="59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>
            <a:hlinkClick r:id="rId6" action="ppaction://hlinksldjump"/>
          </p:cNvPr>
          <p:cNvSpPr/>
          <p:nvPr/>
        </p:nvSpPr>
        <p:spPr>
          <a:xfrm>
            <a:off x="7380312" y="358090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hlinkClick r:id="rId6" action="ppaction://hlinksldjump"/>
          </p:cNvPr>
          <p:cNvSpPr txBox="1"/>
          <p:nvPr/>
        </p:nvSpPr>
        <p:spPr>
          <a:xfrm>
            <a:off x="7446541" y="388605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Упражнение</a:t>
            </a:r>
            <a:endParaRPr lang="ru-RU" dirty="0">
              <a:latin typeface="Century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2128" y="4572595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1.5 Постройте список документов.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91" t="90710"/>
          <a:stretch/>
        </p:blipFill>
        <p:spPr bwMode="auto">
          <a:xfrm>
            <a:off x="1547664" y="5054628"/>
            <a:ext cx="3852472" cy="764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 descr="http://mobirobi.net/uploads/posts/2012-12/1355684658_56747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60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7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Book Antiqua" pitchFamily="18" charset="0"/>
              </a:rPr>
              <a:t>3</a:t>
            </a:r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9" name="Прямоугольник 8">
            <a:hlinkClick r:id="rId5" action="ppaction://hlinksldjump"/>
          </p:cNvPr>
          <p:cNvSpPr/>
          <p:nvPr/>
        </p:nvSpPr>
        <p:spPr>
          <a:xfrm>
            <a:off x="7380312" y="358090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hlinkClick r:id="rId5" action="ppaction://hlinksldjump"/>
          </p:cNvPr>
          <p:cNvSpPr txBox="1"/>
          <p:nvPr/>
        </p:nvSpPr>
        <p:spPr>
          <a:xfrm>
            <a:off x="7446541" y="388605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Упражнение</a:t>
            </a:r>
            <a:endParaRPr lang="ru-RU" dirty="0">
              <a:latin typeface="Century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536" y="1725617"/>
            <a:ext cx="4824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1.5 Выполните задание: </a:t>
            </a:r>
          </a:p>
          <a:p>
            <a:r>
              <a:rPr lang="ru-RU" dirty="0" smtClean="0">
                <a:latin typeface="Century" pitchFamily="18" charset="0"/>
              </a:rPr>
              <a:t>	</a:t>
            </a:r>
          </a:p>
          <a:p>
            <a:r>
              <a:rPr lang="ru-RU" b="1" dirty="0">
                <a:latin typeface="Century" pitchFamily="18" charset="0"/>
              </a:rPr>
              <a:t>	</a:t>
            </a:r>
            <a:r>
              <a:rPr lang="ru-RU" b="1" dirty="0" smtClean="0">
                <a:latin typeface="Century" pitchFamily="18" charset="0"/>
              </a:rPr>
              <a:t>Найдите основные документы о правах и обязанностях обучающихся. </a:t>
            </a:r>
            <a:endParaRPr lang="ru-RU" b="1" dirty="0">
              <a:latin typeface="Century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5" t="16789"/>
          <a:stretch/>
        </p:blipFill>
        <p:spPr bwMode="auto">
          <a:xfrm>
            <a:off x="1115616" y="2939687"/>
            <a:ext cx="3872781" cy="3492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7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7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Book Antiqua" pitchFamily="18" charset="0"/>
              </a:rPr>
              <a:t>3</a:t>
            </a:r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9" name="Прямоугольник 8">
            <a:hlinkClick r:id="rId5" action="ppaction://hlinksldjump"/>
          </p:cNvPr>
          <p:cNvSpPr/>
          <p:nvPr/>
        </p:nvSpPr>
        <p:spPr>
          <a:xfrm>
            <a:off x="7380312" y="358090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hlinkClick r:id="rId5" action="ppaction://hlinksldjump"/>
          </p:cNvPr>
          <p:cNvSpPr txBox="1"/>
          <p:nvPr/>
        </p:nvSpPr>
        <p:spPr>
          <a:xfrm>
            <a:off x="7446541" y="388605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Упражнение</a:t>
            </a:r>
            <a:endParaRPr lang="ru-RU" dirty="0">
              <a:latin typeface="Century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28" y="2159555"/>
            <a:ext cx="54726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1.6.1 Если у Вас будет включена комплексная сортировка, тогда в начале списка будут важнейшие документы по этому запросу.</a:t>
            </a:r>
          </a:p>
          <a:p>
            <a:r>
              <a:rPr lang="ru-RU" dirty="0">
                <a:latin typeface="Century" pitchFamily="18" charset="0"/>
              </a:rPr>
              <a:t> </a:t>
            </a:r>
            <a:r>
              <a:rPr lang="ru-RU" dirty="0" smtClean="0">
                <a:latin typeface="Century" pitchFamily="18" charset="0"/>
              </a:rPr>
              <a:t>        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Сортировка</a:t>
            </a:r>
            <a:r>
              <a:rPr lang="ru-RU" dirty="0" smtClean="0">
                <a:latin typeface="Century" pitchFamily="18" charset="0"/>
              </a:rPr>
              <a:t> бывает:</a:t>
            </a:r>
          </a:p>
          <a:p>
            <a:r>
              <a:rPr lang="ru-RU" dirty="0" smtClean="0">
                <a:latin typeface="Century" pitchFamily="18" charset="0"/>
              </a:rPr>
              <a:t>	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1.Комплексная</a:t>
            </a:r>
          </a:p>
          <a:p>
            <a:r>
              <a:rPr lang="ru-RU" dirty="0">
                <a:latin typeface="Century" pitchFamily="18" charset="0"/>
              </a:rPr>
              <a:t>	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2.По дате изменения </a:t>
            </a:r>
          </a:p>
          <a:p>
            <a:r>
              <a:rPr lang="ru-RU" dirty="0">
                <a:latin typeface="Century" pitchFamily="18" charset="0"/>
              </a:rPr>
              <a:t>	</a:t>
            </a:r>
            <a:r>
              <a:rPr lang="ru-RU" dirty="0" smtClean="0">
                <a:solidFill>
                  <a:srgbClr val="695CB8"/>
                </a:solidFill>
                <a:latin typeface="Century" pitchFamily="18" charset="0"/>
              </a:rPr>
              <a:t>3. По дате принятия</a:t>
            </a:r>
            <a:endParaRPr lang="ru-RU" dirty="0">
              <a:solidFill>
                <a:srgbClr val="695CB8"/>
              </a:solidFill>
              <a:latin typeface="Century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1" t="436" r="-1" b="56616"/>
          <a:stretch/>
        </p:blipFill>
        <p:spPr bwMode="auto">
          <a:xfrm>
            <a:off x="4139952" y="3886052"/>
            <a:ext cx="2871269" cy="2291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 flipV="1">
            <a:off x="5575586" y="5031804"/>
            <a:ext cx="1156654" cy="626314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3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7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Book Antiqua" pitchFamily="18" charset="0"/>
              </a:rPr>
              <a:t>3</a:t>
            </a:r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916832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1.6.2 Откройте первый документ.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9" r="19432"/>
          <a:stretch/>
        </p:blipFill>
        <p:spPr bwMode="auto">
          <a:xfrm>
            <a:off x="323528" y="2482833"/>
            <a:ext cx="4175002" cy="3124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729279" y="3008889"/>
            <a:ext cx="24066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1.6.3 Переходить между фрагментами документа можно с помощью кнопки «Найти».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0" t="5669" r="31055" b="74289"/>
          <a:stretch/>
        </p:blipFill>
        <p:spPr bwMode="auto">
          <a:xfrm>
            <a:off x="5116926" y="4922173"/>
            <a:ext cx="3407604" cy="1649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>
            <a:hlinkClick r:id="rId7" action="ppaction://hlinksldjump"/>
          </p:cNvPr>
          <p:cNvSpPr/>
          <p:nvPr/>
        </p:nvSpPr>
        <p:spPr>
          <a:xfrm>
            <a:off x="7380312" y="358090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hlinkClick r:id="rId7" action="ppaction://hlinksldjump"/>
          </p:cNvPr>
          <p:cNvSpPr txBox="1"/>
          <p:nvPr/>
        </p:nvSpPr>
        <p:spPr>
          <a:xfrm>
            <a:off x="7446541" y="388605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Упражнение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6" name="Picture 17" descr="http://mobirobi.net/uploads/posts/2012-12/1355684658_56747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0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7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Book Antiqua" pitchFamily="18" charset="0"/>
              </a:rPr>
              <a:t>3</a:t>
            </a:r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2039393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1.7 Вернитесь в правовой навигатор и отчистите его.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82" t="82065"/>
          <a:stretch/>
        </p:blipFill>
        <p:spPr bwMode="auto">
          <a:xfrm>
            <a:off x="755576" y="2660916"/>
            <a:ext cx="4547548" cy="1712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flipV="1">
            <a:off x="3991831" y="3717030"/>
            <a:ext cx="1156654" cy="353685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hlinkClick r:id="rId6" action="ppaction://hlinksldjump"/>
          </p:cNvPr>
          <p:cNvSpPr/>
          <p:nvPr/>
        </p:nvSpPr>
        <p:spPr>
          <a:xfrm>
            <a:off x="7380312" y="358090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hlinkClick r:id="rId6" action="ppaction://hlinksldjump"/>
          </p:cNvPr>
          <p:cNvSpPr txBox="1"/>
          <p:nvPr/>
        </p:nvSpPr>
        <p:spPr>
          <a:xfrm>
            <a:off x="7446541" y="388605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Упражнение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5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02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6" y="0"/>
            <a:ext cx="922070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380312" y="2641999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380312" y="1695450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14084" y="185472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Главное меню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795322" y="2939687"/>
            <a:ext cx="142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Book Antiqua" pitchFamily="18" charset="0"/>
              </a:rPr>
              <a:t>3</a:t>
            </a:r>
            <a:r>
              <a:rPr lang="ru-RU" dirty="0" smtClean="0">
                <a:solidFill>
                  <a:prstClr val="black"/>
                </a:solidFill>
                <a:latin typeface="Book Antiqua" pitchFamily="18" charset="0"/>
              </a:rPr>
              <a:t> урок </a:t>
            </a:r>
            <a:endParaRPr lang="ru-RU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9" name="Прямоугольник 8">
            <a:hlinkClick r:id="rId5" action="ppaction://hlinksldjump"/>
          </p:cNvPr>
          <p:cNvSpPr/>
          <p:nvPr/>
        </p:nvSpPr>
        <p:spPr>
          <a:xfrm>
            <a:off x="7380312" y="3580905"/>
            <a:ext cx="1763688" cy="928211"/>
          </a:xfrm>
          <a:prstGeom prst="rect">
            <a:avLst/>
          </a:prstGeom>
          <a:gradFill flip="none" rotWithShape="1">
            <a:gsLst>
              <a:gs pos="100000">
                <a:srgbClr val="FF6600"/>
              </a:gs>
              <a:gs pos="67000">
                <a:srgbClr val="FBB63B"/>
              </a:gs>
              <a:gs pos="100000">
                <a:srgbClr val="FBB63B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rId5" action="ppaction://hlinksldjump"/>
          </p:cNvPr>
          <p:cNvSpPr txBox="1"/>
          <p:nvPr/>
        </p:nvSpPr>
        <p:spPr>
          <a:xfrm>
            <a:off x="7446541" y="388605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Century" pitchFamily="18" charset="0"/>
              </a:rPr>
              <a:t>Упражнение</a:t>
            </a:r>
            <a:endParaRPr lang="ru-RU" dirty="0">
              <a:solidFill>
                <a:prstClr val="black"/>
              </a:solidFill>
              <a:latin typeface="Century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988840"/>
            <a:ext cx="4536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1.8 Выполните задание: </a:t>
            </a:r>
          </a:p>
          <a:p>
            <a:endParaRPr lang="ru-RU" b="1" dirty="0" smtClean="0">
              <a:latin typeface="Century" pitchFamily="18" charset="0"/>
            </a:endParaRPr>
          </a:p>
          <a:p>
            <a:r>
              <a:rPr lang="ru-RU" b="1" dirty="0">
                <a:latin typeface="Century" pitchFamily="18" charset="0"/>
              </a:rPr>
              <a:t> </a:t>
            </a:r>
            <a:r>
              <a:rPr lang="ru-RU" b="1" dirty="0" smtClean="0">
                <a:latin typeface="Century" pitchFamily="18" charset="0"/>
              </a:rPr>
              <a:t>     Найдите основные документы о выборах Президента РФ.</a:t>
            </a:r>
            <a:endParaRPr lang="ru-RU" b="1" dirty="0">
              <a:latin typeface="Century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3" t="16578" b="30929"/>
          <a:stretch/>
        </p:blipFill>
        <p:spPr bwMode="auto">
          <a:xfrm>
            <a:off x="1012075" y="3570210"/>
            <a:ext cx="4338228" cy="2450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http://mobirobi.net/uploads/posts/2012-12/1355684658_5674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70616"/>
            <a:ext cx="1460432" cy="14657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68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9933"/>
      </a:hlink>
      <a:folHlink>
        <a:srgbClr val="7360F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279c20c3caf3300dae6b438536eb8c56">
  <xsd:schema xmlns:xsd="http://www.w3.org/2001/XMLSchema" xmlns:p="http://schemas.microsoft.com/office/2006/metadata/properties" targetNamespace="http://schemas.microsoft.com/office/2006/metadata/properties" ma:root="true" ma:fieldsID="0d2e1ca116041f9e11471c52c4c9d60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0ADA695C-0A9D-4FC9-A038-9AEF4C260ACF}"/>
</file>

<file path=customXml/itemProps2.xml><?xml version="1.0" encoding="utf-8"?>
<ds:datastoreItem xmlns:ds="http://schemas.openxmlformats.org/officeDocument/2006/customXml" ds:itemID="{8DA574C1-26C6-4EBC-9B15-03E76E8D76B7}"/>
</file>

<file path=customXml/itemProps3.xml><?xml version="1.0" encoding="utf-8"?>
<ds:datastoreItem xmlns:ds="http://schemas.openxmlformats.org/officeDocument/2006/customXml" ds:itemID="{6E53CE49-5C6B-4DE9-8766-E3F21474D359}"/>
</file>

<file path=docProps/app.xml><?xml version="1.0" encoding="utf-8"?>
<Properties xmlns="http://schemas.openxmlformats.org/officeDocument/2006/extended-properties" xmlns:vt="http://schemas.openxmlformats.org/officeDocument/2006/docPropsVTypes">
  <TotalTime>1592</TotalTime>
  <Words>5376</Words>
  <Application>Microsoft Office PowerPoint</Application>
  <PresentationFormat>Экран (4:3)</PresentationFormat>
  <Paragraphs>806</Paragraphs>
  <Slides>153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153</vt:i4>
      </vt:variant>
    </vt:vector>
  </HeadingPairs>
  <TitlesOfParts>
    <vt:vector size="15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Тор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COMP</dc:creator>
  <cp:lastModifiedBy>Кузнецова Елена Анатольевна</cp:lastModifiedBy>
  <cp:revision>155</cp:revision>
  <dcterms:created xsi:type="dcterms:W3CDTF">2013-11-03T18:26:46Z</dcterms:created>
  <dcterms:modified xsi:type="dcterms:W3CDTF">2014-01-15T09:50:12Z</dcterms:modified>
</cp:coreProperties>
</file>