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0" r:id="rId4"/>
    <p:sldId id="264" r:id="rId5"/>
    <p:sldId id="266" r:id="rId6"/>
    <p:sldId id="267" r:id="rId7"/>
    <p:sldId id="268" r:id="rId8"/>
    <p:sldId id="269" r:id="rId9"/>
    <p:sldId id="265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57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4669-EBDB-4223-B125-49875A66E2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7698E-4A3F-40E2-9DCB-3272C5E93D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1C463-5028-43C1-A716-C25FBC9BBC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A224669-EBDB-4223-B125-49875A66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A478-F744-47A4-97F3-E0F8D2D10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57A2AEB-371F-4287-A2BB-FA6BD3C9E05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69103E-B1D1-4D02-BFA9-012CFC2B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B9266C-2DD8-4FB6-815B-1728AF72B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A9A-3951-465F-AE15-77022E1CF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AD5D42A-AD1B-4270-8D92-EEB217681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DFB2758-0DBB-45A2-8000-FE0C1E49A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A478-F744-47A4-97F3-E0F8D2D10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4ACC2C6-324B-439E-BA41-7ED98EBFA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698E-4A3F-40E2-9DCB-3272C5E93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C463-5028-43C1-A716-C25FBC9B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A224669-EBDB-4223-B125-49875A66E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A478-F744-47A4-97F3-E0F8D2D10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57A2AEB-371F-4287-A2BB-FA6BD3C9E05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69103E-B1D1-4D02-BFA9-012CFC2B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B9266C-2DD8-4FB6-815B-1728AF72B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A9A-3951-465F-AE15-77022E1CF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AD5D42A-AD1B-4270-8D92-EEB217681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A2AEB-371F-4287-A2BB-FA6BD3C9E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DFB2758-0DBB-45A2-8000-FE0C1E49A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4ACC2C6-324B-439E-BA41-7ED98EBFA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698E-4A3F-40E2-9DCB-3272C5E93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C463-5028-43C1-A716-C25FBC9BB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9103E-B1D1-4D02-BFA9-012CFC2B7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9266C-2DD8-4FB6-815B-1728AF72B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C2A9A-3951-465F-AE15-77022E1CFE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5D42A-AD1B-4270-8D92-EEB217681C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2758-0DBB-45A2-8000-FE0C1E49A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CC2C6-324B-439E-BA41-7ED98EBFAD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C892C0-9CC9-43E0-8A24-89A1CC5330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C892C0-9CC9-43E0-8A24-89A1CC533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C892C0-9CC9-43E0-8A24-89A1CC533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azitiff.info/uploads/posts/2011-09/thumbs/1315948036_motivator-25150.jpg" TargetMode="External"/><Relationship Id="rId3" Type="http://schemas.openxmlformats.org/officeDocument/2006/relationships/hyperlink" Target="http://i5.focus.ua/a/600x0/55774.jpg" TargetMode="External"/><Relationship Id="rId7" Type="http://schemas.openxmlformats.org/officeDocument/2006/relationships/hyperlink" Target="http://www.suleiman-stalskiy.ru/images/articles/articles/cache/cut_300_450_p_2372784.jpg" TargetMode="External"/><Relationship Id="rId2" Type="http://schemas.openxmlformats.org/officeDocument/2006/relationships/hyperlink" Target="http://polityka.volyn.ua/abton/spaw2/uploads/images/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410120.userapi.com/v410120986/a82/yOP6HS_99cs.jpg" TargetMode="External"/><Relationship Id="rId5" Type="http://schemas.openxmlformats.org/officeDocument/2006/relationships/hyperlink" Target="http://sao.mos.ru/library/images/6598.jpg" TargetMode="External"/><Relationship Id="rId4" Type="http://schemas.openxmlformats.org/officeDocument/2006/relationships/hyperlink" Target="http://russiansuccess.ru/img/photos/petrosipov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3372" y="3512672"/>
            <a:ext cx="5000628" cy="33453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53058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64386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</a:t>
            </a:r>
            <a:r>
              <a:rPr lang="ru-RU" sz="3600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 знаете о предпринимательстве и </a:t>
            </a:r>
            <a:r>
              <a:rPr lang="ru-RU" sz="36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предпринимателях? </a:t>
            </a:r>
            <a:endParaRPr lang="ru-RU" sz="3600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3357586" cy="16312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слышал о предпринимательстве, но не имею представления что это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такое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214554"/>
            <a:ext cx="3786182" cy="156966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</a:rPr>
              <a:t>Я могу назвать некоторые характеристики предпринимательства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256"/>
            <a:ext cx="3643338" cy="156966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 могу дать определение, выделив основные признаки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500570"/>
            <a:ext cx="3571900" cy="193899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могу спланировать свою деятельность, т.К. В дальнейшем планирую стать предпринимателем</a:t>
            </a:r>
            <a:endParaRPr lang="ru-RU" sz="2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«Портрет» юного предпринимателя выглядел следующим образом: несовершеннолетние  предприниматели – это вполне уверенные в себе молодые люди. Так один из них,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говорил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что квартальные отчеты 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он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делает за 15 минут, так как еще в 9 классе он составлял для одной фирмы отчет по прибыли и бизнес – план.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4" t="7786" r="8854" b="20847"/>
          <a:stretch>
            <a:fillRect/>
          </a:stretch>
        </p:blipFill>
        <p:spPr>
          <a:xfrm>
            <a:off x="1464447" y="2643182"/>
            <a:ext cx="6215106" cy="396453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4" r="3127"/>
          <a:stretch>
            <a:fillRect/>
          </a:stretch>
        </p:blipFill>
        <p:spPr>
          <a:xfrm>
            <a:off x="0" y="500042"/>
            <a:ext cx="4429124" cy="60626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4810" y="285728"/>
            <a:ext cx="47149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Один из юных предпринимателей Петр Осипов </a:t>
            </a:r>
            <a:r>
              <a:rPr lang="ru-RU" sz="2800" dirty="0" smtClean="0"/>
              <a:t>- «</a:t>
            </a:r>
            <a:r>
              <a:rPr lang="ru-RU" sz="2800" dirty="0"/>
              <a:t>20-летний миллионер» из Чебоксар, владелец </a:t>
            </a:r>
            <a:r>
              <a:rPr lang="ru-RU" sz="2800" dirty="0" err="1"/>
              <a:t>хостелов</a:t>
            </a:r>
            <a:r>
              <a:rPr lang="ru-RU" sz="2800" dirty="0"/>
              <a:t>, руководитель проекта «</a:t>
            </a:r>
            <a:r>
              <a:rPr lang="ru-RU" sz="2800" dirty="0" smtClean="0"/>
              <a:t>Бизнес - </a:t>
            </a:r>
            <a:r>
              <a:rPr lang="ru-RU" sz="2800" dirty="0"/>
              <a:t>молодость», проводит бизнес – тренинги для молодых предпринимателей. Спектр деятельности компании: Интернет – магазины, торговля, логистика, строительство и т.д.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«В 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мире имеется лишь два вида людей: имущие и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неимущие,»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Сервантес.</a:t>
            </a:r>
          </a:p>
          <a:p>
            <a:pPr algn="ctr"/>
            <a:endParaRPr lang="ru-RU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«Есть 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лишь две категории людей: способные и неспособные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.»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Бернард Шоу</a:t>
            </a:r>
          </a:p>
          <a:p>
            <a:pPr algn="ctr"/>
            <a:endParaRPr lang="ru-RU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 вы понимаете эти выражения?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286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Продолжите на выбор любую фразу: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3581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узнал…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6062" y="2428868"/>
            <a:ext cx="8157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меня есть вопросы…</a:t>
            </a:r>
            <a:endParaRPr lang="ru-RU" sz="5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76"/>
            <a:ext cx="8522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испытывал чувства, эмоций…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2913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У меня появились идеи и предложения…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88559"/>
            <a:ext cx="9244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Сегодня на уроке я задумался…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hlinkClick r:id="rId2"/>
              </a:rPr>
              <a:t>http://polityka.volyn.ua/abton/spaw2/uploads/images/18.jpg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hlinkClick r:id="rId3"/>
              </a:rPr>
              <a:t>http://i5.focus.ua/a/600x0/55774.jpg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hlinkClick r:id="rId4"/>
              </a:rPr>
              <a:t>http://russiansuccess.ru/img/photos/petrosipov.jpg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hlinkClick r:id="rId5"/>
              </a:rPr>
              <a:t>http://sao.mos.ru/library/images/6598.jpg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hlinkClick r:id="rId6"/>
              </a:rPr>
              <a:t>http://cs410120.userapi.com/v410120986/a82/yOP6HS_99cs.jpg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hlinkClick r:id="rId7"/>
              </a:rPr>
              <a:t>http://www.suleiman-stalskiy.ru/images/articles/articles/cache/cut_300_450_p_2372784.jpg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hlinkClick r:id="rId8"/>
              </a:rPr>
              <a:t>http://</a:t>
            </a:r>
            <a:r>
              <a:rPr lang="ru-RU" sz="2400" dirty="0" smtClean="0">
                <a:hlinkClick r:id="rId8"/>
              </a:rPr>
              <a:t>pazitiff.info/uploads/posts/2011-09/thumbs/1315948036_motivator-25150.jpg</a:t>
            </a: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2439" y="214290"/>
            <a:ext cx="61715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внимание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786182" cy="37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по обществознанию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2"/>
            <a:ext cx="2613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2918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 Что является отличительным признаком правового государства: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Наличие системы законодательства;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Равноправие и равенство граждан перед законом;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Функционирование правоохранительных органов;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Наличие суверенитета;</a:t>
            </a:r>
          </a:p>
          <a:p>
            <a:pPr marL="1255713" indent="-177800"/>
            <a:endParaRPr lang="ru-RU" sz="1600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457200" indent="-457200"/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Что относится к полномочиям Президента Российской Федерации: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Определение основных направлений внутренней политики;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Разработка и принятие законов;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Управление федеральной собственностью;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Разработка и исполнение бюджета РФ;</a:t>
            </a:r>
            <a:endParaRPr lang="ru-RU" sz="16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57233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 Президент Российской Федерации является: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Главой государства;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Главой политической системы;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Главой законодательной власти;</a:t>
            </a:r>
          </a:p>
          <a:p>
            <a:pPr marL="1255713" indent="-17780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Главой судебной власти;</a:t>
            </a:r>
          </a:p>
          <a:p>
            <a:pPr marL="1255713" indent="-177800"/>
            <a:endParaRPr lang="ru-RU" sz="16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177800" indent="-177800"/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Что относится к полномочиям  Правительства Российской Федерации:</a:t>
            </a:r>
          </a:p>
          <a:p>
            <a:pPr marL="1255713" indent="-9525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Разработка и принятие законов;</a:t>
            </a:r>
          </a:p>
          <a:p>
            <a:pPr marL="1255713" indent="-9525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Управление федеральной собственностью;</a:t>
            </a:r>
          </a:p>
          <a:p>
            <a:pPr marL="1255713" indent="-95250">
              <a:buFont typeface="+mj-lt"/>
              <a:buAutoNum type="alphaLcParenR"/>
            </a:pPr>
            <a:r>
              <a:rPr lang="ru-RU" sz="1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Решение вопросов гражданства РФ;</a:t>
            </a:r>
          </a:p>
          <a:p>
            <a:pPr marL="1255713" indent="-95250">
              <a:buFont typeface="+mj-lt"/>
              <a:buAutoNum type="alphaLcParenR"/>
            </a:pPr>
            <a:r>
              <a:rPr lang="ru-RU" sz="1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Введение чрезвычайного положения;</a:t>
            </a:r>
            <a:endParaRPr lang="ru-RU" sz="16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2"/>
            <a:ext cx="2613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0042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Верны ли следующие суждения о Конституции Российской Федерации?</a:t>
            </a:r>
          </a:p>
          <a:p>
            <a:pPr marL="723900" indent="-192088">
              <a:buFont typeface="+mj-lt"/>
              <a:buAutoNum type="alphaUcPeriod"/>
            </a:pP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Все законы, принимаемые в государстве, не должны противоречить Конституции.</a:t>
            </a:r>
          </a:p>
          <a:p>
            <a:pPr marL="723900" indent="-192088">
              <a:buFont typeface="+mj-lt"/>
              <a:buAutoNum type="alphaUcPeriod"/>
            </a:pP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Предложения о поправках в Конституции может вносить только президент.</a:t>
            </a:r>
          </a:p>
          <a:p>
            <a:pPr marL="1255713" indent="-177800">
              <a:buFont typeface="+mj-lt"/>
              <a:buAutoNum type="alphaLcParenR"/>
            </a:pP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Верно только А;</a:t>
            </a:r>
          </a:p>
          <a:p>
            <a:pPr marL="1255713" indent="-177800">
              <a:buFont typeface="+mj-lt"/>
              <a:buAutoNum type="alphaLcParenR"/>
            </a:pP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Верно только </a:t>
            </a:r>
            <a:r>
              <a:rPr lang="en-US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</a:t>
            </a: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</a:t>
            </a:r>
          </a:p>
          <a:p>
            <a:pPr marL="1255713" indent="-177800">
              <a:buFont typeface="+mj-lt"/>
              <a:buAutoNum type="alphaLcParenR"/>
            </a:pP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Верны оба суждения;</a:t>
            </a:r>
          </a:p>
          <a:p>
            <a:pPr marL="1255713" indent="-177800">
              <a:buFont typeface="+mj-lt"/>
              <a:buAutoNum type="alphaLcParenR"/>
            </a:pP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Оба не верны;</a:t>
            </a:r>
            <a:endParaRPr lang="ru-RU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0050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82550"/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Верны ли следующие суждения о тоталитарном режиме?</a:t>
            </a:r>
          </a:p>
          <a:p>
            <a:pPr marL="723900">
              <a:buFont typeface="+mj-lt"/>
              <a:buAutoNum type="alphaUcPeriod"/>
            </a:pP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тоталитаризме государственный контроль не распространяется на сферу экономики.</a:t>
            </a:r>
          </a:p>
          <a:p>
            <a:pPr marL="723900">
              <a:buFont typeface="+mj-lt"/>
              <a:buAutoNum type="alphaUcPeriod"/>
            </a:pP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условиях тоталитаризма государство запрещает деятельность любых партий.</a:t>
            </a:r>
          </a:p>
          <a:p>
            <a:pPr marL="1350963" indent="-95250">
              <a:buFont typeface="+mj-lt"/>
              <a:buAutoNum type="alphaLcParenR"/>
            </a:pP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Верно только А;</a:t>
            </a:r>
          </a:p>
          <a:p>
            <a:pPr marL="1350963" indent="-95250">
              <a:buFont typeface="+mj-lt"/>
              <a:buAutoNum type="alphaLcParenR"/>
            </a:pP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Верно только </a:t>
            </a:r>
            <a:r>
              <a:rPr lang="en-US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</a:t>
            </a: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</a:t>
            </a:r>
            <a:endParaRPr lang="en-US" b="1" i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1350963" indent="-95250">
              <a:buFont typeface="+mj-lt"/>
              <a:buAutoNum type="alphaLcParenR"/>
            </a:pPr>
            <a:r>
              <a:rPr lang="ru-RU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Верны оба суждения;</a:t>
            </a:r>
          </a:p>
          <a:p>
            <a:pPr marL="1350963" indent="-95250">
              <a:buFont typeface="+mj-lt"/>
              <a:buAutoNum type="alphaLcParenR"/>
            </a:pP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Оба не верны;</a:t>
            </a:r>
            <a:endParaRPr lang="ru-RU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2"/>
            <a:ext cx="2613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2918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4. Что является административным проступком: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Безбилетный проезд в метро;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Порча чужого имущества;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Кража продуктов из магазина;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Нарушение трудового договора;</a:t>
            </a:r>
          </a:p>
          <a:p>
            <a:pPr marL="342900" indent="-342900"/>
            <a:endParaRPr lang="ru-RU" sz="15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/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5. Вернувшись с работы домой, гражданин обнаружил, что его квартира ограблена. Куда необходимо обратиться гражданину?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нотариусу;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мировому судье;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органы внутренних дел;</a:t>
            </a:r>
          </a:p>
          <a:p>
            <a:pPr marL="1528763" indent="-27305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адвокату;  </a:t>
            </a:r>
            <a:endParaRPr lang="ru-RU" sz="15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4. Исполнительную власть в Российской Федерации осуществляет:</a:t>
            </a:r>
          </a:p>
          <a:p>
            <a:pPr marL="1611313" indent="-34290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Государственная Дума;</a:t>
            </a:r>
          </a:p>
          <a:p>
            <a:pPr marL="1611313" indent="-342900">
              <a:buFont typeface="+mj-lt"/>
              <a:buAutoNum type="alphaLcParenR"/>
            </a:pPr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Правительство РФ;</a:t>
            </a:r>
          </a:p>
          <a:p>
            <a:pPr marL="1611313" indent="-342900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Совет Федерации;</a:t>
            </a:r>
          </a:p>
          <a:p>
            <a:pPr marL="1611313" indent="-342900">
              <a:buFont typeface="+mj-lt"/>
              <a:buAutoNum type="alphaLcParenR"/>
            </a:pPr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Общественная палата; </a:t>
            </a:r>
          </a:p>
          <a:p>
            <a:pPr marL="342900" indent="-342900"/>
            <a:endParaRPr lang="ru-RU" sz="15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/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5. Гражданка приобретает загородный дом в агентстве по недвижимости. Какая отрасль права регулирует отношение гражданства с агентством?</a:t>
            </a:r>
          </a:p>
          <a:p>
            <a:pPr marL="1609725" indent="-25876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Административное права;</a:t>
            </a:r>
          </a:p>
          <a:p>
            <a:pPr marL="1609725" indent="-25876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Трудовое право;</a:t>
            </a:r>
          </a:p>
          <a:p>
            <a:pPr marL="1609725" indent="-25876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Гражданское право;</a:t>
            </a:r>
          </a:p>
          <a:p>
            <a:pPr marL="1609725" indent="-25876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Налоговое право.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4609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71876"/>
            <a:ext cx="2613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71480"/>
            <a:ext cx="9144000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6. Согласно нашей Конституции депутатом Государственной Думы может быть избран гражданин РФ, достигший 21 года и имеющий право участвовать в выборах. В этом проявляется избирательное право: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Косвенное;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Активное;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Равное;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</a:t>
            </a:r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ассивное;</a:t>
            </a:r>
          </a:p>
          <a:p>
            <a:pPr marL="342900" indent="-342900">
              <a:buFont typeface="+mj-lt"/>
              <a:buAutoNum type="alphaLcParenR"/>
            </a:pPr>
            <a:endParaRPr lang="ru-RU" sz="15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/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7. Гражданин решил завещать свою квартиру внуку. Куда ему следует обратиться?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органы внутренних дел;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</a:t>
            </a:r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адвокату;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мировому судье;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нотариусу;</a:t>
            </a:r>
            <a:endParaRPr lang="ru-RU" sz="15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57233"/>
            <a:ext cx="9144000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6. Высшим органом законодательной власти в Российской Федерации является: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Правительство РФ;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Федеральное собрание;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Общественная палата;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Конституционный Суд;</a:t>
            </a:r>
          </a:p>
          <a:p>
            <a:pPr marL="342900" indent="-342900">
              <a:buFont typeface="+mj-lt"/>
              <a:buAutoNum type="alphaLcParenR"/>
            </a:pPr>
            <a:endParaRPr lang="ru-RU" sz="15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/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7. Что является формой непосредственного народовластия?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Выборы: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Многопартийность;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Референдум;</a:t>
            </a:r>
          </a:p>
          <a:p>
            <a:pPr marL="1787525" indent="-354013">
              <a:buFont typeface="+mj-lt"/>
              <a:buAutoNum type="alphaLcParenR"/>
            </a:pPr>
            <a:r>
              <a:rPr lang="ru-RU" sz="15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Парламентаризм;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0"/>
            <a:ext cx="3018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Ответы: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3188693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endParaRPr lang="ru-RU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</a:p>
          <a:p>
            <a:pPr marL="342900" indent="-342900" algn="ctr"/>
            <a:endParaRPr lang="en-US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342900" indent="-342900" algn="ctr"/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342900" indent="-342900" algn="ctr"/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4174" y="785794"/>
            <a:ext cx="3384260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</a:p>
          <a:p>
            <a:pPr marL="514350" indent="-514350" algn="ctr"/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514350" indent="-514350" algn="ctr"/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514350" indent="-514350" algn="ctr"/>
            <a:endParaRPr lang="en-US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285860"/>
            <a:ext cx="23574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Критерии оценивания:</a:t>
            </a:r>
          </a:p>
          <a:p>
            <a:r>
              <a:rPr lang="ru-RU" sz="2800" dirty="0" smtClean="0"/>
              <a:t>-«5» - нет ошибок;</a:t>
            </a:r>
          </a:p>
          <a:p>
            <a:r>
              <a:rPr lang="ru-RU" sz="2800" dirty="0" smtClean="0"/>
              <a:t>-«4»- 1-2 ошибки</a:t>
            </a:r>
          </a:p>
          <a:p>
            <a:r>
              <a:rPr lang="ru-RU" sz="2800" dirty="0" smtClean="0"/>
              <a:t>-«3» – 3 ошибки</a:t>
            </a:r>
          </a:p>
          <a:p>
            <a:r>
              <a:rPr lang="ru-RU" sz="2800" dirty="0" smtClean="0"/>
              <a:t>-«2» – 4 ошибки и более</a:t>
            </a:r>
            <a:endParaRPr lang="ru-RU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50085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 марта 2013 года истекает срок бесплатной приватизации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последнее время там можно наблюдать такую 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картину: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32861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01" y="3714752"/>
            <a:ext cx="5600699" cy="25003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«Правовое регулирование имущественных отношений. Предпринимательство.»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4572032" cy="39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359</TotalTime>
  <Words>772</Words>
  <Application>Microsoft Office PowerPoint</Application>
  <PresentationFormat>Экран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Оформление по умолчанию</vt:lpstr>
      <vt:lpstr>Яркая</vt:lpstr>
      <vt:lpstr>1_Яркая</vt:lpstr>
      <vt:lpstr>Презентация PowerPoint</vt:lpstr>
      <vt:lpstr>Проверочная работа по обществознанию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ресурсы: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Логинов</cp:lastModifiedBy>
  <cp:revision>21</cp:revision>
  <dcterms:created xsi:type="dcterms:W3CDTF">2013-02-14T21:27:24Z</dcterms:created>
  <dcterms:modified xsi:type="dcterms:W3CDTF">2014-07-21T12:40:38Z</dcterms:modified>
</cp:coreProperties>
</file>