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3200" b="1"/>
            </a:pPr>
            <a:r>
              <a:rPr lang="ru-RU" sz="3200" b="1" dirty="0" smtClean="0"/>
              <a:t>Выборы 2012 г</a:t>
            </a:r>
            <a:endParaRPr lang="ru-RU" sz="3200" b="1" dirty="0"/>
          </a:p>
        </c:rich>
      </c:tx>
      <c:layout>
        <c:manualLayout>
          <c:xMode val="edge"/>
          <c:yMode val="edge"/>
          <c:x val="0.51137326584176945"/>
          <c:y val="2.4215647884718965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Выборы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Путин В.В.</c:v>
                </c:pt>
                <c:pt idx="1">
                  <c:v>Зюганов Г.А.</c:v>
                </c:pt>
                <c:pt idx="2">
                  <c:v>Прохоров М.Д.</c:v>
                </c:pt>
                <c:pt idx="3">
                  <c:v>Жириновский В.В.</c:v>
                </c:pt>
                <c:pt idx="4">
                  <c:v>Миронов С.М.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63.6</c:v>
                </c:pt>
                <c:pt idx="1">
                  <c:v>17.18</c:v>
                </c:pt>
                <c:pt idx="2">
                  <c:v>7.98</c:v>
                </c:pt>
                <c:pt idx="3">
                  <c:v>6.22</c:v>
                </c:pt>
                <c:pt idx="4">
                  <c:v>3.8499999999999996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36BA-71A6-4BF1-AA8D-823C3B6A4DE3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2983-449D-4644-ADB8-2D6A92A497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36BA-71A6-4BF1-AA8D-823C3B6A4DE3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2983-449D-4644-ADB8-2D6A92A497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36BA-71A6-4BF1-AA8D-823C3B6A4DE3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2983-449D-4644-ADB8-2D6A92A497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36BA-71A6-4BF1-AA8D-823C3B6A4DE3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2983-449D-4644-ADB8-2D6A92A497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36BA-71A6-4BF1-AA8D-823C3B6A4DE3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2983-449D-4644-ADB8-2D6A92A497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36BA-71A6-4BF1-AA8D-823C3B6A4DE3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2983-449D-4644-ADB8-2D6A92A497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36BA-71A6-4BF1-AA8D-823C3B6A4DE3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2983-449D-4644-ADB8-2D6A92A497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36BA-71A6-4BF1-AA8D-823C3B6A4DE3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42983-449D-4644-ADB8-2D6A92A497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36BA-71A6-4BF1-AA8D-823C3B6A4DE3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2983-449D-4644-ADB8-2D6A92A497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36BA-71A6-4BF1-AA8D-823C3B6A4DE3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6742983-449D-4644-ADB8-2D6A92A497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40236BA-71A6-4BF1-AA8D-823C3B6A4DE3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42983-449D-4644-ADB8-2D6A92A497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40236BA-71A6-4BF1-AA8D-823C3B6A4DE3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6742983-449D-4644-ADB8-2D6A92A497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http://ru.wikipedia.org/wiki/%D0%97%D1%8E%D0%B3%D0%B0%D0%BD%D0%BE%D0%B2,_%D0%93%D0%B5%D0%BD%D0%BD%D0%B0%D0%B4%D0%B8%D0%B9_%D0%90%D0%BD%D0%B4%D1%80%D0%B5%D0%B5%D0%B2%D0%B8%D1%87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://ru.wikipedia.org/wiki/%D0%96%D0%B8%D1%80%D0%B8%D0%BD%D0%BE%D0%B2%D1%81%D0%BA%D0%B8%D0%B9,_%D0%92%D0%BB%D0%B0%D0%B4%D0%B8%D0%BC%D0%B8%D1%80_%D0%92%D0%BE%D0%BB%D1%8C%D1%84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F%D1%83%D1%82%D0%B8%D0%BD,_%D0%92%D0%BB%D0%B0%D0%B4%D0%B8%D0%BC%D0%B8%D1%80_%D0%92%D0%BB%D0%B0%D0%B4%D0%B8%D0%BC%D0%B8%D1%80%D0%BE%D0%B2%D0%B8%D1%87" TargetMode="External"/><Relationship Id="rId11" Type="http://schemas.openxmlformats.org/officeDocument/2006/relationships/image" Target="../media/image13.jpeg"/><Relationship Id="rId5" Type="http://schemas.openxmlformats.org/officeDocument/2006/relationships/hyperlink" Target="http://ru.wikipedia.org/wiki/%D0%9F%D1%80%D0%BE%D1%85%D0%BE%D1%80%D0%BE%D0%B2,_%D0%9C%D0%B8%D1%85%D0%B0%D0%B8%D0%BB_%D0%94%D0%BC%D0%B8%D1%82%D1%80%D0%B8%D0%B5%D0%B2%D0%B8%D1%87" TargetMode="External"/><Relationship Id="rId10" Type="http://schemas.openxmlformats.org/officeDocument/2006/relationships/image" Target="../media/image12.jpeg"/><Relationship Id="rId4" Type="http://schemas.openxmlformats.org/officeDocument/2006/relationships/hyperlink" Target="http://ru.wikipedia.org/wiki/%D0%9C%D0%B8%D1%80%D0%BE%D0%BD%D0%BE%D0%B2,_%D0%A1%D0%B5%D1%80%D0%B3%D0%B5%D0%B9_%D0%9C%D0%B8%D1%85%D0%B0%D0%B9%D0%BB%D0%BE%D0%B2%D0%B8%D1%87" TargetMode="External"/><Relationship Id="rId9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714356"/>
            <a:ext cx="8715436" cy="4924444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«Выборы Президента Российской Федерации». </a:t>
            </a:r>
            <a:endParaRPr lang="ru-RU" sz="54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6143644"/>
            <a:ext cx="6480048" cy="71438"/>
          </a:xfrm>
        </p:spPr>
        <p:txBody>
          <a:bodyPr>
            <a:normAutofit fontScale="25000" lnSpcReduction="20000"/>
          </a:bodyPr>
          <a:lstStyle/>
          <a:p>
            <a:endParaRPr lang="ru-RU"/>
          </a:p>
        </p:txBody>
      </p:sp>
      <p:pic>
        <p:nvPicPr>
          <p:cNvPr id="4" name="Рисунок 3" descr="1322918212_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857752" y="2643182"/>
            <a:ext cx="3933825" cy="393382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Кандидаты: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1"/>
            <a:ext cx="7467600" cy="2786082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chemeClr val="accent1"/>
                </a:solidFill>
                <a:hlinkClick r:id="rId2" tooltip="Жириновский, Владимир Вольфович"/>
              </a:rPr>
              <a:t>Жириновский Владимир Вольфович</a:t>
            </a:r>
            <a:r>
              <a:rPr lang="ru-RU" sz="2800" b="1" u="sng" dirty="0" smtClean="0">
                <a:solidFill>
                  <a:schemeClr val="accent1"/>
                </a:solidFill>
              </a:rPr>
              <a:t>,</a:t>
            </a:r>
          </a:p>
          <a:p>
            <a:r>
              <a:rPr lang="ru-RU" sz="2800" b="1" u="sng" dirty="0" smtClean="0">
                <a:solidFill>
                  <a:schemeClr val="accent1"/>
                </a:solidFill>
              </a:rPr>
              <a:t> </a:t>
            </a:r>
            <a:r>
              <a:rPr lang="ru-RU" sz="2800" b="1" u="sng" dirty="0" smtClean="0">
                <a:solidFill>
                  <a:schemeClr val="accent1"/>
                </a:solidFill>
                <a:hlinkClick r:id="rId3" tooltip="Зюганов, Геннадий Андреевич"/>
              </a:rPr>
              <a:t>Зюганов Геннадий Андреевич</a:t>
            </a:r>
            <a:r>
              <a:rPr lang="ru-RU" sz="2800" b="1" u="sng" dirty="0" smtClean="0">
                <a:solidFill>
                  <a:schemeClr val="accent1"/>
                </a:solidFill>
              </a:rPr>
              <a:t>, </a:t>
            </a:r>
          </a:p>
          <a:p>
            <a:r>
              <a:rPr lang="ru-RU" sz="2800" b="1" u="sng" dirty="0" smtClean="0">
                <a:solidFill>
                  <a:schemeClr val="accent1"/>
                </a:solidFill>
                <a:hlinkClick r:id="rId4" tooltip="Миронов, Сергей Михайлович"/>
              </a:rPr>
              <a:t>Миронов Сергей Михайлович</a:t>
            </a:r>
            <a:r>
              <a:rPr lang="ru-RU" sz="2800" b="1" u="sng" dirty="0" smtClean="0">
                <a:solidFill>
                  <a:schemeClr val="accent1"/>
                </a:solidFill>
              </a:rPr>
              <a:t>, </a:t>
            </a:r>
          </a:p>
          <a:p>
            <a:r>
              <a:rPr lang="ru-RU" sz="2800" b="1" u="sng" dirty="0" smtClean="0">
                <a:solidFill>
                  <a:schemeClr val="accent1"/>
                </a:solidFill>
                <a:hlinkClick r:id="rId5" tooltip="Прохоров, Михаил Дмитриевич"/>
              </a:rPr>
              <a:t>Прохоров Михаил Дмитриевич</a:t>
            </a:r>
            <a:r>
              <a:rPr lang="ru-RU" sz="2800" b="1" u="sng" dirty="0" smtClean="0">
                <a:solidFill>
                  <a:schemeClr val="accent1"/>
                </a:solidFill>
              </a:rPr>
              <a:t> </a:t>
            </a:r>
          </a:p>
          <a:p>
            <a:r>
              <a:rPr lang="ru-RU" sz="2800" b="1" u="sng" dirty="0" smtClean="0">
                <a:solidFill>
                  <a:schemeClr val="accent1"/>
                </a:solidFill>
                <a:hlinkClick r:id="rId6" tooltip="Путин, Владимир Владимирович"/>
              </a:rPr>
              <a:t>Путин Владимир Владимирович</a:t>
            </a:r>
            <a:r>
              <a:rPr lang="ru-RU" sz="2800" b="1" u="sng" dirty="0" smtClean="0">
                <a:solidFill>
                  <a:schemeClr val="accent1"/>
                </a:solidFill>
              </a:rPr>
              <a:t>.</a:t>
            </a:r>
          </a:p>
          <a:p>
            <a:endParaRPr lang="ru-RU" sz="2800" dirty="0"/>
          </a:p>
        </p:txBody>
      </p:sp>
      <p:pic>
        <p:nvPicPr>
          <p:cNvPr id="4" name="Рисунок 3" descr="8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285720" y="4526576"/>
            <a:ext cx="1714512" cy="2083792"/>
          </a:xfrm>
          <a:prstGeom prst="rect">
            <a:avLst/>
          </a:prstGeom>
        </p:spPr>
      </p:pic>
      <p:pic>
        <p:nvPicPr>
          <p:cNvPr id="5" name="Рисунок 4" descr="7.jpg"/>
          <p:cNvPicPr>
            <a:picLocks noChangeAspect="1"/>
          </p:cNvPicPr>
          <p:nvPr/>
        </p:nvPicPr>
        <p:blipFill>
          <a:blip r:embed="rId8" cstate="email"/>
          <a:stretch>
            <a:fillRect/>
          </a:stretch>
        </p:blipFill>
        <p:spPr>
          <a:xfrm>
            <a:off x="2150036" y="4143380"/>
            <a:ext cx="1469453" cy="1785950"/>
          </a:xfrm>
          <a:prstGeom prst="rect">
            <a:avLst/>
          </a:prstGeom>
        </p:spPr>
      </p:pic>
      <p:pic>
        <p:nvPicPr>
          <p:cNvPr id="6" name="Рисунок 5" descr="3(1).jpg"/>
          <p:cNvPicPr>
            <a:picLocks noChangeAspect="1"/>
          </p:cNvPicPr>
          <p:nvPr/>
        </p:nvPicPr>
        <p:blipFill>
          <a:blip r:embed="rId9" cstate="email"/>
          <a:stretch>
            <a:fillRect/>
          </a:stretch>
        </p:blipFill>
        <p:spPr>
          <a:xfrm>
            <a:off x="3857620" y="4642348"/>
            <a:ext cx="1619257" cy="1968020"/>
          </a:xfrm>
          <a:prstGeom prst="rect">
            <a:avLst/>
          </a:prstGeom>
        </p:spPr>
      </p:pic>
      <p:pic>
        <p:nvPicPr>
          <p:cNvPr id="7" name="Рисунок 6" descr="prohorov0.jpg"/>
          <p:cNvPicPr>
            <a:picLocks noChangeAspect="1"/>
          </p:cNvPicPr>
          <p:nvPr/>
        </p:nvPicPr>
        <p:blipFill>
          <a:blip r:embed="rId10" cstate="email"/>
          <a:stretch>
            <a:fillRect/>
          </a:stretch>
        </p:blipFill>
        <p:spPr>
          <a:xfrm>
            <a:off x="5643570" y="4071942"/>
            <a:ext cx="1476381" cy="1794371"/>
          </a:xfrm>
          <a:prstGeom prst="rect">
            <a:avLst/>
          </a:prstGeom>
        </p:spPr>
      </p:pic>
      <p:pic>
        <p:nvPicPr>
          <p:cNvPr id="8" name="Рисунок 7" descr="1(1).jpg"/>
          <p:cNvPicPr>
            <a:picLocks noChangeAspect="1"/>
          </p:cNvPicPr>
          <p:nvPr/>
        </p:nvPicPr>
        <p:blipFill>
          <a:blip r:embed="rId11" cstate="email"/>
          <a:stretch>
            <a:fillRect/>
          </a:stretch>
        </p:blipFill>
        <p:spPr>
          <a:xfrm>
            <a:off x="7200434" y="4642348"/>
            <a:ext cx="1705468" cy="2072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Официальные итоги выборов Президента России 2012 года: 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7467600" cy="4929222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1. Путин Владимир Владимирович	63,60%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2. Зюганов Геннадий Андреевич	17,18%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3. Прохоров Михаил Дмитриевич	7,98%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4. Жириновский Владимир Вольфович	6,22%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5. Миронов Сергей Михайлович	3,85%</a:t>
            </a:r>
          </a:p>
          <a:p>
            <a:r>
              <a:rPr lang="ru-RU" sz="2800" dirty="0" smtClean="0"/>
              <a:t>Обработано бюллетеней: 100%</a:t>
            </a:r>
          </a:p>
          <a:p>
            <a:r>
              <a:rPr lang="ru-RU" sz="2800" dirty="0" smtClean="0"/>
              <a:t>Явка избирателей по России: 65,3% </a:t>
            </a:r>
            <a:endParaRPr lang="ru-RU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357166"/>
          <a:ext cx="7467600" cy="5768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7467600" cy="555468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4 марта </a:t>
            </a:r>
            <a:r>
              <a:rPr lang="ru-RU" b="1" dirty="0" smtClean="0">
                <a:solidFill>
                  <a:srgbClr val="FF0000"/>
                </a:solidFill>
              </a:rPr>
              <a:t>2012 г</a:t>
            </a:r>
            <a:endParaRPr lang="ru-RU" dirty="0" smtClean="0">
              <a:solidFill>
                <a:srgbClr val="FF0000"/>
              </a:solidFill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В.В.Путин</a:t>
            </a:r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/>
          </a:p>
        </p:txBody>
      </p:sp>
      <p:pic>
        <p:nvPicPr>
          <p:cNvPr id="4" name="Рисунок 3" descr="3c62f57e724fa2ccf7c86716ce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428728" y="2071678"/>
            <a:ext cx="6242304" cy="4352544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7232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85992"/>
            <a:ext cx="5143536" cy="3954459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12 июня </a:t>
            </a:r>
            <a:r>
              <a:rPr lang="ru-RU" b="1" dirty="0" smtClean="0">
                <a:solidFill>
                  <a:srgbClr val="FF0000"/>
                </a:solidFill>
              </a:rPr>
              <a:t>1991 г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Б.Н. Ельцин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16 июня – 3 июля </a:t>
            </a:r>
            <a:r>
              <a:rPr lang="ru-RU" b="1" dirty="0" smtClean="0">
                <a:solidFill>
                  <a:srgbClr val="FF0000"/>
                </a:solidFill>
              </a:rPr>
              <a:t>1996 г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Б.Н. Ельцин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1297701069_eltsin.bn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429256" y="428604"/>
            <a:ext cx="3214710" cy="4286280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285992"/>
            <a:ext cx="3786214" cy="385765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26 марта </a:t>
            </a:r>
            <a:r>
              <a:rPr lang="ru-RU" b="1" dirty="0" smtClean="0">
                <a:solidFill>
                  <a:srgbClr val="FF0000"/>
                </a:solidFill>
              </a:rPr>
              <a:t>2000 г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В.В.Путин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14 марта </a:t>
            </a:r>
            <a:r>
              <a:rPr lang="ru-RU" b="1" dirty="0" smtClean="0">
                <a:solidFill>
                  <a:srgbClr val="FF0000"/>
                </a:solidFill>
              </a:rPr>
              <a:t>2004 г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В.В.Путин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putin.vv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613645" y="571480"/>
            <a:ext cx="3911231" cy="5214974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714620"/>
            <a:ext cx="3929090" cy="3411543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2 марта </a:t>
            </a:r>
            <a:r>
              <a:rPr lang="ru-RU" b="1" dirty="0" smtClean="0">
                <a:solidFill>
                  <a:srgbClr val="FF0000"/>
                </a:solidFill>
              </a:rPr>
              <a:t>2008 г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Д.А. Медведев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biografija_medvedev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429124" y="642918"/>
            <a:ext cx="3924805" cy="5289494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29697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Группа 1.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Помещение для голосования (статья 66).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1"/>
            <a:ext cx="8472518" cy="321471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Помещение предоставляется безвозмездно.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Должен быть зал, в котором размещаются ящики для голосования и кабины.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Оборудуется стенд. </a:t>
            </a:r>
          </a:p>
          <a:p>
            <a:endParaRPr lang="ru-RU" sz="2800" dirty="0"/>
          </a:p>
        </p:txBody>
      </p:sp>
      <p:pic>
        <p:nvPicPr>
          <p:cNvPr id="4" name="Рисунок 3" descr="images.jpe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286380" y="3876657"/>
            <a:ext cx="3681422" cy="27575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Группа 2.</a:t>
            </a:r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smtClean="0"/>
              <a:t>Избирательный бюллетень (статья 67).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28802"/>
            <a:ext cx="6715172" cy="228601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Текст на русском языке.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Бумага с водяными знаками.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Фамилии в алфавитном порядке.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Пустой квадрат. </a:t>
            </a:r>
          </a:p>
          <a:p>
            <a:endParaRPr lang="ru-RU" sz="2800" dirty="0"/>
          </a:p>
        </p:txBody>
      </p:sp>
      <p:pic>
        <p:nvPicPr>
          <p:cNvPr id="4" name="Рисунок 3" descr="bulleten_2_marta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500826" y="3450433"/>
            <a:ext cx="2365356" cy="319322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467600" cy="10604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Группа 3.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Открепительное удостоверение (статья 68).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Отрывной талон.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Письменное заявление.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Причина.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Включение в списки избирателей на другом участке.</a:t>
            </a:r>
          </a:p>
          <a:p>
            <a:endParaRPr lang="ru-RU" sz="2800" dirty="0"/>
          </a:p>
        </p:txBody>
      </p:sp>
      <p:pic>
        <p:nvPicPr>
          <p:cNvPr id="4" name="Рисунок 3" descr="_pics_15b1b9037cdb65cdce70bfb329016d61_7693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572000" y="3621168"/>
            <a:ext cx="4312483" cy="304030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Группа 4.</a:t>
            </a:r>
            <a:br>
              <a:rPr lang="ru-RU" sz="3200" b="1" dirty="0" smtClean="0"/>
            </a:br>
            <a:r>
              <a:rPr lang="ru-RU" sz="3200" dirty="0" smtClean="0"/>
              <a:t> Порядок голосования (статья 67).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 8 до 20 часов по местному времени. Пломбировка ящиков.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Паспорт.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Голосование личное. </a:t>
            </a:r>
          </a:p>
          <a:p>
            <a:endParaRPr lang="ru-RU" sz="2800" dirty="0"/>
          </a:p>
        </p:txBody>
      </p:sp>
      <p:pic>
        <p:nvPicPr>
          <p:cNvPr id="4" name="Рисунок 3" descr="pasport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643438" y="3525814"/>
            <a:ext cx="4219568" cy="312104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467600" cy="10604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Группа 5.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Подсчёт голосов (статья 73 – 76).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7467600" cy="52864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Участковая избирательная комиссия. Открыто и гласно.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Погашение бюллетеней.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Вскрытие ящиков.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Сортировка.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Подсчёт голосов.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Территориальная избирательная комиссия.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Комиссия субъектов.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Определение результатов выборов.</a:t>
            </a:r>
          </a:p>
          <a:p>
            <a:endParaRPr lang="ru-RU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286</TotalTime>
  <Words>205</Words>
  <Application>Microsoft Office PowerPoint</Application>
  <PresentationFormat>Экран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Техническая</vt:lpstr>
      <vt:lpstr>«Выборы Президента Российской Федерации». </vt:lpstr>
      <vt:lpstr>Слайд 2</vt:lpstr>
      <vt:lpstr>Слайд 3</vt:lpstr>
      <vt:lpstr>Слайд 4</vt:lpstr>
      <vt:lpstr>Группа 1.  Помещение для голосования (статья 66).</vt:lpstr>
      <vt:lpstr>Группа 2.  Избирательный бюллетень (статья 67). </vt:lpstr>
      <vt:lpstr>Группа 3.  Открепительное удостоверение (статья 68). </vt:lpstr>
      <vt:lpstr>Группа 4.  Порядок голосования (статья 67). </vt:lpstr>
      <vt:lpstr>Группа 5.  Подсчёт голосов (статья 73 – 76). </vt:lpstr>
      <vt:lpstr>Кандидаты: </vt:lpstr>
      <vt:lpstr>Официальные итоги выборов Президента России 2012 года:  </vt:lpstr>
      <vt:lpstr>Слайд 12</vt:lpstr>
      <vt:lpstr>Слайд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«Выборы Президента Российской Федерации».</dc:title>
  <dc:creator>А</dc:creator>
  <cp:lastModifiedBy>Логинов</cp:lastModifiedBy>
  <cp:revision>31</cp:revision>
  <dcterms:created xsi:type="dcterms:W3CDTF">2012-03-10T19:00:53Z</dcterms:created>
  <dcterms:modified xsi:type="dcterms:W3CDTF">2012-05-04T13:26:30Z</dcterms:modified>
</cp:coreProperties>
</file>